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186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a:solidFill>
                  <a:srgbClr val="0070C0"/>
                </a:solidFill>
                <a:latin typeface="Times New Roman" panose="02020603050405020304" pitchFamily="18" charset="0"/>
                <a:cs typeface="Times New Roman" panose="02020603050405020304" pitchFamily="18" charset="0"/>
              </a:rPr>
              <a:t>әне </a:t>
            </a:r>
            <a:r>
              <a:rPr lang="ru-RU" altLang="ru-RU" sz="1400" b="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311244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76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48136648"/>
              </p:ext>
            </p:extLst>
          </p:nvPr>
        </p:nvGraphicFramePr>
        <p:xfrm>
          <a:off x="4999735" y="4090785"/>
          <a:ext cx="4712934" cy="2352113"/>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Calibri" panose="020F0502020204030204" pitchFamily="34" charset="0"/>
                          <a:cs typeface="Times New Roman" panose="02020603050405020304" pitchFamily="18" charset="0"/>
                        </a:rPr>
                        <a:t>11</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Calibri" panose="020F0502020204030204" pitchFamily="34" charset="0"/>
                          <a:cs typeface="Times New Roman" panose="02020603050405020304" pitchFamily="18" charset="0"/>
                        </a:rPr>
                        <a:t>0,02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Calibri" panose="020F0502020204030204" pitchFamily="34" charset="0"/>
                          <a:cs typeface="Times New Roman" panose="02020603050405020304" pitchFamily="18" charset="0"/>
                        </a:rPr>
                        <a:t>667</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Calibri" panose="020F0502020204030204" pitchFamily="34" charset="0"/>
                          <a:cs typeface="Times New Roman" panose="02020603050405020304" pitchFamily="18" charset="0"/>
                        </a:rPr>
                        <a:t>0,1</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Calibri" panose="020F0502020204030204" pitchFamily="34" charset="0"/>
                          <a:cs typeface="Times New Roman" panose="02020603050405020304" pitchFamily="18" charset="0"/>
                        </a:rPr>
                        <a:t>42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Calibri" panose="020F0502020204030204" pitchFamily="34" charset="0"/>
                          <a:cs typeface="Times New Roman" panose="02020603050405020304" pitchFamily="18" charset="0"/>
                        </a:rPr>
                        <a:t>0,2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Calibri" panose="020F0502020204030204" pitchFamily="34" charset="0"/>
                          <a:cs typeface="Times New Roman" panose="02020603050405020304" pitchFamily="18" charset="0"/>
                        </a:rPr>
                        <a:t>15</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Calibri" panose="020F0502020204030204" pitchFamily="34" charset="0"/>
                          <a:cs typeface="Times New Roman" panose="02020603050405020304" pitchFamily="18" charset="0"/>
                        </a:rPr>
                        <a:t>0,04</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Calibri" panose="020F0502020204030204" pitchFamily="34" charset="0"/>
                          <a:cs typeface="Times New Roman" panose="02020603050405020304" pitchFamily="18" charset="0"/>
                        </a:rPr>
                        <a:t>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Calibri" panose="020F0502020204030204" pitchFamily="34" charset="0"/>
                          <a:cs typeface="Times New Roman" panose="02020603050405020304" pitchFamily="18" charset="0"/>
                        </a:rPr>
                        <a:t>0,3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144013">
                <a:tc>
                  <a:txBody>
                    <a:bodyPr/>
                    <a:lstStyle/>
                    <a:p>
                      <a:r>
                        <a:rPr lang="kk-KZ" sz="1200" dirty="0" smtClean="0">
                          <a:solidFill>
                            <a:schemeClr val="tx1"/>
                          </a:solidFill>
                          <a:latin typeface="Times New Roman" panose="02020603050405020304" pitchFamily="18" charset="0"/>
                          <a:cs typeface="Times New Roman" panose="02020603050405020304" pitchFamily="18" charset="0"/>
                        </a:rPr>
                        <a:t>Аммиак</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0,002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837636527"/>
                  </a:ext>
                </a:extLst>
              </a:tr>
            </a:tbl>
          </a:graphicData>
        </a:graphic>
      </p:graphicFrame>
      <p:sp>
        <p:nvSpPr>
          <p:cNvPr id="16" name="Прямоугольник 15"/>
          <p:cNvSpPr/>
          <p:nvPr/>
        </p:nvSpPr>
        <p:spPr>
          <a:xfrm>
            <a:off x="4944224" y="91902"/>
            <a:ext cx="4829952" cy="230832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indent="144000" algn="just"/>
            <a:r>
              <a:rPr lang="kk-KZ" sz="1200" dirty="0" smtClean="0">
                <a:latin typeface="Times New Roman" panose="02020603050405020304" pitchFamily="18" charset="0"/>
                <a:ea typeface="Calibri" panose="020F0502020204030204" pitchFamily="34" charset="0"/>
                <a:cs typeface="Times New Roman" panose="02020603050405020304" pitchFamily="18" charset="0"/>
              </a:rPr>
              <a:t>Көшпелі </a:t>
            </a:r>
            <a:r>
              <a:rPr lang="kk-KZ" sz="1200" dirty="0">
                <a:latin typeface="Times New Roman" panose="02020603050405020304" pitchFamily="18" charset="0"/>
                <a:ea typeface="Calibri" panose="020F0502020204030204" pitchFamily="34" charset="0"/>
                <a:cs typeface="Times New Roman" panose="02020603050405020304" pitchFamily="18" charset="0"/>
              </a:rPr>
              <a:t>бұлтты,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жауын-шашынсыз.</a:t>
            </a:r>
            <a:r>
              <a:rPr lang="kk-KZ" sz="1200" dirty="0">
                <a:latin typeface="Times New Roman" panose="02020603050405020304" pitchFamily="18" charset="0"/>
                <a:ea typeface="Calibri" panose="020F0502020204030204" pitchFamily="34" charset="0"/>
                <a:cs typeface="Times New Roman" panose="02020603050405020304" pitchFamily="18" charset="0"/>
              </a:rPr>
              <a:t> Жел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оңтүстік-шығыстан соғады</a:t>
            </a:r>
            <a:r>
              <a:rPr lang="kk-KZ" sz="12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7-12 </a:t>
            </a:r>
            <a:r>
              <a:rPr lang="kk-KZ" sz="1200" dirty="0">
                <a:latin typeface="Times New Roman" panose="02020603050405020304" pitchFamily="18" charset="0"/>
                <a:ea typeface="Calibri" panose="020F0502020204030204" pitchFamily="34" charset="0"/>
                <a:cs typeface="Times New Roman" panose="02020603050405020304" pitchFamily="18" charset="0"/>
              </a:rPr>
              <a:t>м/с. Ауа температурасы түнде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0-2, </a:t>
            </a:r>
            <a:r>
              <a:rPr lang="kk-KZ" sz="1200" dirty="0">
                <a:latin typeface="Times New Roman" panose="02020603050405020304" pitchFamily="18" charset="0"/>
                <a:ea typeface="Calibri" panose="020F0502020204030204" pitchFamily="34" charset="0"/>
                <a:cs typeface="Times New Roman" panose="02020603050405020304" pitchFamily="18" charset="0"/>
              </a:rPr>
              <a:t>күндіз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10-12 градус </a:t>
            </a:r>
            <a:r>
              <a:rPr lang="kk-KZ" sz="1200" dirty="0">
                <a:latin typeface="Times New Roman" panose="02020603050405020304" pitchFamily="18" charset="0"/>
                <a:ea typeface="Calibri" panose="020F0502020204030204" pitchFamily="34" charset="0"/>
                <a:cs typeface="Times New Roman" panose="02020603050405020304" pitchFamily="18" charset="0"/>
              </a:rPr>
              <a:t>жылы</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a:t>
            </a:r>
            <a:endParaRPr lang="kk-KZ" sz="1200" dirty="0">
              <a:latin typeface="Times New Roman" pitchFamily="18" charset="0"/>
              <a:cs typeface="Times New Roman" pitchFamily="18" charset="0"/>
            </a:endParaRPr>
          </a:p>
          <a:p>
            <a:pPr lvl="0" indent="144000" algn="just"/>
            <a:endParaRPr lang="kk-KZ" sz="1200" dirty="0" smtClean="0">
              <a:latin typeface="Times New Roman" pitchFamily="18" charset="0"/>
              <a:cs typeface="Times New Roman" pitchFamily="18" charset="0"/>
            </a:endParaRPr>
          </a:p>
          <a:p>
            <a:pPr lvl="0" indent="144000" algn="ctr"/>
            <a:r>
              <a:rPr lang="kk-KZ" sz="1200" b="1" dirty="0" smtClean="0">
                <a:solidFill>
                  <a:srgbClr val="000000"/>
                </a:solidFill>
                <a:latin typeface="Times New Roman" pitchFamily="18" charset="0"/>
                <a:cs typeface="Times New Roman" pitchFamily="18" charset="0"/>
                <a:sym typeface="+mn-ea"/>
              </a:rPr>
              <a:t>19</a:t>
            </a:r>
            <a:r>
              <a:rPr lang="ru-RU" sz="1200" b="1" dirty="0" smtClean="0">
                <a:solidFill>
                  <a:srgbClr val="000000"/>
                </a:solidFill>
                <a:latin typeface="Times New Roman" pitchFamily="18" charset="0"/>
                <a:cs typeface="Times New Roman" pitchFamily="18" charset="0"/>
                <a:sym typeface="+mn-ea"/>
              </a:rPr>
              <a:t> </a:t>
            </a:r>
            <a:r>
              <a:rPr lang="ru-RU" sz="1200" b="1" dirty="0" err="1" smtClean="0">
                <a:solidFill>
                  <a:srgbClr val="000000"/>
                </a:solidFill>
                <a:latin typeface="Times New Roman" pitchFamily="18" charset="0"/>
                <a:cs typeface="Times New Roman" pitchFamily="18" charset="0"/>
                <a:sym typeface="+mn-ea"/>
              </a:rPr>
              <a:t>наурыз</a:t>
            </a:r>
            <a:r>
              <a:rPr lang="kk-KZ" sz="1200" b="1" dirty="0" smtClean="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18 </a:t>
            </a:r>
            <a:r>
              <a:rPr lang="kk-KZ" sz="1200" b="1" dirty="0" smtClean="0">
                <a:solidFill>
                  <a:srgbClr val="000000"/>
                </a:solidFill>
                <a:latin typeface="Times New Roman" panose="02020603050405020304" pitchFamily="18" charset="0"/>
                <a:cs typeface="Times New Roman" panose="02020603050405020304" pitchFamily="18" charset="0"/>
                <a:sym typeface="+mn-ea"/>
              </a:rPr>
              <a:t>наурыз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наурызға</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200" dirty="0" smtClean="0">
                <a:latin typeface="Times New Roman" pitchFamily="18" charset="0"/>
                <a:cs typeface="Times New Roman" pitchFamily="18" charset="0"/>
              </a:rPr>
              <a:t>Көшпелі бұлтты, жауын-шашынсыз. </a:t>
            </a:r>
            <a:r>
              <a:rPr lang="ru-RU" sz="1200" dirty="0" err="1" smtClean="0">
                <a:latin typeface="Times New Roman" panose="02020603050405020304" pitchFamily="18" charset="0"/>
                <a:cs typeface="Times New Roman" panose="02020603050405020304" pitchFamily="18" charset="0"/>
              </a:rPr>
              <a:t>Жел</a:t>
            </a:r>
            <a:r>
              <a:rPr lang="kk-KZ" sz="1200" dirty="0" smtClean="0">
                <a:latin typeface="Times New Roman" panose="02020603050405020304" pitchFamily="18" charset="0"/>
                <a:cs typeface="Times New Roman" panose="02020603050405020304" pitchFamily="18" charset="0"/>
              </a:rPr>
              <a:t> оңтүстік-шығыстан 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0-2</a:t>
            </a:r>
            <a:r>
              <a:rPr lang="kk-KZ"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59058"/>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b="1" dirty="0" smtClean="0">
                <a:solidFill>
                  <a:schemeClr val="tx1"/>
                </a:solidFill>
                <a:latin typeface="Times New Roman" panose="02020603050405020304" pitchFamily="18" charset="0"/>
                <a:cs typeface="Times New Roman" panose="02020603050405020304" pitchFamily="18" charset="0"/>
              </a:rPr>
              <a:t>18 </a:t>
            </a:r>
            <a:r>
              <a:rPr lang="ru-RU" sz="1200" b="1" dirty="0" err="1" smtClean="0">
                <a:solidFill>
                  <a:schemeClr val="tx1"/>
                </a:solidFill>
                <a:latin typeface="Times New Roman" panose="02020603050405020304" pitchFamily="18" charset="0"/>
                <a:cs typeface="Times New Roman" panose="02020603050405020304" pitchFamily="18" charset="0"/>
              </a:rPr>
              <a:t>наурызда</a:t>
            </a:r>
            <a:r>
              <a:rPr lang="ru-RU" sz="1200" b="1"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19 </a:t>
            </a:r>
            <a:r>
              <a:rPr lang="kk-KZ" sz="1200" b="1" dirty="0" smtClean="0">
                <a:solidFill>
                  <a:schemeClr val="tx1"/>
                </a:solidFill>
                <a:latin typeface="Times New Roman" panose="02020603050405020304" pitchFamily="18" charset="0"/>
                <a:cs typeface="Times New Roman" panose="02020603050405020304" pitchFamily="18" charset="0"/>
              </a:rPr>
              <a:t>наурызда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251651"/>
              <a:ext cx="2941930" cy="697174"/>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37125" y="6215700"/>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Оспанова</a:t>
            </a:r>
            <a:r>
              <a:rPr lang="ru-RU" altLang="ru-RU" sz="1200" b="1" i="1"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18805</TotalTime>
  <Words>518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3373</cp:revision>
  <cp:lastPrinted>2021-07-01T03:56:27Z</cp:lastPrinted>
  <dcterms:created xsi:type="dcterms:W3CDTF">2018-03-27T06:03:00Z</dcterms:created>
  <dcterms:modified xsi:type="dcterms:W3CDTF">2023-03-17T06:46:43Z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