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841778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14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931073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21744"/>
            <a:ext cx="4701348" cy="1661993"/>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наурыз с. 21-ға дейін </a:t>
            </a:r>
          </a:p>
          <a:p>
            <a:pPr algn="just"/>
            <a:r>
              <a:rPr lang="kk-KZ" sz="1000" dirty="0">
                <a:latin typeface="Times New Roman" panose="02020603050405020304" pitchFamily="18" charset="0"/>
                <a:cs typeface="Times New Roman" panose="02020603050405020304" pitchFamily="18" charset="0"/>
              </a:rPr>
              <a:t>      Көшпелі б</a:t>
            </a:r>
            <a:r>
              <a:rPr lang="kk-KZ" sz="1000" dirty="0">
                <a:latin typeface="Times New Roman" panose="02020603050405020304" pitchFamily="18" charset="0"/>
                <a:ea typeface="Times New Roman" panose="02020603050405020304" pitchFamily="18" charset="0"/>
              </a:rPr>
              <a:t>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күндіз </a:t>
            </a:r>
            <a:r>
              <a:rPr lang="kk-KZ" sz="1000" kern="1400" dirty="0">
                <a:solidFill>
                  <a:srgbClr val="000000"/>
                </a:solidFill>
                <a:latin typeface="Times New Roman" panose="02020603050405020304" pitchFamily="18" charset="0"/>
                <a:ea typeface="Times New Roman" panose="02020603050405020304" pitchFamily="18" charset="0"/>
              </a:rPr>
              <a:t>жауын-шашын (жаңбыр, қар</a:t>
            </a:r>
            <a:r>
              <a:rPr lang="ru-RU" sz="1000" kern="1400" dirty="0">
                <a:solidFill>
                  <a:srgbClr val="000000"/>
                </a:solidFill>
                <a:latin typeface="Times New Roman" panose="02020603050405020304" pitchFamily="18" charset="0"/>
                <a:ea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000" dirty="0">
                <a:latin typeface="Times New Roman" panose="02020603050405020304" pitchFamily="18" charset="0"/>
                <a:cs typeface="Times New Roman" panose="02020603050405020304" pitchFamily="18" charset="0"/>
              </a:rPr>
              <a:t>ңтүстік</a:t>
            </a:r>
            <a:r>
              <a:rPr lang="kk-KZ" sz="1000" kern="1400" dirty="0">
                <a:solidFill>
                  <a:srgbClr val="000000"/>
                </a:solidFill>
                <a:latin typeface="Times New Roman" panose="02020603050405020304" pitchFamily="18" charset="0"/>
                <a:cs typeface="Times New Roman" panose="02020603050405020304" pitchFamily="18" charset="0"/>
              </a:rPr>
              <a:t>-</a:t>
            </a:r>
            <a:r>
              <a:rPr lang="kk-KZ" sz="1000" dirty="0">
                <a:latin typeface="Times New Roman" panose="02020603050405020304" pitchFamily="18" charset="0"/>
                <a:cs typeface="Times New Roman" panose="02020603050405020304" pitchFamily="18" charset="0"/>
              </a:rPr>
              <a:t>шығыстан</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соққан </a:t>
            </a:r>
            <a:r>
              <a:rPr lang="kk-KZ" sz="1000" dirty="0">
                <a:latin typeface="Times New Roman" panose="02020603050405020304" pitchFamily="18" charset="0"/>
                <a:cs typeface="Times New Roman" panose="02020603050405020304" pitchFamily="18" charset="0"/>
              </a:rPr>
              <a:t>жел </a:t>
            </a:r>
            <a:r>
              <a:rPr lang="kk-KZ" sz="1000" kern="1400" dirty="0">
                <a:solidFill>
                  <a:srgbClr val="000000"/>
                </a:solidFill>
                <a:latin typeface="Times New Roman" panose="02020603050405020304" pitchFamily="18" charset="0"/>
                <a:cs typeface="Times New Roman" panose="02020603050405020304" pitchFamily="18" charset="0"/>
              </a:rPr>
              <a:t>сол</a:t>
            </a:r>
            <a:r>
              <a:rPr lang="kk-KZ" sz="1000" dirty="0">
                <a:latin typeface="Times New Roman" panose="02020603050405020304" pitchFamily="18" charset="0"/>
                <a:cs typeface="Times New Roman" panose="02020603050405020304" pitchFamily="18" charset="0"/>
              </a:rPr>
              <a:t>түстік</a:t>
            </a:r>
            <a:r>
              <a:rPr lang="kk-KZ" sz="1000" kern="1400" dirty="0">
                <a:solidFill>
                  <a:srgbClr val="000000"/>
                </a:solidFill>
                <a:latin typeface="Times New Roman" panose="02020603050405020304" pitchFamily="18" charset="0"/>
                <a:cs typeface="Times New Roman" panose="02020603050405020304" pitchFamily="18" charset="0"/>
              </a:rPr>
              <a:t>-бат</a:t>
            </a:r>
            <a:r>
              <a:rPr lang="kk-KZ" sz="1000" dirty="0">
                <a:latin typeface="Times New Roman" panose="02020603050405020304" pitchFamily="18" charset="0"/>
                <a:cs typeface="Times New Roman" panose="02020603050405020304" pitchFamily="18" charset="0"/>
              </a:rPr>
              <a:t>ысқа ауысады, күші</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kk-KZ" sz="1000" dirty="0">
                <a:latin typeface="Times New Roman" panose="02020603050405020304" pitchFamily="18" charset="0"/>
                <a:cs typeface="Times New Roman" panose="02020603050405020304" pitchFamily="18" charset="0"/>
              </a:rPr>
              <a:t>күндіз  екпіні 15-20 м/с</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4-6 аяз, </a:t>
            </a:r>
            <a:r>
              <a:rPr lang="kk-KZ" sz="1000" dirty="0">
                <a:latin typeface="Times New Roman" panose="02020603050405020304" pitchFamily="18" charset="0"/>
                <a:cs typeface="Times New Roman" panose="02020603050405020304" pitchFamily="18" charset="0"/>
              </a:rPr>
              <a:t>күндіз 1-3 жылы.</a:t>
            </a:r>
          </a:p>
          <a:p>
            <a:pPr algn="ctr"/>
            <a:endParaRPr lang="ru-RU" sz="1000" b="1">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000" b="1">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15 наурыз с. 21-ден 16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0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cs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соққан жел </a:t>
            </a:r>
            <a:r>
              <a:rPr lang="kk-KZ" sz="1100" dirty="0">
                <a:latin typeface="Times New Roman" panose="02020603050405020304" pitchFamily="18" charset="0"/>
                <a:cs typeface="Times New Roman" panose="02020603050405020304" pitchFamily="18" charset="0"/>
              </a:rPr>
              <a:t>солтүстікқа ауысады,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5-7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55399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000" dirty="0">
                <a:solidFill>
                  <a:schemeClr val="tx1"/>
                </a:solidFill>
                <a:latin typeface="Times New Roman" panose="02020603050405020304" pitchFamily="18" charset="0"/>
                <a:cs typeface="Times New Roman" panose="02020603050405020304" pitchFamily="18" charset="0"/>
              </a:rPr>
              <a:t>         15 наурызда, түнде 16 наурызда метеорологиялық жағдайлар қала атмосферасында ластаушы заттарды</a:t>
            </a:r>
            <a:r>
              <a:rPr lang="kk-KZ" sz="1000" dirty="0">
                <a:solidFill>
                  <a:schemeClr val="tx1"/>
                </a:solidFill>
                <a:latin typeface="Times New Roman" panose="02020603050405020304" pitchFamily="18" charset="0"/>
                <a:cs typeface="Times New Roman" panose="02020603050405020304" pitchFamily="18" charset="0"/>
              </a:rPr>
              <a:t>ң</a:t>
            </a:r>
            <a:r>
              <a:rPr lang="ru-RU" sz="1000" dirty="0">
                <a:solidFill>
                  <a:schemeClr val="tx1"/>
                </a:solidFill>
                <a:latin typeface="Times New Roman" panose="02020603050405020304" pitchFamily="18" charset="0"/>
                <a:cs typeface="Times New Roman" panose="02020603050405020304" pitchFamily="18" charset="0"/>
              </a:rPr>
              <a:t> </a:t>
            </a:r>
            <a:r>
              <a:rPr lang="ru-RU" sz="1000" b="1" dirty="0">
                <a:solidFill>
                  <a:schemeClr val="tx1"/>
                </a:solidFill>
                <a:latin typeface="Times New Roman" panose="02020603050405020304" pitchFamily="18" charset="0"/>
                <a:cs typeface="Times New Roman" panose="02020603050405020304" pitchFamily="18" charset="0"/>
              </a:rPr>
              <a:t>сейілуіне</a:t>
            </a:r>
            <a:r>
              <a:rPr lang="ru-RU" sz="1000" dirty="0">
                <a:solidFill>
                  <a:schemeClr val="tx1"/>
                </a:solidFill>
                <a:latin typeface="Times New Roman" panose="02020603050405020304" pitchFamily="18" charset="0"/>
                <a:cs typeface="Times New Roman" panose="02020603050405020304" pitchFamily="18" charset="0"/>
              </a:rPr>
              <a:t> ы</a:t>
            </a:r>
            <a:r>
              <a:rPr lang="kk-KZ" sz="1000" dirty="0">
                <a:solidFill>
                  <a:schemeClr val="tx1"/>
                </a:solidFill>
                <a:latin typeface="Times New Roman" panose="02020603050405020304" pitchFamily="18" charset="0"/>
                <a:cs typeface="Times New Roman" panose="02020603050405020304" pitchFamily="18" charset="0"/>
              </a:rPr>
              <a:t>қпал</a:t>
            </a:r>
            <a:r>
              <a:rPr lang="ru-RU" sz="1000" dirty="0">
                <a:solidFill>
                  <a:schemeClr val="tx1"/>
                </a:solidFill>
                <a:latin typeface="Times New Roman" panose="02020603050405020304" pitchFamily="18" charset="0"/>
                <a:cs typeface="Times New Roman" panose="02020603050405020304" pitchFamily="18" charset="0"/>
              </a:rPr>
              <a:t> етеді. </a:t>
            </a:r>
          </a:p>
          <a:p>
            <a:pPr algn="just"/>
            <a:r>
              <a:rPr lang="ru-RU" sz="10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00" b="1" dirty="0">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0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20553</TotalTime>
  <Words>624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3425</cp:revision>
  <cp:lastPrinted>2023-01-16T10:13:34Z</cp:lastPrinted>
  <dcterms:created xsi:type="dcterms:W3CDTF">2018-03-27T06:03:00Z</dcterms:created>
  <dcterms:modified xsi:type="dcterms:W3CDTF">2023-03-14T07:58:52Z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