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14" d="100"/>
          <a:sy n="114" d="100"/>
        </p:scale>
        <p:origin x="1740"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62004737"/>
              </p:ext>
            </p:extLst>
          </p:nvPr>
        </p:nvGraphicFramePr>
        <p:xfrm>
          <a:off x="294955" y="3289340"/>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6546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69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10 наурыз </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жылғы 10 </a:t>
            </a:r>
            <a:r>
              <a:rPr lang="kk-KZ" sz="1200" b="1" dirty="0">
                <a:latin typeface="Times New Roman" panose="02020603050405020304" pitchFamily="18" charset="0"/>
                <a:ea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33533702"/>
              </p:ext>
            </p:extLst>
          </p:nvPr>
        </p:nvGraphicFramePr>
        <p:xfrm>
          <a:off x="5097016" y="4005064"/>
          <a:ext cx="4610894" cy="2499360"/>
        </p:xfrm>
        <a:graphic>
          <a:graphicData uri="http://schemas.openxmlformats.org/drawingml/2006/table">
            <a:tbl>
              <a:tblPr firstRow="1" bandRow="1">
                <a:tableStyleId>{5C22544A-7EE6-4342-B048-85BDC9FD1C3A}</a:tableStyleId>
              </a:tblPr>
              <a:tblGrid>
                <a:gridCol w="1932936">
                  <a:extLst>
                    <a:ext uri="{9D8B030D-6E8A-4147-A177-3AD203B41FA5}">
                      <a16:colId xmlns:a16="http://schemas.microsoft.com/office/drawing/2014/main" val="3583770891"/>
                    </a:ext>
                  </a:extLst>
                </a:gridCol>
                <a:gridCol w="1523448">
                  <a:extLst>
                    <a:ext uri="{9D8B030D-6E8A-4147-A177-3AD203B41FA5}">
                      <a16:colId xmlns:a16="http://schemas.microsoft.com/office/drawing/2014/main" val="1276116030"/>
                    </a:ext>
                  </a:extLst>
                </a:gridCol>
                <a:gridCol w="1154510">
                  <a:extLst>
                    <a:ext uri="{9D8B030D-6E8A-4147-A177-3AD203B41FA5}">
                      <a16:colId xmlns:a16="http://schemas.microsoft.com/office/drawing/2014/main" val="2096923049"/>
                    </a:ext>
                  </a:extLst>
                </a:gridCol>
              </a:tblGrid>
              <a:tr h="371277">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84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0.317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847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0.633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6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4992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0.998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22289">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0.574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847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0.182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5694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84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013507" y="244827"/>
            <a:ext cx="4701348" cy="1615827"/>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a:t>
            </a:r>
            <a:r>
              <a:rPr lang="ru-RU" altLang="ru-RU" sz="1100" b="1" dirty="0">
                <a:solidFill>
                  <a:schemeClr val="tx1">
                    <a:lumMod val="75000"/>
                    <a:lumOff val="25000"/>
                  </a:schemeClr>
                </a:solidFill>
                <a:latin typeface="Times New Roman" panose="02020603050405020304" pitchFamily="18" charset="0"/>
                <a:cs typeface="Times New Roman" panose="02020603050405020304" pitchFamily="18" charset="0"/>
              </a:rPr>
              <a:t>11</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2023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10 </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11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21-ға дейін </a:t>
            </a:r>
          </a:p>
          <a:p>
            <a:pPr algn="just"/>
            <a:r>
              <a:rPr lang="kk-KZ" sz="1100" dirty="0">
                <a:latin typeface="Times New Roman" panose="02020603050405020304" pitchFamily="18" charset="0"/>
                <a:cs typeface="Times New Roman" panose="02020603050405020304" pitchFamily="18" charset="0"/>
              </a:rPr>
              <a:t>         Б</a:t>
            </a:r>
            <a:r>
              <a:rPr lang="kk-KZ" sz="1100" dirty="0">
                <a:latin typeface="Times New Roman" panose="02020603050405020304" pitchFamily="18" charset="0"/>
                <a:ea typeface="Times New Roman" panose="02020603050405020304" pitchFamily="18" charset="0"/>
              </a:rPr>
              <a:t>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күндіз </a:t>
            </a:r>
            <a:r>
              <a:rPr lang="kk-KZ" sz="1100" kern="1400" dirty="0">
                <a:solidFill>
                  <a:srgbClr val="000000"/>
                </a:solidFill>
                <a:latin typeface="Times New Roman" panose="02020603050405020304" pitchFamily="18" charset="0"/>
                <a:ea typeface="Times New Roman" panose="02020603050405020304" pitchFamily="18" charset="0"/>
              </a:rPr>
              <a:t>жауын-шашын (к</a:t>
            </a:r>
            <a:r>
              <a:rPr lang="kk-KZ" sz="1100" dirty="0">
                <a:latin typeface="Times New Roman" panose="02020603050405020304" pitchFamily="18" charset="0"/>
                <a:cs typeface="Times New Roman" panose="02020603050405020304" pitchFamily="18" charset="0"/>
              </a:rPr>
              <a:t>өбінесе жаңбыр)</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О</a:t>
            </a:r>
            <a:r>
              <a:rPr lang="kk-KZ" sz="1100" dirty="0">
                <a:latin typeface="Times New Roman" panose="02020603050405020304" pitchFamily="18" charset="0"/>
                <a:cs typeface="Times New Roman" panose="02020603050405020304" pitchFamily="18" charset="0"/>
              </a:rPr>
              <a:t>ңтүстік</a:t>
            </a:r>
            <a:r>
              <a:rPr lang="kk-KZ" sz="1100" kern="1400" dirty="0">
                <a:solidFill>
                  <a:srgbClr val="000000"/>
                </a:solidFill>
                <a:latin typeface="Times New Roman" panose="02020603050405020304" pitchFamily="18" charset="0"/>
                <a:cs typeface="Times New Roman" panose="02020603050405020304" pitchFamily="18" charset="0"/>
              </a:rPr>
              <a:t>-батыстан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жел соғады,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9-14 м/с. Ауа температурасы түнде 2-4 аяз, </a:t>
            </a:r>
            <a:r>
              <a:rPr lang="kk-KZ" sz="1100" dirty="0">
                <a:latin typeface="Times New Roman" panose="02020603050405020304" pitchFamily="18" charset="0"/>
                <a:cs typeface="Times New Roman" panose="02020603050405020304" pitchFamily="18" charset="0"/>
              </a:rPr>
              <a:t>күндіз 2-4 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12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11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12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Б</a:t>
            </a:r>
            <a:r>
              <a:rPr lang="kk-KZ" sz="1100" dirty="0">
                <a:latin typeface="Times New Roman" panose="02020603050405020304" pitchFamily="18" charset="0"/>
                <a:ea typeface="Times New Roman" panose="02020603050405020304" pitchFamily="18" charset="0"/>
              </a:rPr>
              <a:t>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жауын-шашын (</a:t>
            </a:r>
            <a:r>
              <a:rPr lang="kk-KZ" sz="1100" dirty="0">
                <a:latin typeface="Times New Roman" panose="02020603050405020304" pitchFamily="18" charset="0"/>
                <a:cs typeface="Times New Roman" panose="02020603050405020304" pitchFamily="18" charset="0"/>
              </a:rPr>
              <a:t>жаңбыр, қар), көктайғақ</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Сол</a:t>
            </a:r>
            <a:r>
              <a:rPr lang="kk-KZ" sz="1100">
                <a:latin typeface="Times New Roman" panose="02020603050405020304" pitchFamily="18" charset="0"/>
                <a:cs typeface="Times New Roman" panose="02020603050405020304" pitchFamily="18" charset="0"/>
              </a:rPr>
              <a:t>түстік-шығыстан</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жел соғады,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9-14 м/с. Ауа температурасы түнде 2-4 аяз.</a:t>
            </a: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10 </a:t>
            </a:r>
            <a:r>
              <a:rPr lang="ru-RU" sz="1100" dirty="0" err="1">
                <a:solidFill>
                  <a:schemeClr val="tx1"/>
                </a:solidFill>
                <a:latin typeface="Times New Roman" panose="02020603050405020304" pitchFamily="18" charset="0"/>
                <a:cs typeface="Times New Roman" panose="02020603050405020304" pitchFamily="18" charset="0"/>
              </a:rPr>
              <a:t>наурызда</a:t>
            </a:r>
            <a:r>
              <a:rPr lang="ru-RU" sz="1100" dirty="0">
                <a:solidFill>
                  <a:schemeClr val="tx1"/>
                </a:solidFill>
                <a:latin typeface="Times New Roman" panose="02020603050405020304" pitchFamily="18" charset="0"/>
                <a:cs typeface="Times New Roman" panose="02020603050405020304" pitchFamily="18" charset="0"/>
              </a:rPr>
              <a:t>, түнде 11 </a:t>
            </a:r>
            <a:r>
              <a:rPr lang="ru-RU" sz="1100" dirty="0" err="1">
                <a:solidFill>
                  <a:schemeClr val="tx1"/>
                </a:solidFill>
                <a:latin typeface="Times New Roman" panose="02020603050405020304" pitchFamily="18" charset="0"/>
                <a:cs typeface="Times New Roman" panose="02020603050405020304" pitchFamily="18" charset="0"/>
              </a:rPr>
              <a:t>наурызда</a:t>
            </a:r>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53C9469B-3829-4F73-A929-CB3080D79E5A}"/>
              </a:ext>
            </a:extLst>
          </p:cNvPr>
          <p:cNvSpPr txBox="1"/>
          <p:nvPr/>
        </p:nvSpPr>
        <p:spPr>
          <a:xfrm>
            <a:off x="5011070" y="2975964"/>
            <a:ext cx="4744464" cy="49244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kk-KZ" sz="12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4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214329" y="4188430"/>
            <a:ext cx="4412826"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91393" y="4161401"/>
              <a:ext cx="1818126"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Овсянникова О</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20448</TotalTime>
  <Words>613</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3410</cp:revision>
  <cp:lastPrinted>2023-01-16T10:13:34Z</cp:lastPrinted>
  <dcterms:created xsi:type="dcterms:W3CDTF">2018-03-27T06:03:00Z</dcterms:created>
  <dcterms:modified xsi:type="dcterms:W3CDTF">2023-03-10T07:50:17Z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