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7158" autoAdjust="0"/>
    <p:restoredTop sz="94614" autoAdjust="0"/>
  </p:normalViewPr>
  <p:slideViewPr>
    <p:cSldViewPr showGuides="1">
      <p:cViewPr varScale="1">
        <p:scale>
          <a:sx n="114" d="100"/>
          <a:sy n="114" d="100"/>
        </p:scale>
        <p:origin x="1740" y="1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86309534"/>
              </p:ext>
            </p:extLst>
          </p:nvPr>
        </p:nvGraphicFramePr>
        <p:xfrm>
          <a:off x="294955" y="3289340"/>
          <a:ext cx="4442021" cy="1965960"/>
        </p:xfrm>
        <a:graphic>
          <a:graphicData uri="http://schemas.openxmlformats.org/drawingml/2006/table">
            <a:tbl>
              <a:tblPr/>
              <a:tblGrid>
                <a:gridCol w="4442021">
                  <a:extLst>
                    <a:ext uri="{9D8B030D-6E8A-4147-A177-3AD203B41FA5}">
                      <a16:colId xmlns:a16="http://schemas.microsoft.com/office/drawing/2014/main" val="20000"/>
                    </a:ext>
                  </a:extLst>
                </a:gridCol>
              </a:tblGrid>
              <a:tr h="16546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65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2023 жыл 06 наурыз </a:t>
                      </a:r>
                      <a:endParaRPr lang="zh-CN" altLang="x-none" sz="1200" b="1" i="1"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2042" y="3476245"/>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жылғы 06 </a:t>
            </a:r>
            <a:r>
              <a:rPr lang="kk-KZ" sz="1200" b="1" dirty="0">
                <a:latin typeface="Times New Roman" panose="02020603050405020304" pitchFamily="18" charset="0"/>
                <a:ea typeface="Times New Roman" panose="02020603050405020304" pitchFamily="18" charset="0"/>
                <a:cs typeface="Times New Roman" panose="02020603050405020304" pitchFamily="18" charset="0"/>
              </a:rPr>
              <a:t>наурыз</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бойынша </a:t>
            </a:r>
            <a:r>
              <a:rPr lang="ru-RU" altLang="ru-RU" sz="1200" b="1" dirty="0">
                <a:latin typeface="Times New Roman" panose="02020603050405020304" pitchFamily="18" charset="0"/>
                <a:cs typeface="Times New Roman" panose="02020603050405020304" pitchFamily="18" charset="0"/>
              </a:rPr>
              <a:t>Павлодар қ. 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240409394"/>
              </p:ext>
            </p:extLst>
          </p:nvPr>
        </p:nvGraphicFramePr>
        <p:xfrm>
          <a:off x="5097016" y="4005064"/>
          <a:ext cx="4610894" cy="2499360"/>
        </p:xfrm>
        <a:graphic>
          <a:graphicData uri="http://schemas.openxmlformats.org/drawingml/2006/table">
            <a:tbl>
              <a:tblPr firstRow="1" bandRow="1">
                <a:tableStyleId>{5C22544A-7EE6-4342-B048-85BDC9FD1C3A}</a:tableStyleId>
              </a:tblPr>
              <a:tblGrid>
                <a:gridCol w="1932936">
                  <a:extLst>
                    <a:ext uri="{9D8B030D-6E8A-4147-A177-3AD203B41FA5}">
                      <a16:colId xmlns:a16="http://schemas.microsoft.com/office/drawing/2014/main" val="3583770891"/>
                    </a:ext>
                  </a:extLst>
                </a:gridCol>
                <a:gridCol w="1523448">
                  <a:extLst>
                    <a:ext uri="{9D8B030D-6E8A-4147-A177-3AD203B41FA5}">
                      <a16:colId xmlns:a16="http://schemas.microsoft.com/office/drawing/2014/main" val="1276116030"/>
                    </a:ext>
                  </a:extLst>
                </a:gridCol>
                <a:gridCol w="1154510">
                  <a:extLst>
                    <a:ext uri="{9D8B030D-6E8A-4147-A177-3AD203B41FA5}">
                      <a16:colId xmlns:a16="http://schemas.microsoft.com/office/drawing/2014/main" val="2096923049"/>
                    </a:ext>
                  </a:extLst>
                </a:gridCol>
              </a:tblGrid>
              <a:tr h="371277">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8478">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err="1">
                          <a:solidFill>
                            <a:schemeClr val="tx1"/>
                          </a:solidFill>
                          <a:latin typeface="Times New Roman" panose="02020603050405020304" pitchFamily="18" charset="0"/>
                          <a:cs typeface="Times New Roman" panose="02020603050405020304" pitchFamily="18" charset="0"/>
                        </a:rPr>
                        <a:t>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0.151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8478">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err="1">
                          <a:solidFill>
                            <a:schemeClr val="tx1"/>
                          </a:solidFill>
                          <a:latin typeface="Times New Roman" panose="02020603050405020304" pitchFamily="18" charset="0"/>
                          <a:cs typeface="Times New Roman" panose="02020603050405020304" pitchFamily="18" charset="0"/>
                        </a:rPr>
                        <a:t>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179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0.597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0.047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68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1024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0.205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122289">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97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0.486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184760">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70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0.174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156944">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 </a:t>
                      </a: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0.325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28478">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0.186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5013507" y="160189"/>
            <a:ext cx="4701348" cy="1785104"/>
          </a:xfrm>
          <a:prstGeom prst="rect">
            <a:avLst/>
          </a:prstGeom>
        </p:spPr>
        <p:txBody>
          <a:bodyPr wrap="square" anchor="ctr">
            <a:spAutoFit/>
          </a:bodyPr>
          <a:lstStyle/>
          <a:p>
            <a:pPr algn="ctr"/>
            <a:r>
              <a:rPr lang="ru-RU" altLang="ru-RU" sz="1100" b="1" dirty="0">
                <a:latin typeface="Times New Roman" panose="02020603050405020304" pitchFamily="18" charset="0"/>
                <a:cs typeface="Times New Roman" panose="02020603050405020304" pitchFamily="18" charset="0"/>
              </a:rPr>
              <a:t>Павлодар қаласы бойынша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07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наурызға</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2023 ж. </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06 </a:t>
            </a:r>
            <a:r>
              <a:rPr lang="kk-KZ" sz="1100" b="1" dirty="0">
                <a:latin typeface="Times New Roman" panose="02020603050405020304" pitchFamily="18" charset="0"/>
                <a:ea typeface="Times New Roman" panose="02020603050405020304" pitchFamily="18" charset="0"/>
                <a:cs typeface="Times New Roman" panose="02020603050405020304" pitchFamily="18" charset="0"/>
              </a:rPr>
              <a:t>наурыз</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21-ден 07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наурыз</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21-ға дейін </a:t>
            </a:r>
          </a:p>
          <a:p>
            <a:pPr algn="just"/>
            <a:r>
              <a:rPr lang="kk-KZ" sz="1100" dirty="0">
                <a:latin typeface="Times New Roman" panose="02020603050405020304" pitchFamily="18" charset="0"/>
                <a:cs typeface="Times New Roman" panose="02020603050405020304" pitchFamily="18" charset="0"/>
              </a:rPr>
              <a:t>         К</a:t>
            </a:r>
            <a:r>
              <a:rPr lang="kk-KZ" sz="1100" dirty="0">
                <a:latin typeface="Times New Roman" panose="02020603050405020304" pitchFamily="18" charset="0"/>
                <a:ea typeface="Times New Roman" panose="02020603050405020304" pitchFamily="18" charset="0"/>
              </a:rPr>
              <a:t>өшпелі бұлтты</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күндіз </a:t>
            </a:r>
            <a:r>
              <a:rPr lang="kk-KZ" sz="1100" kern="1400" dirty="0">
                <a:solidFill>
                  <a:srgbClr val="000000"/>
                </a:solidFill>
                <a:latin typeface="Times New Roman" panose="02020603050405020304" pitchFamily="18" charset="0"/>
                <a:ea typeface="Times New Roman" panose="02020603050405020304" pitchFamily="18" charset="0"/>
              </a:rPr>
              <a:t>жауын-шашын (жаңбыр, </a:t>
            </a:r>
            <a:r>
              <a:rPr lang="kk-KZ" sz="1100" dirty="0">
                <a:latin typeface="Times New Roman" panose="02020603050405020304" pitchFamily="18" charset="0"/>
                <a:ea typeface="Times New Roman" panose="02020603050405020304" pitchFamily="18" charset="0"/>
              </a:rPr>
              <a:t>қар), </a:t>
            </a:r>
            <a:r>
              <a:rPr lang="ru-RU" sz="1100" dirty="0">
                <a:latin typeface="Times New Roman" panose="02020603050405020304" pitchFamily="18" charset="0"/>
                <a:cs typeface="Times New Roman" panose="02020603050405020304" pitchFamily="18" charset="0"/>
              </a:rPr>
              <a:t>көктайғақ</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Оңтүстік-батыстан</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жел соғады, күші</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9-14, </a:t>
            </a:r>
            <a:r>
              <a:rPr lang="kk-KZ" sz="1100" dirty="0">
                <a:latin typeface="Times New Roman" panose="02020603050405020304" pitchFamily="18" charset="0"/>
                <a:cs typeface="Times New Roman" panose="02020603050405020304" pitchFamily="18" charset="0"/>
              </a:rPr>
              <a:t>күндіз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екпіні 15-20 м/с. Ауа температурасы түнде 2-4 </a:t>
            </a:r>
            <a:r>
              <a:rPr lang="kk-KZ" sz="1100" dirty="0">
                <a:latin typeface="Times New Roman" panose="02020603050405020304" pitchFamily="18" charset="0"/>
                <a:cs typeface="Times New Roman" panose="02020603050405020304" pitchFamily="18" charset="0"/>
              </a:rPr>
              <a:t>аяз, күндіз 1-3 жылы.</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08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наурызға</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2</a:t>
            </a:r>
            <a:r>
              <a:rPr lang="ru-RU" sz="1100" b="1" dirty="0">
                <a:latin typeface="Times New Roman" panose="02020603050405020304" pitchFamily="18" charset="0"/>
                <a:cs typeface="Times New Roman" panose="02020603050405020304" pitchFamily="18" charset="0"/>
              </a:rPr>
              <a:t>023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ж. </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07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наурыз</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21-ден 08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наурыз</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09-ға дейін </a:t>
            </a:r>
          </a:p>
          <a:p>
            <a:pPr algn="just"/>
            <a:r>
              <a:rPr lang="kk-KZ" sz="1100" dirty="0">
                <a:latin typeface="Times New Roman" panose="02020603050405020304" pitchFamily="18" charset="0"/>
                <a:cs typeface="Times New Roman" panose="02020603050405020304" pitchFamily="18" charset="0"/>
              </a:rPr>
              <a:t>          Б</a:t>
            </a:r>
            <a:r>
              <a:rPr lang="kk-KZ" sz="1100" dirty="0">
                <a:latin typeface="Times New Roman" panose="02020603050405020304" pitchFamily="18" charset="0"/>
                <a:ea typeface="Times New Roman" panose="02020603050405020304" pitchFamily="18" charset="0"/>
              </a:rPr>
              <a:t>ұлтты</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rPr>
              <a:t>жауын-шашын (жаңбыр, </a:t>
            </a:r>
            <a:r>
              <a:rPr lang="kk-KZ" sz="1100" dirty="0">
                <a:latin typeface="Times New Roman" panose="02020603050405020304" pitchFamily="18" charset="0"/>
                <a:ea typeface="Times New Roman" panose="02020603050405020304" pitchFamily="18" charset="0"/>
              </a:rPr>
              <a:t>қар)</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dirty="0">
                <a:latin typeface="Times New Roman" panose="02020603050405020304" pitchFamily="18" charset="0"/>
                <a:cs typeface="Times New Roman" panose="02020603050405020304" pitchFamily="18" charset="0"/>
              </a:rPr>
              <a:t>көктайғақ</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Батыстан, о</a:t>
            </a:r>
            <a:r>
              <a:rPr lang="kk-KZ" sz="1100" dirty="0">
                <a:latin typeface="Times New Roman" panose="02020603050405020304" pitchFamily="18" charset="0"/>
                <a:cs typeface="Times New Roman" panose="02020603050405020304" pitchFamily="18" charset="0"/>
              </a:rPr>
              <a:t>ңтүстік-батыстан</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жел соғады, күші</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15-20, екпіні 25 м/с. Ауа температурасы </a:t>
            </a:r>
            <a:r>
              <a:rPr lang="kk-KZ" sz="1100" kern="14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түнде 0 градус шамасында.</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2" name="TextBox 13">
            <a:extLst>
              <a:ext uri="{FF2B5EF4-FFF2-40B4-BE49-F238E27FC236}">
                <a16:creationId xmlns:a16="http://schemas.microsoft.com/office/drawing/2014/main" id="{25FFC0C9-CE5E-4A2A-B300-5B91E7365327}"/>
              </a:ext>
            </a:extLst>
          </p:cNvPr>
          <p:cNvSpPr txBox="1"/>
          <p:nvPr/>
        </p:nvSpPr>
        <p:spPr>
          <a:xfrm>
            <a:off x="4996115" y="1962203"/>
            <a:ext cx="470134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07 </a:t>
            </a:r>
            <a:r>
              <a:rPr lang="ru-RU" sz="1100" dirty="0" err="1">
                <a:solidFill>
                  <a:schemeClr val="tx1"/>
                </a:solidFill>
                <a:latin typeface="Times New Roman" panose="02020603050405020304" pitchFamily="18" charset="0"/>
                <a:cs typeface="Times New Roman" panose="02020603050405020304" pitchFamily="18" charset="0"/>
              </a:rPr>
              <a:t>наурызда</a:t>
            </a:r>
            <a:r>
              <a:rPr lang="ru-RU" sz="1100" dirty="0">
                <a:solidFill>
                  <a:schemeClr val="tx1"/>
                </a:solidFill>
                <a:latin typeface="Times New Roman" panose="02020603050405020304" pitchFamily="18" charset="0"/>
                <a:cs typeface="Times New Roman" panose="02020603050405020304" pitchFamily="18" charset="0"/>
              </a:rPr>
              <a:t>, түнде 08 </a:t>
            </a:r>
            <a:r>
              <a:rPr lang="ru-RU" sz="1100" dirty="0" err="1">
                <a:solidFill>
                  <a:schemeClr val="tx1"/>
                </a:solidFill>
                <a:latin typeface="Times New Roman" panose="02020603050405020304" pitchFamily="18" charset="0"/>
                <a:cs typeface="Times New Roman" panose="02020603050405020304" pitchFamily="18" charset="0"/>
              </a:rPr>
              <a:t>наурызда</a:t>
            </a:r>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a:t>
            </a:r>
            <a:r>
              <a:rPr lang="kk-KZ" sz="1100" dirty="0">
                <a:solidFill>
                  <a:schemeClr val="tx1"/>
                </a:solidFill>
                <a:latin typeface="Times New Roman" panose="02020603050405020304" pitchFamily="18" charset="0"/>
                <a:cs typeface="Times New Roman" panose="02020603050405020304" pitchFamily="18" charset="0"/>
              </a:rPr>
              <a:t>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сейілуіне</a:t>
            </a:r>
            <a:r>
              <a:rPr lang="ru-RU" sz="1100" dirty="0">
                <a:solidFill>
                  <a:schemeClr val="tx1"/>
                </a:solidFill>
                <a:latin typeface="Times New Roman" panose="02020603050405020304" pitchFamily="18" charset="0"/>
                <a:cs typeface="Times New Roman" panose="02020603050405020304" pitchFamily="18" charset="0"/>
              </a:rPr>
              <a:t> ы</a:t>
            </a:r>
            <a:r>
              <a:rPr lang="kk-KZ" sz="1100" dirty="0">
                <a:solidFill>
                  <a:schemeClr val="tx1"/>
                </a:solidFill>
                <a:latin typeface="Times New Roman" panose="02020603050405020304" pitchFamily="18" charset="0"/>
                <a:cs typeface="Times New Roman" panose="02020603050405020304" pitchFamily="18" charset="0"/>
              </a:rPr>
              <a:t>қпал</a:t>
            </a:r>
            <a:r>
              <a:rPr lang="ru-RU" sz="1100" dirty="0">
                <a:solidFill>
                  <a:schemeClr val="tx1"/>
                </a:solidFill>
                <a:latin typeface="Times New Roman" panose="02020603050405020304" pitchFamily="18" charset="0"/>
                <a:cs typeface="Times New Roman" panose="02020603050405020304" pitchFamily="18" charset="0"/>
              </a:rPr>
              <a:t> етеді. </a:t>
            </a:r>
          </a:p>
          <a:p>
            <a:pPr algn="just"/>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rgbClr val="000000"/>
                </a:solidFill>
                <a:latin typeface="Times New Roman" panose="02020603050405020304" pitchFamily="18" charset="0"/>
              </a:rPr>
              <a:t>төмен</a:t>
            </a:r>
            <a:r>
              <a:rPr lang="ru-RU" sz="1100" dirty="0">
                <a:solidFill>
                  <a:srgbClr val="000000"/>
                </a:solidFill>
                <a:latin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endParaRPr lang="kk-KZ"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a:extLst>
              <a:ext uri="{FF2B5EF4-FFF2-40B4-BE49-F238E27FC236}">
                <a16:creationId xmlns:a16="http://schemas.microsoft.com/office/drawing/2014/main" id="{53C9469B-3829-4F73-A929-CB3080D79E5A}"/>
              </a:ext>
            </a:extLst>
          </p:cNvPr>
          <p:cNvSpPr txBox="1"/>
          <p:nvPr/>
        </p:nvSpPr>
        <p:spPr>
          <a:xfrm>
            <a:off x="5011070" y="2975964"/>
            <a:ext cx="4744464" cy="49244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kk-KZ" sz="1200" dirty="0">
                <a:solidFill>
                  <a:schemeClr val="tx1"/>
                </a:solidFill>
                <a:latin typeface="Times New Roman" panose="02020603050405020304" pitchFamily="18" charset="0"/>
                <a:cs typeface="Times New Roman" panose="02020603050405020304" pitchFamily="18" charset="0"/>
              </a:rPr>
              <a:t>дәрежелі ҚМЖ ескертуі жоқ</a:t>
            </a:r>
            <a:r>
              <a:rPr lang="ru-RU" sz="1400" dirty="0">
                <a:solidFill>
                  <a:schemeClr val="tx1"/>
                </a:solidFill>
                <a:latin typeface="Times New Roman" panose="02020603050405020304" pitchFamily="18" charset="0"/>
                <a:cs typeface="Times New Roman" panose="02020603050405020304" pitchFamily="18" charset="0"/>
              </a:rPr>
              <a:t>.</a:t>
            </a:r>
          </a:p>
          <a:p>
            <a:pPr lvl="0" algn="ct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214329" y="4188430"/>
            <a:ext cx="4412826"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691393" y="4161401"/>
              <a:ext cx="1818126"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Овсянникова О</a:t>
            </a:r>
            <a:r>
              <a:rPr lang="ru-RU" altLang="ru-RU" sz="1200" b="1" i="1" dirty="0">
                <a:solidFill>
                  <a:srgbClr val="000000"/>
                </a:solidFill>
                <a:latin typeface="Times New Roman" panose="02020603050405020304" pitchFamily="18" charset="0"/>
                <a:cs typeface="Times New Roman" panose="02020603050405020304" pitchFamily="18" charset="0"/>
              </a:rPr>
              <a:t>. / Левина 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737427269"/>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516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20429</TotalTime>
  <Words>626</Words>
  <Application>Microsoft Office PowerPoint</Application>
  <PresentationFormat>Лист A4 (210x297 мм)</PresentationFormat>
  <Paragraphs>100</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3397</cp:revision>
  <cp:lastPrinted>2023-01-16T10:13:34Z</cp:lastPrinted>
  <dcterms:created xsi:type="dcterms:W3CDTF">2018-03-27T06:03:00Z</dcterms:created>
  <dcterms:modified xsi:type="dcterms:W3CDTF">2023-03-06T08:09:57Z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