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18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a:solidFill>
                  <a:srgbClr val="0070C0"/>
                </a:solidFill>
                <a:latin typeface="Times New Roman" panose="02020603050405020304" pitchFamily="18" charset="0"/>
                <a:cs typeface="Times New Roman" panose="02020603050405020304" pitchFamily="18" charset="0"/>
              </a:rPr>
              <a:t>әне </a:t>
            </a:r>
            <a:r>
              <a:rPr lang="ru-RU" altLang="ru-RU" sz="1400" b="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9099356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58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8380" y="3847042"/>
            <a:ext cx="4727994"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56600206"/>
              </p:ext>
            </p:extLst>
          </p:nvPr>
        </p:nvGraphicFramePr>
        <p:xfrm>
          <a:off x="4999735" y="4365103"/>
          <a:ext cx="4736415" cy="2011680"/>
        </p:xfrm>
        <a:graphic>
          <a:graphicData uri="http://schemas.openxmlformats.org/drawingml/2006/table">
            <a:tbl>
              <a:tblPr firstRow="1" bandRow="1">
                <a:tableStyleId>{5C22544A-7EE6-4342-B048-85BDC9FD1C3A}</a:tableStyleId>
              </a:tblPr>
              <a:tblGrid>
                <a:gridCol w="1696554">
                  <a:extLst>
                    <a:ext uri="{9D8B030D-6E8A-4147-A177-3AD203B41FA5}">
                      <a16:colId xmlns:a16="http://schemas.microsoft.com/office/drawing/2014/main" val="3583770891"/>
                    </a:ext>
                  </a:extLst>
                </a:gridCol>
                <a:gridCol w="1447727">
                  <a:extLst>
                    <a:ext uri="{9D8B030D-6E8A-4147-A177-3AD203B41FA5}">
                      <a16:colId xmlns:a16="http://schemas.microsoft.com/office/drawing/2014/main" val="1276116030"/>
                    </a:ext>
                  </a:extLst>
                </a:gridCol>
                <a:gridCol w="1592134">
                  <a:extLst>
                    <a:ext uri="{9D8B030D-6E8A-4147-A177-3AD203B41FA5}">
                      <a16:colId xmlns:a16="http://schemas.microsoft.com/office/drawing/2014/main" val="2096923049"/>
                    </a:ext>
                  </a:extLst>
                </a:gridCol>
              </a:tblGrid>
              <a:tr h="60048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7352">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18</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0,04</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7352">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504</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7352">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64</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7352">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7352">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91902"/>
            <a:ext cx="4829952"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200" dirty="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 (жаңбыр, қар), тұман, көктайғақ. Жел оңтүстік-батыстан солтүстік-батысқа ауысып соғады</a:t>
            </a:r>
            <a:r>
              <a:rPr lang="kk-KZ" sz="1200" dirty="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9-14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және күндіз 1 градус аяз-1 градус жылы.</a:t>
            </a:r>
            <a:endParaRPr lang="kk-KZ" sz="1200" dirty="0">
              <a:latin typeface="Times New Roman" pitchFamily="18" charset="0"/>
              <a:cs typeface="Times New Roman" pitchFamily="18" charset="0"/>
            </a:endParaRPr>
          </a:p>
          <a:p>
            <a:pPr lvl="0" indent="144000" algn="just"/>
            <a:endParaRPr lang="kk-KZ" sz="1200" dirty="0">
              <a:latin typeface="Times New Roman" pitchFamily="18" charset="0"/>
              <a:cs typeface="Times New Roman" pitchFamily="18" charset="0"/>
            </a:endParaRPr>
          </a:p>
          <a:p>
            <a:pPr lvl="0" indent="144000" algn="ctr"/>
            <a:r>
              <a:rPr lang="kk-KZ" sz="1200" b="1" dirty="0" smtClean="0">
                <a:solidFill>
                  <a:srgbClr val="000000"/>
                </a:solidFill>
                <a:latin typeface="Times New Roman" pitchFamily="18" charset="0"/>
                <a:cs typeface="Times New Roman" pitchFamily="18" charset="0"/>
                <a:sym typeface="+mn-ea"/>
              </a:rPr>
              <a:t>1</a:t>
            </a:r>
            <a:r>
              <a:rPr lang="ru-RU" sz="1200" b="1" dirty="0" smtClean="0">
                <a:solidFill>
                  <a:srgbClr val="000000"/>
                </a:solidFill>
                <a:latin typeface="Times New Roman" pitchFamily="18" charset="0"/>
                <a:cs typeface="Times New Roman" pitchFamily="18" charset="0"/>
                <a:sym typeface="+mn-ea"/>
              </a:rPr>
              <a:t> </a:t>
            </a:r>
            <a:r>
              <a:rPr lang="ru-RU" sz="1200" b="1" dirty="0" err="1" smtClean="0">
                <a:solidFill>
                  <a:srgbClr val="000000"/>
                </a:solidFill>
                <a:latin typeface="Times New Roman" pitchFamily="18" charset="0"/>
                <a:cs typeface="Times New Roman" pitchFamily="18" charset="0"/>
                <a:sym typeface="+mn-ea"/>
              </a:rPr>
              <a:t>наурыз</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28 ақпан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200" dirty="0" smtClean="0">
                <a:latin typeface="Times New Roman" pitchFamily="18" charset="0"/>
                <a:cs typeface="Times New Roman" pitchFamily="18" charset="0"/>
              </a:rPr>
              <a:t>Бұлтты, қар, көктайғақ, жаяу бұрқасын.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солтүстік-батыстан </a:t>
            </a:r>
            <a:r>
              <a:rPr lang="kk-KZ" sz="1200" dirty="0" smtClean="0">
                <a:latin typeface="Times New Roman" panose="02020603050405020304" pitchFamily="18" charset="0"/>
                <a:cs typeface="Times New Roman" panose="02020603050405020304" pitchFamily="18" charset="0"/>
              </a:rPr>
              <a:t>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kk-KZ" sz="1200" smtClean="0">
                <a:latin typeface="Times New Roman" pitchFamily="18" charset="0"/>
                <a:cs typeface="Times New Roman" pitchFamily="18" charset="0"/>
              </a:rPr>
              <a:t>10-12 </a:t>
            </a:r>
            <a:r>
              <a:rPr lang="ru-RU" sz="120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4982719" y="3476079"/>
            <a:ext cx="4729951"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2999" y="2471834"/>
            <a:ext cx="475967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b="1" dirty="0" smtClean="0">
                <a:solidFill>
                  <a:schemeClr val="tx1"/>
                </a:solidFill>
                <a:latin typeface="Times New Roman" panose="02020603050405020304" pitchFamily="18" charset="0"/>
                <a:cs typeface="Times New Roman" panose="02020603050405020304" pitchFamily="18" charset="0"/>
              </a:rPr>
              <a:t>28 </a:t>
            </a:r>
            <a:r>
              <a:rPr lang="ru-RU" sz="1200" b="1" dirty="0" err="1">
                <a:solidFill>
                  <a:schemeClr val="tx1"/>
                </a:solidFill>
                <a:latin typeface="Times New Roman" panose="02020603050405020304" pitchFamily="18" charset="0"/>
                <a:cs typeface="Times New Roman" panose="02020603050405020304" pitchFamily="18" charset="0"/>
              </a:rPr>
              <a:t>ақпанда</a:t>
            </a:r>
            <a:r>
              <a:rPr lang="ru-RU" sz="1200" b="1"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1</a:t>
            </a:r>
            <a:r>
              <a:rPr lang="kk-KZ" sz="1200" b="1" dirty="0" smtClean="0">
                <a:solidFill>
                  <a:schemeClr val="tx1"/>
                </a:solidFill>
                <a:latin typeface="Times New Roman" panose="02020603050405020304" pitchFamily="18" charset="0"/>
                <a:cs typeface="Times New Roman" panose="02020603050405020304" pitchFamily="18" charset="0"/>
              </a:rPr>
              <a:t> наурызда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251651"/>
              <a:ext cx="2941930" cy="697174"/>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7327" y="62189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18379</TotalTime>
  <Words>591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3290</cp:revision>
  <cp:lastPrinted>2021-07-01T03:56:27Z</cp:lastPrinted>
  <dcterms:created xsi:type="dcterms:W3CDTF">2018-03-27T06:03:00Z</dcterms:created>
  <dcterms:modified xsi:type="dcterms:W3CDTF">2023-02-27T07:25:06Z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