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84" y="8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ж</a:t>
            </a:r>
            <a:r>
              <a:rPr lang="kk-KZ" altLang="ru-RU" sz="1400" b="1" smtClean="0">
                <a:solidFill>
                  <a:srgbClr val="0070C0"/>
                </a:solidFill>
                <a:latin typeface="Times New Roman" panose="02020603050405020304" pitchFamily="18" charset="0"/>
                <a:cs typeface="Times New Roman" panose="02020603050405020304" pitchFamily="18" charset="0"/>
              </a:rPr>
              <a:t>әне </a:t>
            </a:r>
            <a:r>
              <a:rPr lang="ru-RU" altLang="ru-RU" sz="1400" b="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83262458"/>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52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21 </a:t>
                      </a:r>
                      <a:r>
                        <a:rPr lang="kk-KZ" altLang="zh-CN" sz="1200" b="1" i="1" baseline="0" dirty="0">
                          <a:solidFill>
                            <a:srgbClr val="002060"/>
                          </a:solidFill>
                          <a:latin typeface="Times New Roman" panose="02020603050405020304" pitchFamily="18" charset="0"/>
                          <a:cs typeface="Times New Roman" panose="02020603050405020304" pitchFamily="18" charset="0"/>
                        </a:rPr>
                        <a:t>ақпан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67601065"/>
              </p:ext>
            </p:extLst>
          </p:nvPr>
        </p:nvGraphicFramePr>
        <p:xfrm>
          <a:off x="5024333" y="6550030"/>
          <a:ext cx="4711817" cy="213360"/>
        </p:xfrm>
        <a:graphic>
          <a:graphicData uri="http://schemas.openxmlformats.org/drawingml/2006/table">
            <a:tbl>
              <a:tblPr/>
              <a:tblGrid>
                <a:gridCol w="4711817">
                  <a:extLst>
                    <a:ext uri="{9D8B030D-6E8A-4147-A177-3AD203B41FA5}">
                      <a16:colId xmlns:a16="http://schemas.microsoft.com/office/drawing/2014/main"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48380" y="3847042"/>
            <a:ext cx="4727994"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a:latin typeface="Times New Roman" panose="02020603050405020304" pitchFamily="18" charset="0"/>
                <a:cs typeface="Times New Roman" panose="02020603050405020304" pitchFamily="18" charset="0"/>
              </a:rPr>
              <a:t>ақпан</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969408438"/>
              </p:ext>
            </p:extLst>
          </p:nvPr>
        </p:nvGraphicFramePr>
        <p:xfrm>
          <a:off x="4999735" y="4365103"/>
          <a:ext cx="4736415" cy="2011680"/>
        </p:xfrm>
        <a:graphic>
          <a:graphicData uri="http://schemas.openxmlformats.org/drawingml/2006/table">
            <a:tbl>
              <a:tblPr firstRow="1" bandRow="1">
                <a:tableStyleId>{5C22544A-7EE6-4342-B048-85BDC9FD1C3A}</a:tableStyleId>
              </a:tblPr>
              <a:tblGrid>
                <a:gridCol w="1696554">
                  <a:extLst>
                    <a:ext uri="{9D8B030D-6E8A-4147-A177-3AD203B41FA5}">
                      <a16:colId xmlns:a16="http://schemas.microsoft.com/office/drawing/2014/main" val="3583770891"/>
                    </a:ext>
                  </a:extLst>
                </a:gridCol>
                <a:gridCol w="1447727">
                  <a:extLst>
                    <a:ext uri="{9D8B030D-6E8A-4147-A177-3AD203B41FA5}">
                      <a16:colId xmlns:a16="http://schemas.microsoft.com/office/drawing/2014/main" val="1276116030"/>
                    </a:ext>
                  </a:extLst>
                </a:gridCol>
                <a:gridCol w="1592134">
                  <a:extLst>
                    <a:ext uri="{9D8B030D-6E8A-4147-A177-3AD203B41FA5}">
                      <a16:colId xmlns:a16="http://schemas.microsoft.com/office/drawing/2014/main" val="2096923049"/>
                    </a:ext>
                  </a:extLst>
                </a:gridCol>
              </a:tblGrid>
              <a:tr h="60048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7352">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21</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0,04</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7352">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691</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7352">
                <a:tc>
                  <a:txBody>
                    <a:bodyPr/>
                    <a:lstStyle/>
                    <a:p>
                      <a:r>
                        <a:rPr lang="ru-RU" sz="12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72</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Calibri" panose="020F0502020204030204" pitchFamily="34" charset="0"/>
                          <a:ea typeface="Calibri" panose="020F0502020204030204" pitchFamily="34" charset="0"/>
                          <a:cs typeface="Times New Roman" panose="02020603050405020304" pitchFamily="18" charset="0"/>
                        </a:rPr>
                        <a:t>0,4</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7352">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smtClean="0">
                          <a:effectLst/>
                          <a:latin typeface="Times New Roman" panose="02020603050405020304" pitchFamily="18" charset="0"/>
                          <a:ea typeface="Calibri" panose="020F0502020204030204" pitchFamily="34" charset="0"/>
                          <a:cs typeface="Times New Roman" panose="02020603050405020304" pitchFamily="18" charset="0"/>
                        </a:rPr>
                        <a:t>15</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0,04</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7352">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smtClean="0">
                          <a:effectLst/>
                          <a:latin typeface="Times New Roman" panose="02020603050405020304" pitchFamily="18" charset="0"/>
                          <a:ea typeface="Calibri" panose="020F0502020204030204" pitchFamily="34" charset="0"/>
                          <a:cs typeface="Times New Roman" panose="02020603050405020304" pitchFamily="18" charset="0"/>
                        </a:rPr>
                        <a:t>3</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0,4</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16" name="Прямоугольник 15"/>
          <p:cNvSpPr/>
          <p:nvPr/>
        </p:nvSpPr>
        <p:spPr>
          <a:xfrm>
            <a:off x="4944224" y="91902"/>
            <a:ext cx="4829952"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a:latin typeface="Times New Roman" panose="02020603050405020304" pitchFamily="18" charset="0"/>
                <a:cs typeface="Times New Roman" panose="02020603050405020304" pitchFamily="18" charset="0"/>
              </a:rPr>
              <a:t>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2023 ж.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a:latin typeface="Times New Roman" panose="02020603050405020304" pitchFamily="18" charset="0"/>
                <a:cs typeface="Times New Roman" panose="02020603050405020304" pitchFamily="18" charset="0"/>
              </a:rPr>
              <a:t>ақпан</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a:latin typeface="Times New Roman" panose="02020603050405020304" pitchFamily="18" charset="0"/>
                <a:cs typeface="Times New Roman" panose="02020603050405020304" pitchFamily="18" charset="0"/>
              </a:rPr>
              <a:t>ақпан</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200" dirty="0" smtClean="0">
                <a:latin typeface="Times New Roman" pitchFamily="18" charset="0"/>
                <a:cs typeface="Times New Roman" pitchFamily="18" charset="0"/>
              </a:rPr>
              <a:t>Бұлтты, </a:t>
            </a:r>
            <a:r>
              <a:rPr lang="kk-KZ" sz="1200" dirty="0" smtClean="0">
                <a:latin typeface="Times New Roman" pitchFamily="18" charset="0"/>
                <a:cs typeface="Times New Roman" pitchFamily="18" charset="0"/>
              </a:rPr>
              <a:t>қар, көктайғақ. </a:t>
            </a:r>
            <a:r>
              <a:rPr lang="kk-KZ" sz="1200" dirty="0" smtClean="0">
                <a:latin typeface="Times New Roman" pitchFamily="18" charset="0"/>
                <a:cs typeface="Times New Roman" pitchFamily="18" charset="0"/>
              </a:rPr>
              <a:t>Жел оңтүстік-шығыстан </a:t>
            </a:r>
            <a:r>
              <a:rPr lang="kk-KZ" sz="1200" dirty="0" smtClean="0">
                <a:latin typeface="Times New Roman" pitchFamily="18" charset="0"/>
                <a:cs typeface="Times New Roman" pitchFamily="18" charset="0"/>
              </a:rPr>
              <a:t>ауысып </a:t>
            </a:r>
            <a:r>
              <a:rPr lang="kk-KZ" sz="1200" dirty="0" smtClean="0">
                <a:latin typeface="Times New Roman" pitchFamily="18" charset="0"/>
                <a:cs typeface="Times New Roman" pitchFamily="18" charset="0"/>
              </a:rPr>
              <a:t>соғады, күші 9-14 м/с. </a:t>
            </a:r>
            <a:r>
              <a:rPr lang="kk-KZ" sz="1200" dirty="0">
                <a:latin typeface="Times New Roman" pitchFamily="18" charset="0"/>
                <a:cs typeface="Times New Roman" pitchFamily="18" charset="0"/>
              </a:rPr>
              <a:t>Ауа температурасы түнде </a:t>
            </a:r>
            <a:r>
              <a:rPr lang="kk-KZ" sz="1200" dirty="0" smtClean="0">
                <a:latin typeface="Times New Roman" pitchFamily="18" charset="0"/>
                <a:cs typeface="Times New Roman" pitchFamily="18" charset="0"/>
              </a:rPr>
              <a:t>3-5</a:t>
            </a:r>
            <a:r>
              <a:rPr lang="kk-KZ" sz="1200" dirty="0" smtClean="0">
                <a:latin typeface="Times New Roman" pitchFamily="18" charset="0"/>
                <a:cs typeface="Times New Roman" pitchFamily="18" charset="0"/>
              </a:rPr>
              <a:t>,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1-3</a:t>
            </a:r>
            <a:r>
              <a:rPr lang="kk-KZ" sz="1200" dirty="0" smtClean="0">
                <a:latin typeface="Times New Roman" pitchFamily="18" charset="0"/>
                <a:cs typeface="Times New Roman" pitchFamily="18" charset="0"/>
              </a:rPr>
              <a:t> </a:t>
            </a:r>
            <a:r>
              <a:rPr lang="kk-KZ" sz="1200" dirty="0">
                <a:latin typeface="Times New Roman" pitchFamily="18" charset="0"/>
                <a:cs typeface="Times New Roman" pitchFamily="18" charset="0"/>
              </a:rPr>
              <a:t>градус аяз</a:t>
            </a:r>
            <a:r>
              <a:rPr lang="kk-KZ" sz="1200" dirty="0" smtClean="0">
                <a:latin typeface="Times New Roman" pitchFamily="18" charset="0"/>
                <a:cs typeface="Times New Roman" pitchFamily="18" charset="0"/>
              </a:rPr>
              <a:t>.</a:t>
            </a:r>
          </a:p>
          <a:p>
            <a:pPr lvl="0" indent="144000" algn="just"/>
            <a:endParaRPr lang="kk-KZ" sz="1200" dirty="0">
              <a:latin typeface="Times New Roman" pitchFamily="18" charset="0"/>
              <a:cs typeface="Times New Roman" pitchFamily="18" charset="0"/>
            </a:endParaRPr>
          </a:p>
          <a:p>
            <a:pPr lvl="0" indent="144000" algn="ctr"/>
            <a:r>
              <a:rPr lang="kk-KZ" sz="1200" b="1" dirty="0" smtClean="0">
                <a:solidFill>
                  <a:srgbClr val="000000"/>
                </a:solidFill>
                <a:latin typeface="Times New Roman" pitchFamily="18" charset="0"/>
                <a:cs typeface="Times New Roman" pitchFamily="18" charset="0"/>
                <a:sym typeface="+mn-ea"/>
              </a:rPr>
              <a:t>23</a:t>
            </a:r>
            <a:r>
              <a:rPr lang="ru-RU" sz="1200" b="1" dirty="0" smtClean="0">
                <a:solidFill>
                  <a:srgbClr val="000000"/>
                </a:solidFill>
                <a:latin typeface="Times New Roman" pitchFamily="18" charset="0"/>
                <a:cs typeface="Times New Roman" pitchFamily="18" charset="0"/>
                <a:sym typeface="+mn-ea"/>
              </a:rPr>
              <a:t> </a:t>
            </a:r>
            <a:r>
              <a:rPr lang="ru-RU" sz="1200" b="1" dirty="0" err="1">
                <a:solidFill>
                  <a:srgbClr val="000000"/>
                </a:solidFill>
                <a:latin typeface="Times New Roman" pitchFamily="18" charset="0"/>
                <a:cs typeface="Times New Roman" pitchFamily="18" charset="0"/>
                <a:sym typeface="+mn-ea"/>
              </a:rPr>
              <a:t>ақпан</a:t>
            </a:r>
            <a:r>
              <a:rPr lang="kk-KZ" sz="1200" b="1" dirty="0">
                <a:solidFill>
                  <a:srgbClr val="000000"/>
                </a:solidFill>
                <a:latin typeface="Times New Roman" pitchFamily="18" charset="0"/>
                <a:cs typeface="Times New Roman" pitchFamily="18" charset="0"/>
                <a:sym typeface="+mn-ea"/>
              </a:rPr>
              <a:t>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21 </a:t>
            </a:r>
            <a:r>
              <a:rPr lang="kk-KZ" sz="1200" b="1" dirty="0">
                <a:solidFill>
                  <a:srgbClr val="000000"/>
                </a:solidFill>
                <a:latin typeface="Times New Roman" panose="02020603050405020304" pitchFamily="18" charset="0"/>
                <a:cs typeface="Times New Roman" panose="02020603050405020304" pitchFamily="18" charset="0"/>
                <a:sym typeface="+mn-ea"/>
              </a:rPr>
              <a:t>ақпан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2023 ж. </a:t>
            </a:r>
            <a:r>
              <a:rPr lang="ru-RU" sz="1200" b="1" dirty="0" smtClean="0">
                <a:solidFill>
                  <a:srgbClr val="000000"/>
                </a:solidFill>
                <a:latin typeface="Times New Roman" panose="02020603050405020304" pitchFamily="18" charset="0"/>
                <a:cs typeface="Times New Roman" panose="02020603050405020304" pitchFamily="18" charset="0"/>
                <a:sym typeface="+mn-ea"/>
              </a:rPr>
              <a:t>22 </a:t>
            </a:r>
            <a:r>
              <a:rPr lang="ru-RU" sz="1200" b="1" dirty="0" err="1">
                <a:solidFill>
                  <a:srgbClr val="000000"/>
                </a:solidFill>
                <a:latin typeface="Times New Roman" panose="02020603050405020304" pitchFamily="18" charset="0"/>
                <a:cs typeface="Times New Roman" panose="02020603050405020304" pitchFamily="18" charset="0"/>
                <a:sym typeface="+mn-ea"/>
              </a:rPr>
              <a:t>ақпан</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44000" algn="just"/>
            <a:r>
              <a:rPr lang="kk-KZ" sz="1200" dirty="0">
                <a:latin typeface="Times New Roman" pitchFamily="18" charset="0"/>
                <a:cs typeface="Times New Roman" pitchFamily="18" charset="0"/>
              </a:rPr>
              <a:t>Б</a:t>
            </a:r>
            <a:r>
              <a:rPr lang="kk-KZ" sz="1200" dirty="0" smtClean="0">
                <a:latin typeface="Times New Roman" pitchFamily="18" charset="0"/>
                <a:cs typeface="Times New Roman" pitchFamily="18" charset="0"/>
              </a:rPr>
              <a:t>ұлтты</a:t>
            </a:r>
            <a:r>
              <a:rPr lang="kk-KZ" sz="1200" dirty="0" smtClean="0">
                <a:latin typeface="Times New Roman" pitchFamily="18" charset="0"/>
                <a:cs typeface="Times New Roman" pitchFamily="18" charset="0"/>
              </a:rPr>
              <a:t>, қар.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оңтүстік-батыстан, батыстан соғады</a:t>
            </a:r>
            <a:r>
              <a:rPr lang="kk-KZ" sz="1200" dirty="0">
                <a:latin typeface="Times New Roman" panose="02020603050405020304" pitchFamily="18" charset="0"/>
                <a:cs typeface="Times New Roman" panose="02020603050405020304" pitchFamily="18" charset="0"/>
              </a:rPr>
              <a:t>, күші </a:t>
            </a:r>
            <a:r>
              <a:rPr lang="kk-KZ" sz="1200" dirty="0" smtClean="0">
                <a:latin typeface="Times New Roman" panose="02020603050405020304" pitchFamily="18" charset="0"/>
                <a:cs typeface="Times New Roman" panose="02020603050405020304" pitchFamily="18" charset="0"/>
              </a:rPr>
              <a:t>9-14 м/с</a:t>
            </a:r>
            <a:r>
              <a:rPr lang="kk-KZ" sz="1200" dirty="0" smtClean="0">
                <a:latin typeface="Times New Roman" panose="02020603050405020304" pitchFamily="18" charset="0"/>
                <a:cs typeface="Times New Roman" panose="02020603050405020304" pitchFamily="18" charset="0"/>
              </a:rPr>
              <a:t>.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9-11</a:t>
            </a:r>
            <a:r>
              <a:rPr lang="en-US" sz="1200" dirty="0" smtClean="0">
                <a:latin typeface="Times New Roman" pitchFamily="18" charset="0"/>
                <a:cs typeface="Times New Roman" pitchFamily="18" charset="0"/>
              </a:rPr>
              <a:t>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4982719" y="3476079"/>
            <a:ext cx="4729951"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52999" y="2471834"/>
            <a:ext cx="4759670"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b="1" dirty="0" smtClean="0">
                <a:solidFill>
                  <a:schemeClr val="tx1"/>
                </a:solidFill>
                <a:latin typeface="Times New Roman" panose="02020603050405020304" pitchFamily="18" charset="0"/>
                <a:cs typeface="Times New Roman" panose="02020603050405020304" pitchFamily="18" charset="0"/>
              </a:rPr>
              <a:t>22 </a:t>
            </a:r>
            <a:r>
              <a:rPr lang="ru-RU" sz="1200" b="1" dirty="0" err="1" smtClean="0">
                <a:solidFill>
                  <a:schemeClr val="tx1"/>
                </a:solidFill>
                <a:latin typeface="Times New Roman" panose="02020603050405020304" pitchFamily="18" charset="0"/>
                <a:cs typeface="Times New Roman" panose="02020603050405020304" pitchFamily="18" charset="0"/>
              </a:rPr>
              <a:t>ақпанда</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түнде</a:t>
            </a:r>
            <a:r>
              <a:rPr lang="kk-KZ" sz="1200" b="1" dirty="0" smtClean="0">
                <a:solidFill>
                  <a:schemeClr val="tx1"/>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23</a:t>
            </a:r>
            <a:r>
              <a:rPr lang="kk-KZ" sz="1200" b="1" dirty="0" smtClean="0">
                <a:solidFill>
                  <a:schemeClr val="tx1"/>
                </a:solidFill>
                <a:latin typeface="Times New Roman" panose="02020603050405020304" pitchFamily="18" charset="0"/>
                <a:cs typeface="Times New Roman" panose="02020603050405020304" pitchFamily="18" charset="0"/>
              </a:rPr>
              <a:t> </a:t>
            </a:r>
            <a:r>
              <a:rPr lang="kk-KZ" sz="1200" b="1" dirty="0">
                <a:solidFill>
                  <a:schemeClr val="tx1"/>
                </a:solidFill>
                <a:latin typeface="Times New Roman" panose="02020603050405020304" pitchFamily="18" charset="0"/>
                <a:cs typeface="Times New Roman" panose="02020603050405020304" pitchFamily="18" charset="0"/>
              </a:rPr>
              <a:t>ақпан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a:solidFill>
                  <a:schemeClr val="tx1"/>
                </a:solidFill>
                <a:latin typeface="Times New Roman" panose="02020603050405020304" pitchFamily="18" charset="0"/>
                <a:cs typeface="Times New Roman" panose="02020603050405020304" pitchFamily="18" charset="0"/>
              </a:rPr>
              <a:t>сей</a:t>
            </a:r>
            <a:r>
              <a:rPr lang="kk-KZ" sz="1200" b="1" dirty="0">
                <a:solidFill>
                  <a:schemeClr val="tx1"/>
                </a:solidFill>
                <a:latin typeface="Times New Roman" panose="02020603050405020304" pitchFamily="18" charset="0"/>
                <a:cs typeface="Times New Roman" panose="02020603050405020304" pitchFamily="18" charset="0"/>
              </a:rPr>
              <a:t>ілуіне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251651"/>
              <a:ext cx="2941930" cy="697174"/>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Аянова</a:t>
            </a:r>
            <a:r>
              <a:rPr lang="ru-RU" altLang="ru-RU" sz="1200" b="1" i="1" dirty="0">
                <a:solidFill>
                  <a:srgbClr val="000000"/>
                </a:solidFill>
                <a:latin typeface="Times New Roman" panose="02020603050405020304" pitchFamily="18" charset="0"/>
                <a:cs typeface="Times New Roman" panose="02020603050405020304" pitchFamily="18" charset="0"/>
              </a:rPr>
              <a:t> С.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Альпейсова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772416"/>
        </p:xfrm>
        <a:graphic>
          <a:graphicData uri="http://schemas.openxmlformats.org/drawingml/2006/table">
            <a:tbl>
              <a:tblPr/>
              <a:tblGrid>
                <a:gridCol w="1053151">
                  <a:extLst>
                    <a:ext uri="{9D8B030D-6E8A-4147-A177-3AD203B41FA5}">
                      <a16:colId xmlns:a16="http://schemas.microsoft.com/office/drawing/2014/main" val="20000"/>
                    </a:ext>
                  </a:extLst>
                </a:gridCol>
                <a:gridCol w="3114354">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18263</TotalTime>
  <Words>580</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3267</cp:revision>
  <cp:lastPrinted>2021-07-01T03:56:27Z</cp:lastPrinted>
  <dcterms:created xsi:type="dcterms:W3CDTF">2018-03-27T06:03:00Z</dcterms:created>
  <dcterms:modified xsi:type="dcterms:W3CDTF">2023-02-21T06:55:15Z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