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186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smtClean="0">
                <a:solidFill>
                  <a:srgbClr val="0070C0"/>
                </a:solidFill>
                <a:latin typeface="Times New Roman" panose="02020603050405020304" pitchFamily="18" charset="0"/>
                <a:cs typeface="Times New Roman" panose="02020603050405020304" pitchFamily="18" charset="0"/>
              </a:rPr>
              <a:t>ж</a:t>
            </a:r>
            <a:r>
              <a:rPr lang="kk-KZ" altLang="ru-RU" sz="1400" b="1" smtClean="0">
                <a:solidFill>
                  <a:srgbClr val="0070C0"/>
                </a:solidFill>
                <a:latin typeface="Times New Roman" panose="02020603050405020304" pitchFamily="18" charset="0"/>
                <a:cs typeface="Times New Roman" panose="02020603050405020304" pitchFamily="18" charset="0"/>
              </a:rPr>
              <a:t>әне </a:t>
            </a:r>
            <a:r>
              <a:rPr lang="ru-RU" altLang="ru-RU" sz="1400" b="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6835932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45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a:t>
                      </a:r>
                      <a:r>
                        <a:rPr lang="kk-KZ" altLang="zh-CN" sz="1200" b="1" i="1" baseline="0" dirty="0">
                          <a:solidFill>
                            <a:srgbClr val="002060"/>
                          </a:solidFill>
                          <a:latin typeface="Times New Roman" panose="02020603050405020304" pitchFamily="18" charset="0"/>
                          <a:cs typeface="Times New Roman" panose="02020603050405020304" pitchFamily="18" charset="0"/>
                        </a:rPr>
                        <a:t>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48379" y="3808046"/>
            <a:ext cx="4727994"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ақпан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45600452"/>
              </p:ext>
            </p:extLst>
          </p:nvPr>
        </p:nvGraphicFramePr>
        <p:xfrm>
          <a:off x="4999735" y="4240669"/>
          <a:ext cx="4736415" cy="2011680"/>
        </p:xfrm>
        <a:graphic>
          <a:graphicData uri="http://schemas.openxmlformats.org/drawingml/2006/table">
            <a:tbl>
              <a:tblPr firstRow="1" bandRow="1">
                <a:tableStyleId>{5C22544A-7EE6-4342-B048-85BDC9FD1C3A}</a:tableStyleId>
              </a:tblPr>
              <a:tblGrid>
                <a:gridCol w="1696554">
                  <a:extLst>
                    <a:ext uri="{9D8B030D-6E8A-4147-A177-3AD203B41FA5}">
                      <a16:colId xmlns:a16="http://schemas.microsoft.com/office/drawing/2014/main" val="3583770891"/>
                    </a:ext>
                  </a:extLst>
                </a:gridCol>
                <a:gridCol w="1447727">
                  <a:extLst>
                    <a:ext uri="{9D8B030D-6E8A-4147-A177-3AD203B41FA5}">
                      <a16:colId xmlns:a16="http://schemas.microsoft.com/office/drawing/2014/main" val="1276116030"/>
                    </a:ext>
                  </a:extLst>
                </a:gridCol>
                <a:gridCol w="1592134">
                  <a:extLst>
                    <a:ext uri="{9D8B030D-6E8A-4147-A177-3AD203B41FA5}">
                      <a16:colId xmlns:a16="http://schemas.microsoft.com/office/drawing/2014/main" val="2096923049"/>
                    </a:ext>
                  </a:extLst>
                </a:gridCol>
              </a:tblGrid>
              <a:tr h="638163">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3498">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39</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73498">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687</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73498">
                <a:tc>
                  <a:txBody>
                    <a:bodyPr/>
                    <a:lstStyle/>
                    <a:p>
                      <a:r>
                        <a:rPr lang="ru-RU" sz="12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39</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73498">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0,01</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349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2</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91902"/>
            <a:ext cx="4829952" cy="230832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200" dirty="0">
                <a:latin typeface="Times New Roman" pitchFamily="18" charset="0"/>
                <a:cs typeface="Times New Roman" pitchFamily="18" charset="0"/>
              </a:rPr>
              <a:t>Б</a:t>
            </a:r>
            <a:r>
              <a:rPr lang="kk-KZ" sz="1200" dirty="0" smtClean="0">
                <a:latin typeface="Times New Roman" pitchFamily="18" charset="0"/>
                <a:cs typeface="Times New Roman" pitchFamily="18" charset="0"/>
              </a:rPr>
              <a:t>ұлтты</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қар, көктайғақ. Жел оңтүстік-батыстан оңтүстік-шығысқа ауысып соғады,  </a:t>
            </a:r>
            <a:r>
              <a:rPr lang="kk-KZ" sz="1200" dirty="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9-14 м/с. </a:t>
            </a:r>
            <a:r>
              <a:rPr lang="kk-KZ" sz="1200" dirty="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6-8,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1-3 </a:t>
            </a:r>
            <a:r>
              <a:rPr lang="kk-KZ" sz="1200" dirty="0">
                <a:latin typeface="Times New Roman" pitchFamily="18" charset="0"/>
                <a:cs typeface="Times New Roman" pitchFamily="18" charset="0"/>
              </a:rPr>
              <a:t>градус аяз</a:t>
            </a:r>
            <a:r>
              <a:rPr lang="kk-KZ" sz="1200" dirty="0" smtClean="0">
                <a:latin typeface="Times New Roman" pitchFamily="18" charset="0"/>
                <a:cs typeface="Times New Roman" pitchFamily="18" charset="0"/>
              </a:rPr>
              <a:t>.</a:t>
            </a:r>
          </a:p>
          <a:p>
            <a:pPr lvl="0" indent="144000" algn="just"/>
            <a:endParaRPr lang="kk-KZ" sz="1200" dirty="0">
              <a:latin typeface="Times New Roman" pitchFamily="18" charset="0"/>
              <a:cs typeface="Times New Roman" pitchFamily="18" charset="0"/>
            </a:endParaRPr>
          </a:p>
          <a:p>
            <a:pPr lvl="0" indent="144000" algn="ctr"/>
            <a:r>
              <a:rPr lang="kk-KZ" sz="1200" b="1" dirty="0" smtClean="0">
                <a:solidFill>
                  <a:srgbClr val="000000"/>
                </a:solidFill>
                <a:latin typeface="Times New Roman" pitchFamily="18" charset="0"/>
                <a:cs typeface="Times New Roman" pitchFamily="18" charset="0"/>
                <a:sym typeface="+mn-ea"/>
              </a:rPr>
              <a:t>16</a:t>
            </a:r>
            <a:r>
              <a:rPr lang="ru-RU" sz="1200" b="1" dirty="0" smtClean="0">
                <a:solidFill>
                  <a:srgbClr val="000000"/>
                </a:solidFill>
                <a:latin typeface="Times New Roman" pitchFamily="18" charset="0"/>
                <a:cs typeface="Times New Roman" pitchFamily="18" charset="0"/>
                <a:sym typeface="+mn-ea"/>
              </a:rPr>
              <a:t> </a:t>
            </a:r>
            <a:r>
              <a:rPr lang="ru-RU" sz="1200" b="1" dirty="0" err="1">
                <a:solidFill>
                  <a:srgbClr val="000000"/>
                </a:solidFill>
                <a:latin typeface="Times New Roman" pitchFamily="18" charset="0"/>
                <a:cs typeface="Times New Roman" pitchFamily="18" charset="0"/>
                <a:sym typeface="+mn-ea"/>
              </a:rPr>
              <a:t>ақпан</a:t>
            </a:r>
            <a:r>
              <a:rPr lang="kk-KZ" sz="1200" b="1" dirty="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15 </a:t>
            </a:r>
            <a:r>
              <a:rPr lang="kk-KZ" sz="1200" b="1" dirty="0">
                <a:solidFill>
                  <a:srgbClr val="000000"/>
                </a:solidFill>
                <a:latin typeface="Times New Roman" panose="02020603050405020304" pitchFamily="18" charset="0"/>
                <a:cs typeface="Times New Roman" panose="02020603050405020304" pitchFamily="18" charset="0"/>
                <a:sym typeface="+mn-ea"/>
              </a:rPr>
              <a:t>ақпан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16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200" dirty="0">
                <a:latin typeface="Times New Roman" pitchFamily="18" charset="0"/>
                <a:cs typeface="Times New Roman" pitchFamily="18" charset="0"/>
              </a:rPr>
              <a:t>Б</a:t>
            </a:r>
            <a:r>
              <a:rPr lang="kk-KZ" sz="1200" dirty="0" smtClean="0">
                <a:latin typeface="Times New Roman" pitchFamily="18" charset="0"/>
                <a:cs typeface="Times New Roman" pitchFamily="18" charset="0"/>
              </a:rPr>
              <a:t>ұлтты</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қар.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оңтүстік-шығыстан </a:t>
            </a:r>
            <a:r>
              <a:rPr lang="kk-KZ" sz="1200" dirty="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5-10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6-8</a:t>
            </a:r>
            <a:r>
              <a:rPr lang="en-US"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4946986" y="3531047"/>
            <a:ext cx="4729951"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7341" y="2471834"/>
            <a:ext cx="466959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b="1" dirty="0" smtClean="0">
                <a:solidFill>
                  <a:schemeClr val="tx1"/>
                </a:solidFill>
                <a:latin typeface="Times New Roman" panose="02020603050405020304" pitchFamily="18" charset="0"/>
                <a:cs typeface="Times New Roman" panose="02020603050405020304" pitchFamily="18" charset="0"/>
              </a:rPr>
              <a:t>15 </a:t>
            </a:r>
            <a:r>
              <a:rPr lang="ru-RU" sz="1200" b="1" dirty="0" err="1" smtClean="0">
                <a:solidFill>
                  <a:schemeClr val="tx1"/>
                </a:solidFill>
                <a:latin typeface="Times New Roman" panose="02020603050405020304" pitchFamily="18" charset="0"/>
                <a:cs typeface="Times New Roman" panose="02020603050405020304" pitchFamily="18" charset="0"/>
              </a:rPr>
              <a:t>ақпанда</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түнде </a:t>
            </a:r>
            <a:r>
              <a:rPr lang="ru-RU" sz="1200" b="1" dirty="0" smtClean="0">
                <a:solidFill>
                  <a:schemeClr val="tx1"/>
                </a:solidFill>
                <a:latin typeface="Times New Roman" panose="02020603050405020304" pitchFamily="18" charset="0"/>
                <a:cs typeface="Times New Roman" panose="02020603050405020304" pitchFamily="18" charset="0"/>
              </a:rPr>
              <a:t>1</a:t>
            </a:r>
            <a:r>
              <a:rPr lang="kk-KZ" sz="1200" b="1" dirty="0">
                <a:solidFill>
                  <a:schemeClr val="tx1"/>
                </a:solidFill>
                <a:latin typeface="Times New Roman" panose="02020603050405020304" pitchFamily="18" charset="0"/>
                <a:cs typeface="Times New Roman" panose="02020603050405020304" pitchFamily="18" charset="0"/>
              </a:rPr>
              <a:t>6</a:t>
            </a:r>
            <a:r>
              <a:rPr lang="kk-KZ" sz="1200" b="1" dirty="0" smtClean="0">
                <a:solidFill>
                  <a:schemeClr val="tx1"/>
                </a:solidFill>
                <a:latin typeface="Times New Roman" panose="02020603050405020304" pitchFamily="18" charset="0"/>
                <a:cs typeface="Times New Roman" panose="02020603050405020304" pitchFamily="18" charset="0"/>
              </a:rPr>
              <a:t> </a:t>
            </a:r>
            <a:r>
              <a:rPr lang="kk-KZ" sz="1200" b="1" dirty="0">
                <a:solidFill>
                  <a:schemeClr val="tx1"/>
                </a:solidFill>
                <a:latin typeface="Times New Roman" panose="02020603050405020304" pitchFamily="18" charset="0"/>
                <a:cs typeface="Times New Roman" panose="02020603050405020304" pitchFamily="18" charset="0"/>
              </a:rPr>
              <a:t>ақпан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251651"/>
              <a:ext cx="2941930" cy="697174"/>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Құрмангалиева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18180</TotalTime>
  <Words>583</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3236</cp:revision>
  <cp:lastPrinted>2021-07-01T03:56:27Z</cp:lastPrinted>
  <dcterms:created xsi:type="dcterms:W3CDTF">2018-03-27T06:03:00Z</dcterms:created>
  <dcterms:modified xsi:type="dcterms:W3CDTF">2023-02-14T09:15:30Z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