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97" d="100"/>
          <a:sy n="97" d="100"/>
        </p:scale>
        <p:origin x="432" y="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957050718"/>
              </p:ext>
            </p:extLst>
          </p:nvPr>
        </p:nvGraphicFramePr>
        <p:xfrm>
          <a:off x="307975" y="251534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№44</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13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763729"/>
            <a:ext cx="4840289"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13 а</a:t>
            </a:r>
            <a:r>
              <a:rPr lang="kk-KZ" altLang="ru-RU" sz="1200" b="1" dirty="0" smtClean="0">
                <a:latin typeface="Times New Roman" panose="02020603050405020304" pitchFamily="18" charset="0"/>
                <a:cs typeface="Times New Roman" panose="02020603050405020304" pitchFamily="18" charset="0"/>
              </a:rPr>
              <a:t>қпан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110712090"/>
              </p:ext>
            </p:extLst>
          </p:nvPr>
        </p:nvGraphicFramePr>
        <p:xfrm>
          <a:off x="5018548" y="4144634"/>
          <a:ext cx="4691064" cy="2158996"/>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926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285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1497</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7</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0,9</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
        <p:nvSpPr>
          <p:cNvPr id="16" name="Прямоугольник 15"/>
          <p:cNvSpPr/>
          <p:nvPr/>
        </p:nvSpPr>
        <p:spPr>
          <a:xfrm>
            <a:off x="4966623" y="133501"/>
            <a:ext cx="4794914" cy="1985159"/>
          </a:xfrm>
          <a:prstGeom prst="rect">
            <a:avLst/>
          </a:prstGeom>
        </p:spPr>
        <p:txBody>
          <a:bodyPr wrap="square">
            <a:spAutoFit/>
          </a:bodyPr>
          <a:lstStyle/>
          <a:p>
            <a:pPr lvl="0" indent="185738" algn="ct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14 </a:t>
            </a:r>
            <a:r>
              <a:rPr lang="ru-RU" altLang="ru-RU" sz="1200" b="1" dirty="0" err="1" smtClean="0">
                <a:latin typeface="Times New Roman" panose="02020603050405020304" pitchFamily="18" charset="0"/>
                <a:cs typeface="Times New Roman" panose="02020603050405020304" pitchFamily="18" charset="0"/>
              </a:rPr>
              <a:t>ақпанға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algn="ctr"/>
            <a:r>
              <a:rPr lang="kk-KZ" altLang="ru-RU" sz="1200" b="1" dirty="0">
                <a:solidFill>
                  <a:prstClr val="black"/>
                </a:solidFill>
                <a:latin typeface="Times New Roman" panose="02020603050405020304" pitchFamily="18" charset="0"/>
                <a:cs typeface="Times New Roman" panose="02020603050405020304" pitchFamily="18" charset="0"/>
              </a:rPr>
              <a:t> 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2023 ж. </a:t>
            </a:r>
            <a:r>
              <a:rPr lang="ru-RU" altLang="ru-RU" sz="1200" b="1" dirty="0" smtClean="0">
                <a:solidFill>
                  <a:prstClr val="black"/>
                </a:solidFill>
                <a:latin typeface="Times New Roman" panose="02020603050405020304" pitchFamily="18" charset="0"/>
                <a:cs typeface="Times New Roman" panose="02020603050405020304" pitchFamily="18" charset="0"/>
              </a:rPr>
              <a:t>13 </a:t>
            </a:r>
            <a:r>
              <a:rPr lang="ru-RU" altLang="ru-RU" sz="1200" b="1" dirty="0" err="1" smtClean="0">
                <a:solidFill>
                  <a:prstClr val="black"/>
                </a:solidFill>
                <a:latin typeface="Times New Roman" panose="02020603050405020304" pitchFamily="18" charset="0"/>
                <a:cs typeface="Times New Roman" panose="02020603050405020304" pitchFamily="18" charset="0"/>
              </a:rPr>
              <a:t>ақпанн</a:t>
            </a:r>
            <a:r>
              <a:rPr lang="kk-KZ" altLang="ru-RU" sz="1200" b="1" dirty="0" smtClean="0">
                <a:solidFill>
                  <a:prstClr val="black"/>
                </a:solidFill>
                <a:latin typeface="Times New Roman" panose="02020603050405020304" pitchFamily="18" charset="0"/>
                <a:cs typeface="Times New Roman" panose="02020603050405020304" pitchFamily="18" charset="0"/>
              </a:rPr>
              <a:t>ың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14 </a:t>
            </a:r>
            <a:r>
              <a:rPr lang="ru-RU" altLang="ru-RU" sz="1200" b="1" dirty="0" err="1" smtClean="0">
                <a:solidFill>
                  <a:prstClr val="black"/>
                </a:solidFill>
                <a:latin typeface="Times New Roman" panose="02020603050405020304" pitchFamily="18" charset="0"/>
                <a:cs typeface="Times New Roman" panose="02020603050405020304" pitchFamily="18" charset="0"/>
              </a:rPr>
              <a:t>ақпанның</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indent="185738" algn="just"/>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жауын-шашынсыз</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шығыстан </a:t>
            </a:r>
            <a:r>
              <a:rPr lang="kk-KZ" sz="1200" dirty="0" smtClean="0">
                <a:solidFill>
                  <a:prstClr val="black"/>
                </a:solidFill>
                <a:latin typeface="Times New Roman" pitchFamily="18" charset="0"/>
                <a:cs typeface="Times New Roman" pitchFamily="18" charset="0"/>
              </a:rPr>
              <a:t>соғады </a:t>
            </a:r>
            <a:r>
              <a:rPr lang="kk-KZ" sz="1200" dirty="0" smtClean="0">
                <a:solidFill>
                  <a:prstClr val="black"/>
                </a:solidFill>
                <a:latin typeface="Times New Roman" pitchFamily="18" charset="0"/>
                <a:cs typeface="Times New Roman" pitchFamily="18" charset="0"/>
              </a:rPr>
              <a:t>2-7</a:t>
            </a:r>
            <a:r>
              <a:rPr lang="kk-KZ" sz="1200" dirty="0" smtClean="0">
                <a:solidFill>
                  <a:prstClr val="black"/>
                </a:solidFill>
                <a:latin typeface="Times New Roman" pitchFamily="18" charset="0"/>
                <a:cs typeface="Times New Roman" pitchFamily="18" charset="0"/>
              </a:rPr>
              <a:t> </a:t>
            </a:r>
            <a:r>
              <a:rPr lang="kk-KZ" sz="1200" dirty="0">
                <a:latin typeface="Times New Roman" panose="02020603050405020304" pitchFamily="18" charset="0"/>
                <a:cs typeface="Times New Roman" panose="02020603050405020304" pitchFamily="18" charset="0"/>
              </a:rPr>
              <a:t>м/с.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23-25</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12-14</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аяз.</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3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15 ақпанға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2023 ж. </a:t>
            </a:r>
            <a:r>
              <a:rPr lang="ru-RU" sz="1200" b="1" dirty="0" smtClean="0">
                <a:solidFill>
                  <a:srgbClr val="000000"/>
                </a:solidFill>
                <a:latin typeface="Times New Roman" panose="02020603050405020304" pitchFamily="18" charset="0"/>
                <a:cs typeface="Times New Roman" panose="02020603050405020304" pitchFamily="18" charset="0"/>
                <a:sym typeface="+mn-ea"/>
              </a:rPr>
              <a:t>14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ақпанның</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15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ақпанның</a:t>
            </a:r>
            <a:r>
              <a:rPr lang="ru-RU" sz="1200" b="1" dirty="0" smtClean="0">
                <a:solidFill>
                  <a:srgbClr val="000000"/>
                </a:solidFill>
                <a:latin typeface="Times New Roman" panose="02020603050405020304" pitchFamily="18" charset="0"/>
                <a:cs typeface="Times New Roman" panose="02020603050405020304" pitchFamily="18" charset="0"/>
                <a:sym typeface="+mn-ea"/>
              </a:rPr>
              <a:t> 08 </a:t>
            </a:r>
            <a:r>
              <a:rPr lang="ru-RU" sz="1200" b="1" dirty="0">
                <a:solidFill>
                  <a:srgbClr val="000000"/>
                </a:solidFill>
                <a:latin typeface="Times New Roman" panose="02020603050405020304" pitchFamily="18" charset="0"/>
                <a:cs typeface="Times New Roman" panose="02020603050405020304" pitchFamily="18" charset="0"/>
                <a:sym typeface="+mn-ea"/>
              </a:rPr>
              <a:t>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жауын-шашынсыз.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шығыстан </a:t>
            </a:r>
            <a:r>
              <a:rPr lang="kk-KZ" sz="1200" dirty="0" smtClean="0">
                <a:solidFill>
                  <a:prstClr val="black"/>
                </a:solidFill>
                <a:latin typeface="Times New Roman" pitchFamily="18" charset="0"/>
                <a:cs typeface="Times New Roman" pitchFamily="18" charset="0"/>
              </a:rPr>
              <a:t>соғады 1-6 </a:t>
            </a:r>
            <a:r>
              <a:rPr lang="kk-KZ" sz="1200" dirty="0" smtClean="0">
                <a:latin typeface="Times New Roman" panose="02020603050405020304" pitchFamily="18" charset="0"/>
                <a:cs typeface="Times New Roman" panose="02020603050405020304" pitchFamily="18" charset="0"/>
              </a:rPr>
              <a:t>м/с</a:t>
            </a:r>
            <a:r>
              <a:rPr lang="kk-KZ" sz="1200" dirty="0">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15-17</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5023995" y="2122889"/>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14 </a:t>
            </a:r>
            <a:r>
              <a:rPr lang="kk-KZ" sz="1200" dirty="0">
                <a:solidFill>
                  <a:prstClr val="black"/>
                </a:solidFill>
                <a:latin typeface="Times New Roman" panose="02020603050405020304" pitchFamily="18" charset="0"/>
                <a:cs typeface="Times New Roman" panose="02020603050405020304" pitchFamily="18" charset="0"/>
              </a:rPr>
              <a:t>ақпанда 2022 жылы метеорологиялық жағдайлар қала атмосферасында ластаушы заттардың жиналуына ықпал етеді. Жалпы қала бойынша ауаның ластану деңгейі жоғары болады деп күтілуде.</a:t>
            </a:r>
          </a:p>
        </p:txBody>
      </p:sp>
      <p:sp>
        <p:nvSpPr>
          <p:cNvPr id="21" name="TextBox 13"/>
          <p:cNvSpPr txBox="1"/>
          <p:nvPr/>
        </p:nvSpPr>
        <p:spPr>
          <a:xfrm>
            <a:off x="4990979" y="3090588"/>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prstClr val="black"/>
                </a:solidFill>
                <a:latin typeface="Times New Roman" panose="02020603050405020304" pitchFamily="18" charset="0"/>
                <a:cs typeface="Times New Roman" panose="02020603050405020304" pitchFamily="18" charset="0"/>
              </a:rPr>
              <a:t>2-дәрежелі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жарияланады</a:t>
            </a:r>
            <a:r>
              <a:rPr lang="ru-RU" sz="1200" dirty="0">
                <a:solidFill>
                  <a:prstClr val="black"/>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5777" y="5879531"/>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Иманғабасова</a:t>
            </a:r>
            <a:r>
              <a:rPr lang="ru-RU" altLang="ru-RU" sz="1400" b="1" i="1" dirty="0" smtClean="0">
                <a:solidFill>
                  <a:srgbClr val="000000"/>
                </a:solidFill>
                <a:latin typeface="Times New Roman" panose="02020603050405020304" pitchFamily="18" charset="0"/>
                <a:cs typeface="Times New Roman" panose="02020603050405020304" pitchFamily="18" charset="0"/>
              </a:rPr>
              <a:t> А.Т. / </a:t>
            </a:r>
            <a:r>
              <a:rPr lang="ru-RU" altLang="ru-RU" sz="1400" b="1" i="1" dirty="0" err="1" smtClean="0">
                <a:solidFill>
                  <a:srgbClr val="000000"/>
                </a:solidFill>
                <a:latin typeface="Times New Roman" panose="02020603050405020304" pitchFamily="18" charset="0"/>
                <a:cs typeface="Times New Roman" panose="02020603050405020304" pitchFamily="18" charset="0"/>
              </a:rPr>
              <a:t>Межікен</a:t>
            </a:r>
            <a:r>
              <a:rPr lang="ru-RU" altLang="ru-RU" sz="1400" b="1" i="1" smtClean="0">
                <a:solidFill>
                  <a:srgbClr val="000000"/>
                </a:solidFill>
                <a:latin typeface="Times New Roman" panose="02020603050405020304" pitchFamily="18" charset="0"/>
                <a:cs typeface="Times New Roman" panose="02020603050405020304" pitchFamily="18" charset="0"/>
              </a:rPr>
              <a:t> А.Н.</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 xmlns:a16="http://schemas.microsoft.com/office/drawing/2014/main" val="20000"/>
                    </a:ext>
                  </a:extLst>
                </a:gridCol>
                <a:gridCol w="3051583">
                  <a:extLst>
                    <a:ext uri="{9D8B030D-6E8A-4147-A177-3AD203B41FA5}">
                      <a16:colId xmlns=""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892384153"/>
              </p:ext>
            </p:extLst>
          </p:nvPr>
        </p:nvGraphicFramePr>
        <p:xfrm>
          <a:off x="5062135" y="5157192"/>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17911</TotalTime>
  <Words>558</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2653</cp:revision>
  <cp:lastPrinted>2021-07-01T03:56:27Z</cp:lastPrinted>
  <dcterms:created xsi:type="dcterms:W3CDTF">2018-03-27T06:03:00Z</dcterms:created>
  <dcterms:modified xsi:type="dcterms:W3CDTF">2023-02-13T06:48:20Z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