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6792" autoAdjust="0"/>
    <p:restoredTop sz="94614" autoAdjust="0"/>
  </p:normalViewPr>
  <p:slideViewPr>
    <p:cSldViewPr showGuides="1">
      <p:cViewPr varScale="1">
        <p:scale>
          <a:sx n="106" d="100"/>
          <a:sy n="106" d="100"/>
        </p:scale>
        <p:origin x="-1908"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xmlns=""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62656773"/>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xmlns=""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08 ақпан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xmlns=""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2042" y="347624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а</a:t>
            </a:r>
            <a:r>
              <a:rPr lang="kk-KZ" sz="12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атмосфералық ауасының жағдайы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32755696"/>
              </p:ext>
            </p:extLst>
          </p:nvPr>
        </p:nvGraphicFramePr>
        <p:xfrm>
          <a:off x="4985636" y="4005063"/>
          <a:ext cx="4661814" cy="2273456"/>
        </p:xfrm>
        <a:graphic>
          <a:graphicData uri="http://schemas.openxmlformats.org/drawingml/2006/table">
            <a:tbl>
              <a:tblPr firstRow="1" bandRow="1">
                <a:tableStyleId>{5C22544A-7EE6-4342-B048-85BDC9FD1C3A}</a:tableStyleId>
              </a:tblPr>
              <a:tblGrid>
                <a:gridCol w="1706880">
                  <a:extLst>
                    <a:ext uri="{9D8B030D-6E8A-4147-A177-3AD203B41FA5}">
                      <a16:colId xmlns:a16="http://schemas.microsoft.com/office/drawing/2014/main" xmlns="" val="3583770891"/>
                    </a:ext>
                  </a:extLst>
                </a:gridCol>
                <a:gridCol w="1496781">
                  <a:extLst>
                    <a:ext uri="{9D8B030D-6E8A-4147-A177-3AD203B41FA5}">
                      <a16:colId xmlns:a16="http://schemas.microsoft.com/office/drawing/2014/main" xmlns="" val="1276116030"/>
                    </a:ext>
                  </a:extLst>
                </a:gridCol>
                <a:gridCol w="1458153">
                  <a:extLst>
                    <a:ext uri="{9D8B030D-6E8A-4147-A177-3AD203B41FA5}">
                      <a16:colId xmlns:a16="http://schemas.microsoft.com/office/drawing/2014/main" xmlns="" val="2096923049"/>
                    </a:ext>
                  </a:extLst>
                </a:gridCol>
              </a:tblGrid>
              <a:tr h="279259">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44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3235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0.647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759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0.975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8836861"/>
                  </a:ext>
                </a:extLst>
              </a:tr>
              <a:tr h="2483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142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0.355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83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165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0.823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Қалқыма бөшектер РМ-10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303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Қалқыма бөшектер РМ-2,5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0.571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30625">
                <a:tc>
                  <a:txBody>
                    <a:bodyPr/>
                    <a:lstStyle/>
                    <a:p>
                      <a:r>
                        <a:rPr lang="ru-RU" sz="1000" dirty="0">
                          <a:solidFill>
                            <a:schemeClr val="tx1"/>
                          </a:solidFill>
                          <a:latin typeface="Times New Roman" panose="02020603050405020304" pitchFamily="18" charset="0"/>
                          <a:cs typeface="Times New Roman" panose="02020603050405020304" pitchFamily="18" charset="0"/>
                        </a:rPr>
                        <a:t>Күкірт диоксиді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bl>
          </a:graphicData>
        </a:graphic>
      </p:graphicFrame>
      <p:sp>
        <p:nvSpPr>
          <p:cNvPr id="16" name="Прямоугольник 15"/>
          <p:cNvSpPr/>
          <p:nvPr/>
        </p:nvSpPr>
        <p:spPr>
          <a:xfrm>
            <a:off x="5013507" y="106325"/>
            <a:ext cx="4701348" cy="1892826"/>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09</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kk-KZ" sz="1100" b="1" dirty="0">
                <a:latin typeface="Times New Roman" panose="02020603050405020304" pitchFamily="18" charset="0"/>
                <a:ea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2023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08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09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latin typeface="Times New Roman" panose="02020603050405020304" pitchFamily="18" charset="0"/>
                <a:cs typeface="Times New Roman" panose="02020603050405020304" pitchFamily="18" charset="0"/>
              </a:rPr>
              <a:t>        Көшпелі</a:t>
            </a:r>
            <a:r>
              <a:rPr lang="kk-KZ" sz="1100" dirty="0"/>
              <a:t> </a:t>
            </a:r>
            <a:r>
              <a:rPr lang="kk-KZ" sz="1100" dirty="0">
                <a:latin typeface="Times New Roman" panose="02020603050405020304" pitchFamily="18" charset="0"/>
                <a:cs typeface="Times New Roman" panose="02020603050405020304" pitchFamily="18" charset="0"/>
              </a:rPr>
              <a:t>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Солтүстіктен, 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олтүстік-шығыстан жел соғады, күші 2-7 м/с. Ауа температурасы түнде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23</a:t>
            </a:r>
            <a:r>
              <a:rPr lang="ru-RU" sz="1100" dirty="0">
                <a:latin typeface="Times New Roman" panose="02020603050405020304" pitchFamily="18" charset="0"/>
                <a:cs typeface="Times New Roman" panose="02020603050405020304" pitchFamily="18" charset="0"/>
              </a:rPr>
              <a:t>-25</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16-18 аяз.</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10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қпанға</a:t>
            </a:r>
            <a:r>
              <a:rPr lang="ru-RU" sz="1100" b="1" dirty="0">
                <a:latin typeface="Times New Roman" panose="02020603050405020304" pitchFamily="18" charset="0"/>
                <a:cs typeface="Times New Roman" panose="02020603050405020304" pitchFamily="18" charset="0"/>
              </a:rPr>
              <a:t> 2023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09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10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latin typeface="Times New Roman" panose="02020603050405020304" pitchFamily="18" charset="0"/>
                <a:cs typeface="Times New Roman" panose="02020603050405020304" pitchFamily="18" charset="0"/>
              </a:rPr>
              <a:t> 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Көшпелі</a:t>
            </a:r>
            <a:r>
              <a:rPr lang="kk-KZ" dirty="0"/>
              <a:t> </a:t>
            </a:r>
            <a:r>
              <a:rPr lang="kk-KZ" sz="1100" dirty="0">
                <a:latin typeface="Times New Roman" panose="02020603050405020304" pitchFamily="18" charset="0"/>
                <a:cs typeface="Times New Roman" panose="02020603050405020304" pitchFamily="18" charset="0"/>
              </a:rPr>
              <a:t>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a:latin typeface="Times New Roman" panose="02020603050405020304" pitchFamily="18" charset="0"/>
                <a:cs typeface="Times New Roman" panose="02020603050405020304" pitchFamily="18" charset="0"/>
              </a:rPr>
              <a:t>Солтүстік-шығыстан </a:t>
            </a:r>
            <a:r>
              <a:rPr lang="kk-KZ" sz="1100" dirty="0">
                <a:latin typeface="Times New Roman" panose="02020603050405020304" pitchFamily="18" charset="0"/>
                <a:cs typeface="Times New Roman" panose="02020603050405020304" pitchFamily="18" charset="0"/>
              </a:rPr>
              <a:t>соққан </a:t>
            </a:r>
            <a:r>
              <a:rPr lang="kk-KZ" sz="1100">
                <a:latin typeface="Times New Roman" panose="02020603050405020304" pitchFamily="18" charset="0"/>
                <a:cs typeface="Times New Roman" panose="02020603050405020304" pitchFamily="18" charset="0"/>
              </a:rPr>
              <a:t>жел оңтүстік-батысқа </a:t>
            </a:r>
            <a:r>
              <a:rPr lang="kk-KZ" sz="1100" dirty="0">
                <a:latin typeface="Times New Roman" panose="02020603050405020304" pitchFamily="18" charset="0"/>
                <a:cs typeface="Times New Roman" panose="02020603050405020304" pitchFamily="18" charset="0"/>
              </a:rPr>
              <a:t>ауысады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күші 5-10 м/с. Ауа температурасы түнде 25-27 аяз.</a:t>
            </a: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96115" y="1962203"/>
            <a:ext cx="4701348"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09</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а</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dirty="0">
                <a:solidFill>
                  <a:schemeClr val="tx1"/>
                </a:solidFill>
                <a:latin typeface="Times New Roman" panose="02020603050405020304" pitchFamily="18" charset="0"/>
                <a:cs typeface="Times New Roman" panose="02020603050405020304" pitchFamily="18" charset="0"/>
              </a:rPr>
              <a:t>да, түнде 10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а</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dirty="0">
                <a:solidFill>
                  <a:schemeClr val="tx1"/>
                </a:solidFill>
                <a:latin typeface="Times New Roman" panose="02020603050405020304" pitchFamily="18" charset="0"/>
                <a:cs typeface="Times New Roman" panose="02020603050405020304" pitchFamily="18" charset="0"/>
              </a:rPr>
              <a:t>да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метеорологиялық жағдайлар қала атмосферасында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ластаушы</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en-US" sz="1100" smtClean="0">
                <a:solidFill>
                  <a:schemeClr val="tx1"/>
                </a:solidFill>
                <a:latin typeface="Times New Roman" pitchFamily="18" charset="0"/>
                <a:cs typeface="Times New Roman" pitchFamily="18" charset="0"/>
                <a:sym typeface="+mn-ea"/>
              </a:rPr>
              <a:t>заттардың </a:t>
            </a:r>
            <a:r>
              <a:rPr lang="ru-RU" sz="1100" b="1" smtClean="0">
                <a:solidFill>
                  <a:prstClr val="black">
                    <a:lumMod val="75000"/>
                    <a:lumOff val="25000"/>
                  </a:prstClr>
                </a:solidFill>
                <a:latin typeface="Times New Roman" panose="02020603050405020304" pitchFamily="18" charset="0"/>
                <a:cs typeface="Times New Roman" panose="02020603050405020304" pitchFamily="18" charset="0"/>
              </a:rPr>
              <a:t>жиналуына</a:t>
            </a:r>
            <a:r>
              <a:rPr lang="ru-RU" sz="1100" dirty="0" smtClean="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ы</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қпал</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етеді. </a:t>
            </a:r>
          </a:p>
          <a:p>
            <a:pPr algn="just"/>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қала бойынша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ауаның</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ластану</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деңгейі</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a:solidFill>
                  <a:srgbClr val="000000"/>
                </a:solidFill>
                <a:latin typeface="Times New Roman" panose="02020603050405020304" pitchFamily="18" charset="0"/>
                <a:cs typeface="Times New Roman" panose="02020603050405020304" pitchFamily="18" charset="0"/>
              </a:rPr>
              <a:t>т</a:t>
            </a:r>
            <a:r>
              <a:rPr lang="ru-RU" sz="1100" dirty="0">
                <a:solidFill>
                  <a:srgbClr val="000000"/>
                </a:solidFill>
                <a:latin typeface="Times New Roman" panose="02020603050405020304" pitchFamily="18" charset="0"/>
              </a:rPr>
              <a:t>өмендеуі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a:t>
            </a:r>
            <a:endParaRPr lang="kk-KZ" sz="1100" dirty="0">
              <a:solidFill>
                <a:prstClr val="black"/>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xmlns="" id="{53C9469B-3829-4F73-A929-CB3080D79E5A}"/>
              </a:ext>
            </a:extLst>
          </p:cNvPr>
          <p:cNvSpPr txBox="1"/>
          <p:nvPr/>
        </p:nvSpPr>
        <p:spPr>
          <a:xfrm>
            <a:off x="5061336" y="2967335"/>
            <a:ext cx="4744464"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200" dirty="0">
                <a:solidFill>
                  <a:prstClr val="black"/>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xmlns="" val="20000"/>
                      </a:ext>
                    </a:extLst>
                  </a:gridCol>
                  <a:gridCol w="2175935">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Овсянникова О.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582319872"/>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19743</TotalTime>
  <Words>586</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3289</cp:revision>
  <cp:lastPrinted>2023-01-16T10:13:34Z</cp:lastPrinted>
  <dcterms:created xsi:type="dcterms:W3CDTF">2018-03-27T06:03:00Z</dcterms:created>
  <dcterms:modified xsi:type="dcterms:W3CDTF">2023-02-08T08:02:46Z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