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6792" autoAdjust="0"/>
    <p:restoredTop sz="94614" autoAdjust="0"/>
  </p:normalViewPr>
  <p:slideViewPr>
    <p:cSldViewPr showGuides="1">
      <p:cViewPr varScale="1">
        <p:scale>
          <a:sx n="108" d="100"/>
          <a:sy n="108" d="100"/>
        </p:scale>
        <p:origin x="1956"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74137456"/>
              </p:ext>
            </p:extLst>
          </p:nvPr>
        </p:nvGraphicFramePr>
        <p:xfrm>
          <a:off x="307975" y="3186321"/>
          <a:ext cx="4465638" cy="1965960"/>
        </p:xfrm>
        <a:graphic>
          <a:graphicData uri="http://schemas.openxmlformats.org/drawingml/2006/table">
            <a:tbl>
              <a:tblPr/>
              <a:tblGrid>
                <a:gridCol w="4465638">
                  <a:extLst>
                    <a:ext uri="{9D8B030D-6E8A-4147-A177-3AD203B41FA5}">
                      <a16:colId xmlns:a16="http://schemas.microsoft.com/office/drawing/2014/main" val="20000"/>
                    </a:ext>
                  </a:extLst>
                </a:gridCol>
              </a:tblGrid>
              <a:tr h="16546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34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2023 жыл 03 ақпан </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476245"/>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03 </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а</a:t>
            </a:r>
            <a:r>
              <a:rPr lang="kk-KZ" sz="1200" b="1" dirty="0">
                <a:latin typeface="Times New Roman" panose="02020603050405020304" pitchFamily="18" charset="0"/>
                <a:ea typeface="Times New Roman" panose="02020603050405020304" pitchFamily="18" charset="0"/>
                <a:cs typeface="Times New Roman" panose="02020603050405020304" pitchFamily="18" charset="0"/>
              </a:rPr>
              <a:t>қпан</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52061740"/>
              </p:ext>
            </p:extLst>
          </p:nvPr>
        </p:nvGraphicFramePr>
        <p:xfrm>
          <a:off x="4985636" y="4005063"/>
          <a:ext cx="4661814" cy="2273456"/>
        </p:xfrm>
        <a:graphic>
          <a:graphicData uri="http://schemas.openxmlformats.org/drawingml/2006/table">
            <a:tbl>
              <a:tblPr firstRow="1" bandRow="1">
                <a:tableStyleId>{5C22544A-7EE6-4342-B048-85BDC9FD1C3A}</a:tableStyleId>
              </a:tblPr>
              <a:tblGrid>
                <a:gridCol w="1706880">
                  <a:extLst>
                    <a:ext uri="{9D8B030D-6E8A-4147-A177-3AD203B41FA5}">
                      <a16:colId xmlns:a16="http://schemas.microsoft.com/office/drawing/2014/main" val="3583770891"/>
                    </a:ext>
                  </a:extLst>
                </a:gridCol>
                <a:gridCol w="1496781">
                  <a:extLst>
                    <a:ext uri="{9D8B030D-6E8A-4147-A177-3AD203B41FA5}">
                      <a16:colId xmlns:a16="http://schemas.microsoft.com/office/drawing/2014/main" val="1276116030"/>
                    </a:ext>
                  </a:extLst>
                </a:gridCol>
                <a:gridCol w="1458153">
                  <a:extLst>
                    <a:ext uri="{9D8B030D-6E8A-4147-A177-3AD203B41FA5}">
                      <a16:colId xmlns:a16="http://schemas.microsoft.com/office/drawing/2014/main" val="2096923049"/>
                    </a:ext>
                  </a:extLst>
                </a:gridCol>
              </a:tblGrid>
              <a:tr h="279259">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344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5573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1,115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7592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1,925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832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130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0,324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832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139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0,694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8324">
                <a:tc>
                  <a:txBody>
                    <a:bodyPr/>
                    <a:lstStyle/>
                    <a:p>
                      <a:r>
                        <a:rPr lang="ru-RU" sz="1000" dirty="0">
                          <a:solidFill>
                            <a:schemeClr val="tx1"/>
                          </a:solidFill>
                          <a:latin typeface="Times New Roman" panose="02020603050405020304" pitchFamily="18" charset="0"/>
                          <a:cs typeface="Times New Roman" panose="02020603050405020304" pitchFamily="18" charset="0"/>
                        </a:rPr>
                        <a:t>Қалқыма бөшектер РМ-10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343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1,143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8324">
                <a:tc>
                  <a:txBody>
                    <a:bodyPr/>
                    <a:lstStyle/>
                    <a:p>
                      <a:r>
                        <a:rPr lang="ru-RU" sz="1000" dirty="0">
                          <a:solidFill>
                            <a:schemeClr val="tx1"/>
                          </a:solidFill>
                          <a:latin typeface="Times New Roman" panose="02020603050405020304" pitchFamily="18" charset="0"/>
                          <a:cs typeface="Times New Roman" panose="02020603050405020304" pitchFamily="18" charset="0"/>
                        </a:rPr>
                        <a:t>Қалқыма бөшектер РМ-2,5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109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0,682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130625">
                <a:tc>
                  <a:txBody>
                    <a:bodyPr/>
                    <a:lstStyle/>
                    <a:p>
                      <a:r>
                        <a:rPr lang="ru-RU" sz="1000" dirty="0">
                          <a:solidFill>
                            <a:schemeClr val="tx1"/>
                          </a:solidFill>
                          <a:latin typeface="Times New Roman" panose="02020603050405020304" pitchFamily="18" charset="0"/>
                          <a:cs typeface="Times New Roman" panose="02020603050405020304" pitchFamily="18" charset="0"/>
                        </a:rPr>
                        <a:t>Күкірт диоксиді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0,169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bl>
          </a:graphicData>
        </a:graphic>
      </p:graphicFrame>
      <p:sp>
        <p:nvSpPr>
          <p:cNvPr id="16" name="Прямоугольник 15"/>
          <p:cNvSpPr/>
          <p:nvPr/>
        </p:nvSpPr>
        <p:spPr>
          <a:xfrm>
            <a:off x="5016504" y="298942"/>
            <a:ext cx="4701348" cy="1446550"/>
          </a:xfrm>
          <a:prstGeom prst="rect">
            <a:avLst/>
          </a:prstGeom>
        </p:spPr>
        <p:txBody>
          <a:bodyPr wrap="square" anchor="ctr">
            <a:spAutoFit/>
          </a:bodyPr>
          <a:lstStyle/>
          <a:p>
            <a:pPr algn="ctr"/>
            <a:r>
              <a:rPr lang="ru-RU" altLang="ru-RU" sz="1100" b="1" dirty="0">
                <a:latin typeface="Times New Roman" panose="02020603050405020304" pitchFamily="18" charset="0"/>
                <a:cs typeface="Times New Roman" panose="02020603050405020304" pitchFamily="18" charset="0"/>
              </a:rPr>
              <a:t>Павлодар қаласы бойынша 04</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а</a:t>
            </a:r>
            <a:r>
              <a:rPr lang="kk-KZ" sz="1100" b="1" dirty="0">
                <a:latin typeface="Times New Roman" panose="02020603050405020304" pitchFamily="18" charset="0"/>
                <a:ea typeface="Times New Roman" panose="02020603050405020304" pitchFamily="18" charset="0"/>
                <a:cs typeface="Times New Roman" panose="02020603050405020304" pitchFamily="18" charset="0"/>
              </a:rPr>
              <a:t>қпан</a:t>
            </a:r>
            <a:r>
              <a:rPr lang="kk-KZ" sz="1100" b="1" dirty="0">
                <a:latin typeface="Times New Roman" panose="02020603050405020304" pitchFamily="18" charset="0"/>
                <a:ea typeface="Times New Roman" panose="02020603050405020304" pitchFamily="18" charset="0"/>
              </a:rPr>
              <a:t>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2023 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03 а</a:t>
            </a:r>
            <a:r>
              <a:rPr lang="kk-KZ" sz="1100" b="1" dirty="0">
                <a:latin typeface="Times New Roman" panose="02020603050405020304" pitchFamily="18" charset="0"/>
                <a:ea typeface="Times New Roman" panose="02020603050405020304" pitchFamily="18" charset="0"/>
                <a:cs typeface="Times New Roman" panose="02020603050405020304" pitchFamily="18" charset="0"/>
              </a:rPr>
              <a:t>қпан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21-ден 04 а</a:t>
            </a:r>
            <a:r>
              <a:rPr lang="kk-KZ" sz="1100" b="1" dirty="0">
                <a:latin typeface="Times New Roman" panose="02020603050405020304" pitchFamily="18" charset="0"/>
                <a:ea typeface="Times New Roman" panose="02020603050405020304" pitchFamily="18" charset="0"/>
                <a:cs typeface="Times New Roman" panose="02020603050405020304" pitchFamily="18" charset="0"/>
              </a:rPr>
              <a:t>қпан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21-ға дейін </a:t>
            </a:r>
          </a:p>
          <a:p>
            <a:pPr algn="just"/>
            <a:r>
              <a:rPr lang="kk-KZ" sz="1100" dirty="0">
                <a:latin typeface="Times New Roman" panose="02020603050405020304" pitchFamily="18" charset="0"/>
                <a:cs typeface="Times New Roman" panose="02020603050405020304" pitchFamily="18" charset="0"/>
              </a:rPr>
              <a:t>       Көшпелі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жауын-шашынсыз</a:t>
            </a:r>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Солтүстік бағыттан жел соғады, күші 2-7 м/с. Ауа температурасы түнде </a:t>
            </a:r>
            <a:r>
              <a:rPr lang="ru-RU" sz="1100" dirty="0">
                <a:latin typeface="Times New Roman" panose="02020603050405020304" pitchFamily="18" charset="0"/>
                <a:cs typeface="Times New Roman" panose="02020603050405020304" pitchFamily="18" charset="0"/>
              </a:rPr>
              <a:t>23-25</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күндіз 15-17 аяз.</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ct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05 а</a:t>
            </a:r>
            <a:r>
              <a:rPr lang="kk-KZ" sz="1100" b="1" dirty="0">
                <a:latin typeface="Times New Roman" panose="02020603050405020304" pitchFamily="18" charset="0"/>
                <a:ea typeface="Times New Roman" panose="02020603050405020304" pitchFamily="18" charset="0"/>
                <a:cs typeface="Times New Roman" panose="02020603050405020304" pitchFamily="18" charset="0"/>
              </a:rPr>
              <a:t>қпан</a:t>
            </a:r>
            <a:r>
              <a:rPr lang="kk-KZ" sz="1100" b="1" dirty="0">
                <a:latin typeface="Times New Roman" panose="02020603050405020304" pitchFamily="18" charset="0"/>
                <a:ea typeface="Times New Roman" panose="02020603050405020304" pitchFamily="18" charset="0"/>
              </a:rPr>
              <a:t>ға</a:t>
            </a:r>
            <a:r>
              <a:rPr lang="ru-RU" sz="1100" b="1" dirty="0">
                <a:latin typeface="Times New Roman" panose="02020603050405020304" pitchFamily="18" charset="0"/>
                <a:cs typeface="Times New Roman" panose="02020603050405020304" pitchFamily="18" charset="0"/>
              </a:rPr>
              <a:t> 2023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04 а</a:t>
            </a:r>
            <a:r>
              <a:rPr lang="kk-KZ" sz="1100" b="1" dirty="0">
                <a:latin typeface="Times New Roman" panose="02020603050405020304" pitchFamily="18" charset="0"/>
                <a:ea typeface="Times New Roman" panose="02020603050405020304" pitchFamily="18" charset="0"/>
                <a:cs typeface="Times New Roman" panose="02020603050405020304" pitchFamily="18" charset="0"/>
              </a:rPr>
              <a:t>қпан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21-ден 05 а</a:t>
            </a:r>
            <a:r>
              <a:rPr lang="kk-KZ" sz="1100" b="1" dirty="0">
                <a:latin typeface="Times New Roman" panose="02020603050405020304" pitchFamily="18" charset="0"/>
                <a:ea typeface="Times New Roman" panose="02020603050405020304" pitchFamily="18" charset="0"/>
                <a:cs typeface="Times New Roman" panose="02020603050405020304" pitchFamily="18" charset="0"/>
              </a:rPr>
              <a:t>қпан</a:t>
            </a:r>
            <a:r>
              <a:rPr lang="ru-RU" sz="1100" b="1" dirty="0">
                <a:latin typeface="Times New Roman" panose="02020603050405020304" pitchFamily="18" charset="0"/>
                <a:cs typeface="Times New Roman" panose="02020603050405020304" pitchFamily="18" charset="0"/>
              </a:rPr>
              <a:t> 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09-ға дейін </a:t>
            </a:r>
          </a:p>
          <a:p>
            <a:pPr algn="just"/>
            <a:r>
              <a:rPr lang="kk-KZ" sz="1100" dirty="0">
                <a:latin typeface="Times New Roman" panose="02020603050405020304" pitchFamily="18" charset="0"/>
                <a:cs typeface="Times New Roman" panose="02020603050405020304" pitchFamily="18" charset="0"/>
              </a:rPr>
              <a:t>        Көшпелі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жауын-шашынсыз. </a:t>
            </a:r>
            <a:r>
              <a:rPr lang="kk-KZ" sz="1100" kern="1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Солтүстік бағыттан жел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соғады, күші 2-7 м/с. Ауа температурасы түнде 23-25 аяз.</a:t>
            </a:r>
          </a:p>
        </p:txBody>
      </p:sp>
      <p:sp>
        <p:nvSpPr>
          <p:cNvPr id="22" name="TextBox 13">
            <a:extLst>
              <a:ext uri="{FF2B5EF4-FFF2-40B4-BE49-F238E27FC236}">
                <a16:creationId xmlns:a16="http://schemas.microsoft.com/office/drawing/2014/main" id="{25FFC0C9-CE5E-4A2A-B300-5B91E7365327}"/>
              </a:ext>
            </a:extLst>
          </p:cNvPr>
          <p:cNvSpPr txBox="1"/>
          <p:nvPr/>
        </p:nvSpPr>
        <p:spPr>
          <a:xfrm>
            <a:off x="4996115" y="1962203"/>
            <a:ext cx="470134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        04</a:t>
            </a:r>
            <a:r>
              <a:rPr lang="kk-KZ" sz="1100" dirty="0">
                <a:solidFill>
                  <a:schemeClr val="tx1"/>
                </a:solidFill>
                <a:latin typeface="Times New Roman" panose="02020603050405020304" pitchFamily="18" charset="0"/>
                <a:cs typeface="Times New Roman" panose="02020603050405020304" pitchFamily="18" charset="0"/>
              </a:rPr>
              <a:t> </a:t>
            </a:r>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а</a:t>
            </a:r>
            <a:r>
              <a:rPr lang="kk-KZ" sz="1100"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қпан</a:t>
            </a:r>
            <a:r>
              <a:rPr lang="ru-RU" sz="1100" dirty="0">
                <a:solidFill>
                  <a:schemeClr val="tx1"/>
                </a:solidFill>
                <a:latin typeface="Times New Roman" panose="02020603050405020304" pitchFamily="18" charset="0"/>
                <a:cs typeface="Times New Roman" panose="02020603050405020304" pitchFamily="18" charset="0"/>
              </a:rPr>
              <a:t>да</a:t>
            </a:r>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 түнде 05 а</a:t>
            </a:r>
            <a:r>
              <a:rPr lang="kk-KZ" sz="1100"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қпан</a:t>
            </a:r>
            <a:r>
              <a:rPr lang="ru-RU" sz="1100" dirty="0">
                <a:solidFill>
                  <a:schemeClr val="tx1"/>
                </a:solidFill>
                <a:latin typeface="Times New Roman" panose="02020603050405020304" pitchFamily="18" charset="0"/>
                <a:cs typeface="Times New Roman" panose="02020603050405020304" pitchFamily="18" charset="0"/>
              </a:rPr>
              <a:t>да </a:t>
            </a:r>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жағдайлар жиналуына етеді. </a:t>
            </a:r>
          </a:p>
          <a:p>
            <a:pPr algn="just"/>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dirty="0" err="1">
                <a:solidFill>
                  <a:prstClr val="black">
                    <a:lumMod val="75000"/>
                    <a:lumOff val="25000"/>
                  </a:prstClr>
                </a:solidFill>
                <a:latin typeface="Times New Roman" panose="02020603050405020304" pitchFamily="18" charset="0"/>
                <a:cs typeface="Times New Roman" panose="02020603050405020304" pitchFamily="18" charset="0"/>
              </a:rPr>
              <a:t>Жалпы</a:t>
            </a:r>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 қала бойынша </a:t>
            </a:r>
            <a:r>
              <a:rPr lang="ru-RU" sz="1100" dirty="0" err="1">
                <a:solidFill>
                  <a:prstClr val="black">
                    <a:lumMod val="75000"/>
                    <a:lumOff val="25000"/>
                  </a:prstClr>
                </a:solidFill>
                <a:latin typeface="Times New Roman" panose="02020603050405020304" pitchFamily="18" charset="0"/>
                <a:cs typeface="Times New Roman" panose="02020603050405020304" pitchFamily="18" charset="0"/>
              </a:rPr>
              <a:t>ауаның</a:t>
            </a:r>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dirty="0" err="1">
                <a:solidFill>
                  <a:prstClr val="black">
                    <a:lumMod val="75000"/>
                    <a:lumOff val="25000"/>
                  </a:prstClr>
                </a:solidFill>
                <a:latin typeface="Times New Roman" panose="02020603050405020304" pitchFamily="18" charset="0"/>
                <a:cs typeface="Times New Roman" panose="02020603050405020304" pitchFamily="18" charset="0"/>
              </a:rPr>
              <a:t>ластану</a:t>
            </a:r>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dirty="0" err="1">
                <a:solidFill>
                  <a:prstClr val="black">
                    <a:lumMod val="75000"/>
                    <a:lumOff val="25000"/>
                  </a:prstClr>
                </a:solidFill>
                <a:latin typeface="Times New Roman" panose="02020603050405020304" pitchFamily="18" charset="0"/>
                <a:cs typeface="Times New Roman" panose="02020603050405020304" pitchFamily="18" charset="0"/>
              </a:rPr>
              <a:t>деңгейі</a:t>
            </a:r>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dirty="0" err="1">
                <a:solidFill>
                  <a:srgbClr val="FF0000"/>
                </a:solidFill>
                <a:latin typeface="Times New Roman" panose="02020603050405020304" pitchFamily="18" charset="0"/>
                <a:cs typeface="Times New Roman" panose="02020603050405020304" pitchFamily="18" charset="0"/>
              </a:rPr>
              <a:t>ж</a:t>
            </a:r>
            <a:r>
              <a:rPr lang="ru-RU" sz="1100" dirty="0" err="1">
                <a:solidFill>
                  <a:srgbClr val="FF0000"/>
                </a:solidFill>
                <a:latin typeface="Times New Roman" panose="02020603050405020304" pitchFamily="18" charset="0"/>
              </a:rPr>
              <a:t>өғары</a:t>
            </a:r>
            <a:r>
              <a:rPr lang="ru-RU" sz="1100" dirty="0">
                <a:solidFill>
                  <a:srgbClr val="000000"/>
                </a:solidFill>
                <a:latin typeface="Times New Roman" panose="02020603050405020304" pitchFamily="18" charset="0"/>
              </a:rPr>
              <a:t> </a:t>
            </a:r>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dirty="0" err="1">
                <a:solidFill>
                  <a:prstClr val="black">
                    <a:lumMod val="75000"/>
                    <a:lumOff val="25000"/>
                  </a:prstClr>
                </a:solidFill>
                <a:latin typeface="Times New Roman" panose="02020603050405020304" pitchFamily="18" charset="0"/>
                <a:cs typeface="Times New Roman" panose="02020603050405020304" pitchFamily="18" charset="0"/>
              </a:rPr>
              <a:t>болады</a:t>
            </a:r>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dirty="0" err="1">
                <a:solidFill>
                  <a:prstClr val="black">
                    <a:lumMod val="75000"/>
                    <a:lumOff val="25000"/>
                  </a:prstClr>
                </a:solidFill>
                <a:latin typeface="Times New Roman" panose="02020603050405020304" pitchFamily="18" charset="0"/>
                <a:cs typeface="Times New Roman" panose="02020603050405020304" pitchFamily="18" charset="0"/>
              </a:rPr>
              <a:t>деп</a:t>
            </a:r>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dirty="0" err="1">
                <a:solidFill>
                  <a:prstClr val="black">
                    <a:lumMod val="75000"/>
                    <a:lumOff val="25000"/>
                  </a:prstClr>
                </a:solidFill>
                <a:latin typeface="Times New Roman" panose="02020603050405020304" pitchFamily="18" charset="0"/>
                <a:cs typeface="Times New Roman" panose="02020603050405020304" pitchFamily="18" charset="0"/>
              </a:rPr>
              <a:t>күтілуде</a:t>
            </a:r>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a:t>
            </a:r>
            <a:endParaRPr lang="kk-KZ" sz="1100" dirty="0">
              <a:solidFill>
                <a:prstClr val="black"/>
              </a:solidFill>
              <a:latin typeface="Times New Roman" panose="02020603050405020304" pitchFamily="18" charset="0"/>
              <a:cs typeface="Times New Roman" panose="02020603050405020304" pitchFamily="18" charset="0"/>
            </a:endParaRPr>
          </a:p>
        </p:txBody>
      </p:sp>
      <p:sp>
        <p:nvSpPr>
          <p:cNvPr id="23" name="TextBox 13">
            <a:extLst>
              <a:ext uri="{FF2B5EF4-FFF2-40B4-BE49-F238E27FC236}">
                <a16:creationId xmlns:a16="http://schemas.microsoft.com/office/drawing/2014/main" id="{53C9469B-3829-4F73-A929-CB3080D79E5A}"/>
              </a:ext>
            </a:extLst>
          </p:cNvPr>
          <p:cNvSpPr txBox="1"/>
          <p:nvPr/>
        </p:nvSpPr>
        <p:spPr>
          <a:xfrm>
            <a:off x="4981407" y="3044528"/>
            <a:ext cx="4759172" cy="46166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prstClr val="black"/>
                </a:solidFill>
                <a:latin typeface="Times New Roman" panose="02020603050405020304" pitchFamily="18" charset="0"/>
                <a:cs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1-дәрежелі ҚМЖ </a:t>
            </a:r>
            <a:r>
              <a:rPr lang="ru-RU" sz="1100" dirty="0" err="1">
                <a:solidFill>
                  <a:prstClr val="black"/>
                </a:solidFill>
                <a:latin typeface="Times New Roman" panose="02020603050405020304" pitchFamily="18" charset="0"/>
                <a:cs typeface="Times New Roman" panose="02020603050405020304" pitchFamily="18" charset="0"/>
              </a:rPr>
              <a:t>ескертуі</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жарияланады</a:t>
            </a:r>
            <a:r>
              <a:rPr lang="ru-RU" sz="1100" dirty="0">
                <a:solidFill>
                  <a:prstClr val="black"/>
                </a:solidFill>
                <a:latin typeface="Times New Roman" panose="02020603050405020304" pitchFamily="18" charset="0"/>
                <a:cs typeface="Times New Roman" panose="02020603050405020304" pitchFamily="18" charset="0"/>
              </a:rPr>
              <a:t>.</a:t>
            </a:r>
          </a:p>
          <a:p>
            <a:pPr lvl="0" algn="ct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214329" y="4188430"/>
            <a:ext cx="4412826"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91393" y="4161401"/>
              <a:ext cx="1818126"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Бактыбай М. </a:t>
            </a:r>
            <a:r>
              <a:rPr lang="ru-RU" altLang="ru-RU" sz="1200" b="1" i="1" dirty="0">
                <a:solidFill>
                  <a:srgbClr val="000000"/>
                </a:solidFill>
                <a:latin typeface="Times New Roman" panose="02020603050405020304" pitchFamily="18" charset="0"/>
                <a:cs typeface="Times New Roman" panose="02020603050405020304" pitchFamily="18" charset="0"/>
              </a:rPr>
              <a:t> / 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582319872"/>
              </p:ext>
            </p:extLst>
          </p:nvPr>
        </p:nvGraphicFramePr>
        <p:xfrm>
          <a:off x="5276082" y="505311"/>
          <a:ext cx="4167505" cy="80467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19572</TotalTime>
  <Words>606</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3260</cp:revision>
  <cp:lastPrinted>2023-01-16T10:13:34Z</cp:lastPrinted>
  <dcterms:created xsi:type="dcterms:W3CDTF">2018-03-27T06:03:00Z</dcterms:created>
  <dcterms:modified xsi:type="dcterms:W3CDTF">2023-02-03T05:19:39Z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