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7" d="100"/>
          <a:sy n="117" d="100"/>
        </p:scale>
        <p:origin x="-2058" y="-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254756611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ru-RU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411482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Тараз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0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0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960048294"/>
              </p:ext>
            </p:extLst>
          </p:nvPr>
        </p:nvGraphicFramePr>
        <p:xfrm>
          <a:off x="5026026" y="6527166"/>
          <a:ext cx="4844634" cy="213360"/>
        </p:xfrm>
        <a:graphic>
          <a:graphicData uri="http://schemas.openxmlformats.org/drawingml/2006/table">
            <a:tbl>
              <a:tblPr/>
              <a:tblGrid>
                <a:gridCol w="484463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5062" y="3717032"/>
            <a:ext cx="481138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altLang="ru-RU" sz="1200" b="1" dirty="0">
                <a:latin typeface="Times New Roman" pitchFamily="18" charset="0"/>
                <a:cs typeface="Times New Roman" pitchFamily="18" charset="0"/>
              </a:rPr>
              <a:t>января 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95955" y="2384742"/>
            <a:ext cx="4781458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>
              <a:defRPr/>
            </a:pP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метеорологические условия будут способствовать  рассеиванию  загрязняющих веществ в атмосфере города. </a:t>
            </a:r>
          </a:p>
          <a:p>
            <a:pPr lvl="0" indent="182563">
              <a:defRPr/>
            </a:pP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 </a:t>
            </a:r>
            <a:r>
              <a:rPr lang="ru-RU" altLang="en-US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ожидается пониженный уровень загрязнения воздуха. 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17873" y="115888"/>
            <a:ext cx="4795512" cy="2317558"/>
          </a:xfrm>
          <a:prstGeom prst="rect">
            <a:avLst/>
          </a:prstGeom>
          <a:ln>
            <a:solidFill>
              <a:schemeClr val="accent1"/>
            </a:solidFill>
          </a:ln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Переменная облачность, без осадков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юго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-</a:t>
            </a:r>
            <a:r>
              <a:rPr lang="ru-RU" sz="1200" dirty="0" err="1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ный, восточный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5-10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13-15,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1-3</a:t>
            </a:r>
            <a:r>
              <a:rPr lang="kk-KZ" sz="1200" dirty="0" smtClean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мороза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	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endParaRPr lang="ru-RU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 21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09 ч. </a:t>
            </a:r>
            <a:r>
              <a:rPr lang="ru-RU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ря </a:t>
            </a:r>
            <a:r>
              <a:rPr lang="ru-RU" sz="12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  <a:endParaRPr lang="kk-KZ" sz="12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>
              <a:lnSpc>
                <a:spcPct val="115000"/>
              </a:lnSpc>
              <a:spcAft>
                <a:spcPts val="0"/>
              </a:spcAft>
            </a:pP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         Переменная облачность, б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ез осадков.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Ветер северо-</a:t>
            </a:r>
            <a:r>
              <a:rPr lang="ru-RU" sz="1200" dirty="0" err="1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восточ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ный 9-14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мороза.</a:t>
            </a:r>
            <a:r>
              <a:rPr lang="kk-KZ" sz="1200" dirty="0">
                <a:solidFill>
                  <a:prstClr val="black"/>
                </a:solidFill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ea typeface="Calibri"/>
              <a:cs typeface="Times New Roman" pitchFamily="18" charset="0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kk-KZ" sz="1200" dirty="0">
                <a:latin typeface="Times New Roman" pitchFamily="18" charset="0"/>
                <a:ea typeface="Calibri"/>
                <a:cs typeface="Times New Roman" pitchFamily="18" charset="0"/>
              </a:rPr>
              <a:t> </a:t>
            </a:r>
            <a:endParaRPr lang="ru-RU" sz="1200" dirty="0">
              <a:effectLst/>
              <a:latin typeface="Times New Roman" pitchFamily="18" charset="0"/>
              <a:ea typeface="Calibri"/>
              <a:cs typeface="Times New Roman" pitchFamily="18" charset="0"/>
            </a:endParaRP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8881497"/>
              </p:ext>
            </p:extLst>
          </p:nvPr>
        </p:nvGraphicFramePr>
        <p:xfrm>
          <a:off x="5019674" y="4164572"/>
          <a:ext cx="469106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34072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25309"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120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0,24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2833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0,57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0,77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289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164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0,41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7,3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latin typeface="Times New Roman" pitchFamily="18" charset="0"/>
                          <a:cs typeface="Times New Roman" pitchFamily="18" charset="0"/>
                        </a:rPr>
                        <a:t>0,91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4953002" y="3491247"/>
            <a:ext cx="4781458" cy="276225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87619"/>
            <a:ext cx="4824411" cy="153888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Тараз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5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Чимкентская, 22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Рысбек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15, угол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Ниеткалиева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угол ул. Абая и Толе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Байзак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162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kk-KZ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– 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и проспект Джамбула 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2892" y="82088"/>
            <a:ext cx="4854521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8265" y="4661397"/>
            <a:ext cx="4323743" cy="1609680"/>
            <a:chOff x="559455" y="3942134"/>
            <a:chExt cx="4242695" cy="2218553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565616237"/>
                </p:ext>
              </p:extLst>
            </p:nvPr>
          </p:nvGraphicFramePr>
          <p:xfrm>
            <a:off x="559455" y="4900254"/>
            <a:ext cx="3960127" cy="126043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ЛМ  Филиал РГП «</a:t>
                        </a: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Казгидромет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»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по Жамбылской области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56-80-51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1" u="none" kern="1200" baseline="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lmpz_zmb@meteo.kz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31-52-28</a:t>
                        </a:r>
                        <a:r>
                          <a:rPr lang="kk-KZ" sz="800" baseline="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info_</a:t>
                        </a:r>
                        <a:r>
                          <a:rPr kumimoji="0" lang="ru-RU" sz="800" b="0" i="1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alibri" panose="020F0502020204030204" pitchFamily="34" charset="0"/>
                            <a:ea typeface="+mn-ea"/>
                            <a:cs typeface="+mn-cs"/>
                          </a:rPr>
                          <a:t>zmb@meteo.kz</a:t>
                        </a:r>
                        <a:endParaRPr kumimoji="0" lang="en-US" altLang="x-none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45705" y="4163207"/>
              <a:ext cx="1701847" cy="93153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9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9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652453" y="3942134"/>
              <a:ext cx="4149697" cy="80597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8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2"/>
            <a:ext cx="4687990" cy="21544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en-US" sz="8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8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5221528" y="5849503"/>
            <a:ext cx="4320480" cy="33855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ОМП  Филиал РГП «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Казгидромет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»</a:t>
            </a:r>
          </a:p>
          <a:p>
            <a:pPr lvl="0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altLang="en-US" sz="800" dirty="0" err="1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Жамбылской</a:t>
            </a:r>
            <a:r>
              <a:rPr lang="ru-RU" altLang="en-US" sz="80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области</a:t>
            </a:r>
            <a:endParaRPr lang="ru-RU" altLang="en-US" sz="800" dirty="0">
              <a:solidFill>
                <a:prstClr val="black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147296403"/>
              </p:ext>
            </p:extLst>
          </p:nvPr>
        </p:nvGraphicFramePr>
        <p:xfrm>
          <a:off x="5021472" y="544051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 ≤ 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0,11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</a:t>
                      </a: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9699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170" y="2189130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326547970"/>
              </p:ext>
            </p:extLst>
          </p:nvPr>
        </p:nvGraphicFramePr>
        <p:xfrm>
          <a:off x="5017189" y="244016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13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5514578" y="6188057"/>
            <a:ext cx="2980775" cy="215444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pPr eaLnBrk="0" hangingPunct="0"/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Составили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О. Минькова</a:t>
            </a:r>
            <a:r>
              <a:rPr lang="en-US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kk-KZ" altLang="ru-RU" sz="8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8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Волохова О.</a:t>
            </a:r>
            <a:endParaRPr lang="ru-RU" sz="8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14677</TotalTime>
  <Words>571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sinoptik1</cp:lastModifiedBy>
  <cp:revision>2944</cp:revision>
  <cp:lastPrinted>2023-01-28T05:19:50Z</cp:lastPrinted>
  <dcterms:created xsi:type="dcterms:W3CDTF">2018-03-27T06:03:00Z</dcterms:created>
  <dcterms:modified xsi:type="dcterms:W3CDTF">2023-01-28T05:20:30Z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