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1794"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00952466"/>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09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09 қаң</a:t>
                      </a:r>
                      <a:r>
                        <a:rPr lang="ru-RU" altLang="zh-CN" sz="1200" b="1" i="0" baseline="0" dirty="0">
                          <a:solidFill>
                            <a:srgbClr val="002060"/>
                          </a:solidFill>
                          <a:latin typeface="Times New Roman" panose="02020603050405020304" pitchFamily="18" charset="0"/>
                          <a:cs typeface="Times New Roman" panose="02020603050405020304" pitchFamily="18" charset="0"/>
                        </a:rPr>
                        <a:t>тар</a:t>
                      </a:r>
                      <a:r>
                        <a:rPr lang="kk-KZ" altLang="zh-CN" sz="1200" b="1" i="0" u="none" baseline="0" dirty="0">
                          <a:solidFill>
                            <a:schemeClr val="tx2"/>
                          </a:solidFill>
                          <a:latin typeface="Times New Roman" panose="02020603050405020304" pitchFamily="18" charset="0"/>
                          <a:cs typeface="Times New Roman" panose="02020603050405020304" pitchFamily="18" charset="0"/>
                        </a:rPr>
                        <a:t> </a:t>
                      </a:r>
                      <a:r>
                        <a:rPr lang="kk-KZ" altLang="zh-CN" sz="1200" b="1" i="0" u="none" baseline="0" dirty="0">
                          <a:solidFill>
                            <a:srgbClr val="002060"/>
                          </a:solidFill>
                          <a:latin typeface="Times New Roman" panose="02020603050405020304" pitchFamily="18" charset="0"/>
                          <a:cs typeface="Times New Roman" panose="02020603050405020304" pitchFamily="18" charset="0"/>
                        </a:rPr>
                        <a:t> </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28.02.2015 ж. №168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09 </a:t>
            </a:r>
            <a:r>
              <a:rPr lang="kk-KZ" altLang="zh-CN" sz="1200" b="1" i="0" baseline="0" dirty="0">
                <a:latin typeface="Times New Roman" panose="02020603050405020304" pitchFamily="18" charset="0"/>
                <a:cs typeface="Times New Roman" panose="02020603050405020304" pitchFamily="18" charset="0"/>
              </a:rPr>
              <a:t>қаң</a:t>
            </a:r>
            <a:r>
              <a:rPr lang="ru-RU" altLang="zh-CN" sz="1200" b="1" i="0" baseline="0" dirty="0">
                <a:latin typeface="Times New Roman" panose="02020603050405020304" pitchFamily="18" charset="0"/>
                <a:cs typeface="Times New Roman" panose="02020603050405020304" pitchFamily="18" charset="0"/>
              </a:rPr>
              <a:t>тар</a:t>
            </a:r>
            <a:r>
              <a:rPr lang="kk-KZ" altLang="zh-CN" sz="1200" b="1" i="0" u="none" baseline="0"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2023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10 </a:t>
            </a:r>
            <a:r>
              <a:rPr lang="ru-RU" sz="1200" b="1" dirty="0" err="1" smtClean="0">
                <a:latin typeface="Times New Roman" pitchFamily="18" charset="0"/>
                <a:cs typeface="Times New Roman" pitchFamily="18" charset="0"/>
              </a:rPr>
              <a:t>қаңтар</a:t>
            </a:r>
            <a:r>
              <a:rPr lang="ru-RU" altLang="ru-RU" sz="1200" b="1" dirty="0" err="1" smtClean="0">
                <a:solidFill>
                  <a:prstClr val="black"/>
                </a:solidFill>
                <a:latin typeface="Times New Roman" panose="02020603050405020304" pitchFamily="18" charset="0"/>
                <a:cs typeface="Times New Roman" panose="02020603050405020304" pitchFamily="18" charset="0"/>
              </a:rPr>
              <a:t>ға</a:t>
            </a:r>
            <a:endParaRPr lang="ru-RU" sz="1200" b="1" dirty="0">
              <a:latin typeface="Times New Roman" pitchFamily="18" charset="0"/>
              <a:cs typeface="Times New Roman" pitchFamily="18" charset="0"/>
            </a:endParaRPr>
          </a:p>
          <a:p>
            <a:pPr lvl="0" algn="ctr"/>
            <a:r>
              <a:rPr lang="ru-RU" sz="1200" b="1" dirty="0">
                <a:solidFill>
                  <a:prstClr val="black"/>
                </a:solidFill>
                <a:latin typeface="Times New Roman" pitchFamily="18" charset="0"/>
                <a:cs typeface="Times New Roman" pitchFamily="18" charset="0"/>
              </a:rPr>
              <a:t>9</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itchFamily="18" charset="0"/>
                <a:cs typeface="Times New Roman" pitchFamily="18" charset="0"/>
              </a:rPr>
              <a:t>қаңтар</a:t>
            </a:r>
            <a:r>
              <a:rPr 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21-ден </a:t>
            </a:r>
            <a:r>
              <a:rPr lang="ru-RU" sz="1200" b="1" dirty="0" smtClean="0">
                <a:solidFill>
                  <a:prstClr val="black"/>
                </a:solidFill>
                <a:latin typeface="Times New Roman" pitchFamily="18" charset="0"/>
                <a:cs typeface="Times New Roman" pitchFamily="18" charset="0"/>
              </a:rPr>
              <a:t>10 </a:t>
            </a:r>
            <a:r>
              <a:rPr lang="ru-RU" sz="1200" b="1" dirty="0" err="1" smtClean="0">
                <a:solidFill>
                  <a:prstClr val="black"/>
                </a:solidFill>
                <a:latin typeface="Times New Roman" pitchFamily="18" charset="0"/>
                <a:cs typeface="Times New Roman" pitchFamily="18" charset="0"/>
              </a:rPr>
              <a:t>қаңтар</a:t>
            </a:r>
            <a:r>
              <a:rPr lang="ru-RU" sz="1200" b="1" dirty="0" smtClean="0">
                <a:solidFill>
                  <a:prstClr val="black"/>
                </a:solidFill>
                <a:latin typeface="Times New Roman" pitchFamily="18" charset="0"/>
                <a:cs typeface="Times New Roman" pitchFamily="18" charset="0"/>
              </a:rPr>
              <a:t> </a:t>
            </a:r>
            <a:r>
              <a:rPr lang="ru-RU" altLang="ru-RU" sz="1200" b="1" dirty="0" smtClean="0">
                <a:latin typeface="Times New Roman" panose="02020603050405020304" pitchFamily="18" charset="0"/>
                <a:cs typeface="Times New Roman" panose="02020603050405020304" pitchFamily="18" charset="0"/>
              </a:rPr>
              <a:t>2023 ж.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gn="just"/>
            <a:r>
              <a:rPr lang="kk-KZ" sz="1200" dirty="0" smtClean="0">
                <a:solidFill>
                  <a:prstClr val="black"/>
                </a:solidFill>
                <a:latin typeface="Times New Roman" pitchFamily="18" charset="0"/>
                <a:cs typeface="Times New Roman" pitchFamily="18" charset="0"/>
              </a:rPr>
              <a:t>        Бұлтты, қар, кей уақытта қатты қар жауады. </a:t>
            </a:r>
            <a:r>
              <a:rPr lang="kk-KZ" sz="1200" dirty="0">
                <a:latin typeface="Times New Roman"/>
              </a:rPr>
              <a:t>Кей уақытта </a:t>
            </a:r>
            <a:r>
              <a:rPr lang="kk-KZ" sz="1200" dirty="0" smtClean="0">
                <a:solidFill>
                  <a:prstClr val="black"/>
                </a:solidFill>
                <a:latin typeface="Times New Roman" pitchFamily="18" charset="0"/>
                <a:cs typeface="Times New Roman" pitchFamily="18" charset="0"/>
              </a:rPr>
              <a:t>тұман, көктайғақ болады. </a:t>
            </a:r>
            <a:r>
              <a:rPr lang="kk-KZ" sz="1200" dirty="0" smtClean="0">
                <a:latin typeface="Times New Roman"/>
                <a:ea typeface="Calibri"/>
              </a:rPr>
              <a:t>Солтүстік-батыстан </a:t>
            </a:r>
            <a:r>
              <a:rPr lang="kk-KZ" sz="1200" dirty="0">
                <a:latin typeface="Times New Roman"/>
                <a:ea typeface="Calibri"/>
              </a:rPr>
              <a:t>жел соғады</a:t>
            </a:r>
            <a:r>
              <a:rPr lang="kk-KZ" sz="1200" dirty="0">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түнде және </a:t>
            </a:r>
            <a:r>
              <a:rPr lang="kk-KZ" sz="1200" dirty="0">
                <a:latin typeface="Times New Roman" pitchFamily="18" charset="0"/>
                <a:cs typeface="Times New Roman" pitchFamily="18" charset="0"/>
              </a:rPr>
              <a:t>күндіз 5-7 градус </a:t>
            </a:r>
            <a:r>
              <a:rPr lang="kk-KZ" sz="1200" dirty="0" smtClean="0">
                <a:latin typeface="Times New Roman" pitchFamily="18" charset="0"/>
                <a:cs typeface="Times New Roman" pitchFamily="18" charset="0"/>
              </a:rPr>
              <a:t>аяз </a:t>
            </a:r>
            <a:r>
              <a:rPr lang="kk-KZ" sz="1200" dirty="0">
                <a:latin typeface="Times New Roman" pitchFamily="18" charset="0"/>
                <a:cs typeface="Times New Roman" pitchFamily="18" charset="0"/>
              </a:rPr>
              <a:t>болады.</a:t>
            </a:r>
            <a:r>
              <a:rPr lang="kk-KZ" sz="1200" dirty="0">
                <a:solidFill>
                  <a:prstClr val="black"/>
                </a:solidFill>
                <a:latin typeface="Times New Roman" pitchFamily="18" charset="0"/>
                <a:cs typeface="Times New Roman" pitchFamily="18" charset="0"/>
              </a:rPr>
              <a:t> </a:t>
            </a:r>
          </a:p>
          <a:p>
            <a:pPr algn="just"/>
            <a:endParaRPr lang="kk-KZ" sz="1200" dirty="0">
              <a:solidFill>
                <a:prstClr val="black"/>
              </a:solidFill>
              <a:latin typeface="Times New Roman" pitchFamily="18" charset="0"/>
              <a:cs typeface="Times New Roman"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itchFamily="18" charset="0"/>
                <a:cs typeface="Times New Roman" pitchFamily="18" charset="0"/>
              </a:rPr>
              <a:t>11</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itchFamily="18" charset="0"/>
                <a:cs typeface="Times New Roman" pitchFamily="18" charset="0"/>
              </a:rPr>
              <a:t>қаңтар</a:t>
            </a:r>
            <a:r>
              <a:rPr lang="ru-RU" altLang="ru-RU" sz="1200" b="1" dirty="0" err="1" smtClean="0">
                <a:solidFill>
                  <a:prstClr val="black"/>
                </a:solidFill>
                <a:latin typeface="Times New Roman" panose="02020603050405020304" pitchFamily="18" charset="0"/>
                <a:cs typeface="Times New Roman" panose="02020603050405020304" pitchFamily="18" charset="0"/>
              </a:rPr>
              <a:t>ға</a:t>
            </a:r>
            <a:endParaRPr lang="ru-RU" sz="1200" b="1" dirty="0">
              <a:latin typeface="Times New Roman" panose="02020603050405020304" pitchFamily="18" charset="0"/>
              <a:cs typeface="Times New Roman" panose="02020603050405020304" pitchFamily="18" charset="0"/>
            </a:endParaRPr>
          </a:p>
          <a:p>
            <a:pPr lvl="0" algn="ctr"/>
            <a:r>
              <a:rPr lang="ru-RU" sz="1200" b="1" dirty="0">
                <a:solidFill>
                  <a:prstClr val="black"/>
                </a:solidFill>
                <a:latin typeface="Times New Roman" pitchFamily="18" charset="0"/>
                <a:cs typeface="Times New Roman" pitchFamily="18" charset="0"/>
              </a:rPr>
              <a:t>10 </a:t>
            </a:r>
            <a:r>
              <a:rPr lang="ru-RU" sz="1200" b="1" dirty="0" err="1" smtClean="0">
                <a:solidFill>
                  <a:prstClr val="black"/>
                </a:solidFill>
                <a:latin typeface="Times New Roman" pitchFamily="18" charset="0"/>
                <a:cs typeface="Times New Roman" pitchFamily="18" charset="0"/>
              </a:rPr>
              <a:t>қаңтар</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11 </a:t>
            </a:r>
            <a:r>
              <a:rPr lang="ru-RU" sz="1200" b="1" dirty="0" err="1" smtClean="0">
                <a:solidFill>
                  <a:prstClr val="black"/>
                </a:solidFill>
                <a:latin typeface="Times New Roman" pitchFamily="18" charset="0"/>
                <a:cs typeface="Times New Roman" pitchFamily="18" charset="0"/>
              </a:rPr>
              <a:t>қаңтар</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indent="182563" algn="just">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кей уақытта қар, тұман болады. </a:t>
            </a:r>
            <a:r>
              <a:rPr lang="kk-KZ" sz="1200" dirty="0" smtClean="0">
                <a:solidFill>
                  <a:prstClr val="black"/>
                </a:solidFill>
                <a:latin typeface="Times New Roman"/>
                <a:ea typeface="Times New Roman"/>
              </a:rPr>
              <a:t>С</a:t>
            </a:r>
            <a:r>
              <a:rPr lang="kk-KZ" sz="1200" dirty="0" smtClean="0">
                <a:solidFill>
                  <a:prstClr val="black"/>
                </a:solidFill>
                <a:latin typeface="Times New Roman"/>
                <a:ea typeface="Calibri"/>
              </a:rPr>
              <a:t>олтүстік-бат</a:t>
            </a:r>
            <a:r>
              <a:rPr lang="kk-KZ" sz="1200" dirty="0" smtClean="0">
                <a:latin typeface="Times New Roman"/>
                <a:ea typeface="Calibri"/>
              </a:rPr>
              <a:t>ыстан</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a:solidFill>
                  <a:prstClr val="black"/>
                </a:solidFill>
                <a:latin typeface="Times New Roman" pitchFamily="18" charset="0"/>
                <a:cs typeface="Times New Roman" pitchFamily="18" charset="0"/>
              </a:rPr>
              <a:t>9-14 м/с.</a:t>
            </a:r>
            <a:r>
              <a:rPr lang="kk-KZ" sz="1200" dirty="0">
                <a:solidFill>
                  <a:prstClr val="black"/>
                </a:solidFill>
                <a:latin typeface="Times New Roman"/>
              </a:rPr>
              <a:t>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15-17 </a:t>
            </a:r>
            <a:r>
              <a:rPr lang="kk-KZ" sz="1200" dirty="0">
                <a:latin typeface="Times New Roman" pitchFamily="18" charset="0"/>
                <a:cs typeface="Times New Roman" pitchFamily="18" charset="0"/>
              </a:rPr>
              <a:t>градус аяз болады.</a:t>
            </a:r>
            <a:r>
              <a:rPr lang="kk-KZ" sz="1200" dirty="0">
                <a:solidFill>
                  <a:prstClr val="black"/>
                </a:solidFill>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қаңтарда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a:t>
            </a:r>
            <a:r>
              <a:rPr lang="ru-RU" sz="1200" dirty="0" err="1" smtClean="0">
                <a:solidFill>
                  <a:schemeClr val="tx1"/>
                </a:solidFill>
                <a:latin typeface="Times New Roman" panose="02020603050405020304" pitchFamily="18" charset="0"/>
                <a:cs typeface="Times New Roman" panose="02020603050405020304" pitchFamily="18" charset="0"/>
              </a:rPr>
              <a:t>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қаңтарда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18082120"/>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a:solidFill>
                            <a:srgbClr val="000000"/>
                          </a:solidFill>
                          <a:effectLst/>
                          <a:latin typeface="Times New Roman" panose="02020603050405020304" pitchFamily="18" charset="0"/>
                        </a:rPr>
                        <a:t>0,70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 </a:t>
            </a:r>
            <a:r>
              <a:rPr lang="ru-RU" altLang="ru-RU" sz="1000" b="1" i="1" dirty="0" smtClean="0">
                <a:solidFill>
                  <a:srgbClr val="000000"/>
                </a:solidFill>
                <a:latin typeface="Times New Roman" panose="02020603050405020304" pitchFamily="18" charset="0"/>
                <a:cs typeface="Times New Roman" panose="02020603050405020304" pitchFamily="18" charset="0"/>
              </a:rPr>
              <a:t>Азизова А. Х..</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14516</TotalTime>
  <Words>605</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2889</cp:revision>
  <cp:lastPrinted>2022-12-26T06:55:02Z</cp:lastPrinted>
  <dcterms:created xsi:type="dcterms:W3CDTF">2018-03-27T06:03:00Z</dcterms:created>
  <dcterms:modified xsi:type="dcterms:W3CDTF">2023-01-09T06:16:37Z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