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108" d="100"/>
          <a:sy n="108" d="100"/>
        </p:scale>
        <p:origin x="195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31851190"/>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07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a:t>
                      </a:r>
                      <a:r>
                        <a:rPr lang="ru-RU" altLang="zh-CN" sz="1200" b="1" i="1" baseline="0" dirty="0">
                          <a:solidFill>
                            <a:schemeClr val="tx1">
                              <a:lumMod val="75000"/>
                              <a:lumOff val="25000"/>
                            </a:schemeClr>
                          </a:solidFill>
                          <a:latin typeface="Times New Roman" panose="02020603050405020304" pitchFamily="18" charset="0"/>
                          <a:cs typeface="Times New Roman" panose="02020603050405020304" pitchFamily="18" charset="0"/>
                        </a:rPr>
                        <a:t>07</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ea typeface="Times New Roman" panose="02020603050405020304" pitchFamily="18" charset="0"/>
                          <a:cs typeface="Times New Roman" panose="02020603050405020304" pitchFamily="18" charset="0"/>
                        </a:rPr>
                        <a:t>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 </a:t>
            </a:r>
            <a:r>
              <a:rPr lang="kk-KZ" sz="1200" b="1" dirty="0">
                <a:latin typeface="Times New Roman" panose="02020603050405020304" pitchFamily="18" charset="0"/>
                <a:ea typeface="Times New Roman" panose="02020603050405020304" pitchFamily="18" charset="0"/>
                <a:cs typeface="Times New Roman" panose="02020603050405020304" pitchFamily="18" charset="0"/>
              </a:rPr>
              <a:t>қантар</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74676824"/>
              </p:ext>
            </p:extLst>
          </p:nvPr>
        </p:nvGraphicFramePr>
        <p:xfrm>
          <a:off x="4985636" y="4005063"/>
          <a:ext cx="4650490" cy="2430340"/>
        </p:xfrm>
        <a:graphic>
          <a:graphicData uri="http://schemas.openxmlformats.org/drawingml/2006/table">
            <a:tbl>
              <a:tblPr firstRow="1" bandRow="1">
                <a:tableStyleId>{5C22544A-7EE6-4342-B048-85BDC9FD1C3A}</a:tableStyleId>
              </a:tblPr>
              <a:tblGrid>
                <a:gridCol w="1597702">
                  <a:extLst>
                    <a:ext uri="{9D8B030D-6E8A-4147-A177-3AD203B41FA5}">
                      <a16:colId xmlns:a16="http://schemas.microsoft.com/office/drawing/2014/main" val="3583770891"/>
                    </a:ext>
                  </a:extLst>
                </a:gridCol>
                <a:gridCol w="1594635">
                  <a:extLst>
                    <a:ext uri="{9D8B030D-6E8A-4147-A177-3AD203B41FA5}">
                      <a16:colId xmlns:a16="http://schemas.microsoft.com/office/drawing/2014/main" val="1276116030"/>
                    </a:ext>
                  </a:extLst>
                </a:gridCol>
                <a:gridCol w="1458153">
                  <a:extLst>
                    <a:ext uri="{9D8B030D-6E8A-4147-A177-3AD203B41FA5}">
                      <a16:colId xmlns:a16="http://schemas.microsoft.com/office/drawing/2014/main" val="2096923049"/>
                    </a:ext>
                  </a:extLst>
                </a:gridCol>
              </a:tblGrid>
              <a:tr h="17982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75925">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8324">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0,573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8324">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8324">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1,197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8324">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8324">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8324">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5016504" y="214305"/>
            <a:ext cx="4701348" cy="1615827"/>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08</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қантар</a:t>
            </a:r>
            <a:r>
              <a:rPr lang="kk-KZ" sz="1100" b="1" dirty="0">
                <a:solidFill>
                  <a:srgbClr val="000000"/>
                </a:solidFill>
                <a:latin typeface="Times New Roman" panose="02020603050405020304" pitchFamily="18" charset="0"/>
                <a:ea typeface="Times New Roman" panose="02020603050405020304" pitchFamily="18" charset="0"/>
              </a:rPr>
              <a:t>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2023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07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қантар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08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қантар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dirty="0"/>
              <a:t>        </a:t>
            </a:r>
            <a:r>
              <a:rPr lang="kk-KZ" sz="1100" dirty="0">
                <a:latin typeface="Times New Roman" panose="02020603050405020304" pitchFamily="18" charset="0"/>
                <a:cs typeface="Times New Roman" panose="02020603050405020304" pitchFamily="18" charset="0"/>
              </a:rPr>
              <a:t>Бұлтты, күндіз жауын-шашын (қар, жаңбыр), көктайғақ. Оңтүстіктен жел соғады 9-14, күндіз екпіні 15-20 м/с. Ауа температурасы 6-8 аяз, күндіз 1-3 жылы.</a:t>
            </a:r>
          </a:p>
          <a:p>
            <a:pPr algn="just"/>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қантар</a:t>
            </a:r>
            <a:r>
              <a:rPr lang="kk-KZ" sz="1100" b="1" dirty="0">
                <a:latin typeface="Times New Roman" panose="02020603050405020304" pitchFamily="18" charset="0"/>
                <a:ea typeface="Times New Roman" panose="02020603050405020304" pitchFamily="18" charset="0"/>
              </a:rPr>
              <a:t>ға</a:t>
            </a:r>
            <a:r>
              <a:rPr lang="ru-RU" sz="1100" b="1" dirty="0">
                <a:latin typeface="Times New Roman" panose="02020603050405020304" pitchFamily="18" charset="0"/>
                <a:cs typeface="Times New Roman" panose="02020603050405020304" pitchFamily="18" charset="0"/>
              </a:rPr>
              <a:t> 2023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08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қантар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09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қантар</a:t>
            </a:r>
            <a:r>
              <a:rPr lang="ru-RU" sz="1100" b="1" dirty="0">
                <a:latin typeface="Times New Roman" panose="02020603050405020304" pitchFamily="18" charset="0"/>
                <a:cs typeface="Times New Roman" panose="02020603050405020304" pitchFamily="18" charset="0"/>
              </a:rPr>
              <a:t> 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a:t>
            </a:r>
            <a:r>
              <a:rPr lang="kk-KZ" sz="1100" dirty="0">
                <a:latin typeface="Times New Roman" panose="02020603050405020304" pitchFamily="18" charset="0"/>
                <a:cs typeface="Times New Roman" panose="02020603050405020304" pitchFamily="18" charset="0"/>
              </a:rPr>
              <a:t>өшпелі бұлтты, </a:t>
            </a:r>
            <a:r>
              <a:rPr lang="kk-KZ" sz="1100" kern="1400" dirty="0">
                <a:solidFill>
                  <a:srgbClr val="000000"/>
                </a:solidFill>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Батыстан</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a:t>
            </a:r>
            <a:r>
              <a:rPr lang="kk-KZ" sz="1100" dirty="0">
                <a:latin typeface="Times New Roman" panose="02020603050405020304" pitchFamily="18" charset="0"/>
                <a:cs typeface="Times New Roman" panose="02020603050405020304" pitchFamily="18" charset="0"/>
              </a:rPr>
              <a:t>екпіні 15-20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түнде 21-23 аяз.</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85636" y="2009625"/>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08</a:t>
            </a:r>
            <a:r>
              <a:rPr lang="kk-KZ"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қантар</a:t>
            </a:r>
            <a:r>
              <a:rPr lang="ru-RU" sz="1100" dirty="0">
                <a:solidFill>
                  <a:schemeClr val="tx1"/>
                </a:solidFill>
                <a:latin typeface="Times New Roman" panose="02020603050405020304" pitchFamily="18" charset="0"/>
                <a:cs typeface="Times New Roman" panose="02020603050405020304" pitchFamily="18" charset="0"/>
              </a:rPr>
              <a:t>да</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түнде 09 </a:t>
            </a:r>
            <a:r>
              <a:rPr lang="kk-KZ" sz="11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қантар</a:t>
            </a:r>
            <a:r>
              <a:rPr lang="ru-RU" sz="1100" dirty="0">
                <a:solidFill>
                  <a:schemeClr val="tx1"/>
                </a:solidFill>
                <a:latin typeface="Times New Roman" panose="02020603050405020304" pitchFamily="18" charset="0"/>
                <a:cs typeface="Times New Roman" panose="02020603050405020304" pitchFamily="18" charset="0"/>
              </a:rPr>
              <a:t>да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жағдайлар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сейілу</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етеді. </a:t>
            </a:r>
          </a:p>
          <a:p>
            <a:pPr lvl="0" algn="just"/>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Жалпы</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қала бойынша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ауаның</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ластану</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деңгейі төмендеуі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болады</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деп</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күтілуде</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a:t>
            </a:r>
            <a:endParaRPr lang="kk-KZ" sz="1100" dirty="0">
              <a:solidFill>
                <a:prstClr val="black"/>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4967203" y="3086211"/>
            <a:ext cx="475917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 1, 2, 3  </a:t>
            </a:r>
            <a:r>
              <a:rPr lang="kk-KZ" sz="12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4329" y="4188430"/>
            <a:ext cx="4412826"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191962940"/>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a:t>
                        </a:r>
                        <a:r>
                          <a:rPr lang="en-US" altLang="x-none" sz="800" b="1" dirty="0" err="1">
                            <a:solidFill>
                              <a:srgbClr val="00B0F0"/>
                            </a:solidFill>
                            <a:latin typeface="Times New Roman" panose="02020603050405020304" pitchFamily="18" charset="0"/>
                            <a:cs typeface="Times New Roman" panose="02020603050405020304" pitchFamily="18" charset="0"/>
                          </a:rPr>
                          <a:t>pvd</a:t>
                        </a:r>
                        <a:r>
                          <a:rPr lang="en-US"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err="1">
                            <a:solidFill>
                              <a:srgbClr val="00B0F0"/>
                            </a:solidFill>
                            <a:latin typeface="Times New Roman" panose="02020603050405020304" pitchFamily="18" charset="0"/>
                            <a:cs typeface="Times New Roman" panose="02020603050405020304" pitchFamily="18" charset="0"/>
                          </a:rPr>
                          <a:t>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err="1">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1393" y="4161401"/>
              <a:ext cx="1818126"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a:t>
              </a:r>
              <a:r>
                <a:rPr lang="ru-RU" altLang="ru-RU" sz="1000" i="1" dirty="0" err="1">
                  <a:latin typeface="Times New Roman" panose="02020603050405020304" pitchFamily="18" charset="0"/>
                  <a:cs typeface="Times New Roman" panose="02020603050405020304" pitchFamily="18" charset="0"/>
                </a:rPr>
                <a:t>Естай</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кошес</a:t>
              </a:r>
              <a:r>
                <a:rPr lang="en-US" altLang="ru-RU" sz="1000" i="1" dirty="0" err="1">
                  <a:latin typeface="Times New Roman" panose="02020603050405020304" pitchFamily="18" charset="0"/>
                  <a:cs typeface="Times New Roman" panose="02020603050405020304" pitchFamily="18" charset="0"/>
                </a:rPr>
                <a:t>i</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Седелева Н.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19002</TotalTime>
  <Words>608</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3151</cp:revision>
  <cp:lastPrinted>2022-12-26T05:34:03Z</cp:lastPrinted>
  <dcterms:created xsi:type="dcterms:W3CDTF">2018-03-27T06:03:00Z</dcterms:created>
  <dcterms:modified xsi:type="dcterms:W3CDTF">2023-01-07T06:44:53Z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