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0000FF"/>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346"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593097693"/>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№07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07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49126" y="135235"/>
            <a:ext cx="4904473"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smtClean="0">
                <a:solidFill>
                  <a:srgbClr val="000000"/>
                </a:solidFill>
                <a:latin typeface="Times New Roman" panose="02020603050405020304" pitchFamily="18" charset="0"/>
                <a:cs typeface="Times New Roman" panose="02020603050405020304" pitchFamily="18" charset="0"/>
              </a:rPr>
              <a:t>ж. 08</a:t>
            </a:r>
            <a:r>
              <a:rPr lang="kk-KZ" altLang="ru-RU" sz="1200" b="1" dirty="0" smtClean="0">
                <a:solidFill>
                  <a:srgbClr val="000000"/>
                </a:solidFill>
                <a:latin typeface="Times New Roman" panose="02020603050405020304" pitchFamily="18" charset="0"/>
                <a:cs typeface="Times New Roman" panose="02020603050405020304" pitchFamily="18" charset="0"/>
              </a:rPr>
              <a:t> қа</a:t>
            </a:r>
            <a:r>
              <a:rPr lang="ru-RU" sz="1200" b="1" dirty="0" err="1" smtClean="0">
                <a:solidFill>
                  <a:srgbClr val="000000"/>
                </a:solidFill>
                <a:latin typeface="Times New Roman" panose="02020603050405020304" pitchFamily="18" charset="0"/>
                <a:cs typeface="Times New Roman" panose="02020603050405020304" pitchFamily="18" charset="0"/>
              </a:rPr>
              <a:t>ңтар</a:t>
            </a:r>
            <a:r>
              <a:rPr lang="kk-KZ" altLang="ru-RU" sz="1200" b="1" dirty="0" smtClean="0">
                <a:solidFill>
                  <a:srgbClr val="000000"/>
                </a:solidFill>
                <a:latin typeface="Times New Roman" panose="02020603050405020304" pitchFamily="18" charset="0"/>
                <a:cs typeface="Times New Roman" panose="02020603050405020304" pitchFamily="18" charset="0"/>
              </a:rPr>
              <a:t>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2023 </a:t>
            </a:r>
            <a:r>
              <a:rPr lang="ru-RU" altLang="ru-RU" sz="1200" b="1" dirty="0">
                <a:solidFill>
                  <a:srgbClr val="000000"/>
                </a:solidFill>
                <a:latin typeface="Times New Roman" panose="02020603050405020304" pitchFamily="18" charset="0"/>
                <a:cs typeface="Times New Roman" panose="02020603050405020304" pitchFamily="18" charset="0"/>
              </a:rPr>
              <a:t>ж. </a:t>
            </a:r>
            <a:r>
              <a:rPr lang="kk-KZ" altLang="ru-RU" sz="1200" b="1" dirty="0" smtClean="0">
                <a:solidFill>
                  <a:srgbClr val="000000"/>
                </a:solidFill>
                <a:latin typeface="Times New Roman" panose="02020603050405020304" pitchFamily="18" charset="0"/>
                <a:cs typeface="Times New Roman" panose="02020603050405020304" pitchFamily="18" charset="0"/>
              </a:rPr>
              <a:t>07 қаңтар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smtClean="0">
                <a:solidFill>
                  <a:srgbClr val="000000"/>
                </a:solidFill>
                <a:latin typeface="Times New Roman" panose="02020603050405020304" pitchFamily="18" charset="0"/>
                <a:cs typeface="Times New Roman" panose="02020603050405020304" pitchFamily="18" charset="0"/>
              </a:rPr>
              <a:t>бастап</a:t>
            </a:r>
            <a:r>
              <a:rPr lang="ru-RU" altLang="ru-RU" sz="1200" b="1" dirty="0" smtClean="0">
                <a:solidFill>
                  <a:srgbClr val="000000"/>
                </a:solidFill>
                <a:latin typeface="Times New Roman" panose="02020603050405020304" pitchFamily="18" charset="0"/>
                <a:cs typeface="Times New Roman" panose="02020603050405020304" pitchFamily="18" charset="0"/>
              </a:rPr>
              <a:t> 08</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қаңтар</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just"/>
            <a:r>
              <a:rPr lang="ru-RU" sz="1200" dirty="0" err="1">
                <a:latin typeface="Times New Roman" pitchFamily="18" charset="0"/>
                <a:cs typeface="Times New Roman" pitchFamily="18" charset="0"/>
              </a:rPr>
              <a:t>Б</a:t>
            </a:r>
            <a:r>
              <a:rPr lang="ru-RU" sz="1200" dirty="0" err="1" smtClean="0">
                <a:latin typeface="Times New Roman" pitchFamily="18" charset="0"/>
                <a:cs typeface="Times New Roman" pitchFamily="18" charset="0"/>
              </a:rPr>
              <a:t>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қар</a:t>
            </a:r>
            <a:r>
              <a:rPr lang="ru-RU" sz="1200" dirty="0" smtClean="0">
                <a:latin typeface="Times New Roman" pitchFamily="18" charset="0"/>
                <a:cs typeface="Times New Roman" pitchFamily="18" charset="0"/>
              </a:rPr>
              <a:t>, </a:t>
            </a:r>
            <a:r>
              <a:rPr lang="ru-RU" sz="1200" smtClean="0">
                <a:latin typeface="Times New Roman" pitchFamily="18" charset="0"/>
                <a:cs typeface="Times New Roman" pitchFamily="18" charset="0"/>
              </a:rPr>
              <a:t>жаңбыр), </a:t>
            </a:r>
            <a:r>
              <a:rPr lang="ru-RU" sz="1200" dirty="0" err="1" smtClean="0">
                <a:latin typeface="Times New Roman" pitchFamily="18" charset="0"/>
                <a:cs typeface="Times New Roman" pitchFamily="18" charset="0"/>
              </a:rPr>
              <a:t>бұрқасын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көктайғақ</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a:t>
            </a:r>
            <a:r>
              <a:rPr lang="ru-RU" sz="1200" dirty="0" smtClean="0">
                <a:latin typeface="Times New Roman" pitchFamily="18" charset="0"/>
                <a:cs typeface="Times New Roman" pitchFamily="18" charset="0"/>
              </a:rPr>
              <a:t>-бат</a:t>
            </a:r>
            <a:r>
              <a:rPr lang="kk-KZ" sz="1200" dirty="0" smtClean="0">
                <a:latin typeface="Times New Roman" pitchFamily="18" charset="0"/>
                <a:cs typeface="Times New Roman" pitchFamily="18" charset="0"/>
              </a:rPr>
              <a:t>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9-14,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екпіні</a:t>
            </a:r>
            <a:r>
              <a:rPr lang="ru-RU" sz="1200" dirty="0" smtClean="0">
                <a:latin typeface="Times New Roman" pitchFamily="18" charset="0"/>
                <a:cs typeface="Times New Roman" pitchFamily="18" charset="0"/>
              </a:rPr>
              <a:t> 15-20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1-3 градус </a:t>
            </a:r>
            <a:r>
              <a:rPr lang="ru-RU" sz="1200" dirty="0" err="1" smtClean="0">
                <a:latin typeface="Times New Roman" pitchFamily="18" charset="0"/>
                <a:cs typeface="Times New Roman" pitchFamily="18" charset="0"/>
              </a:rPr>
              <a:t>аяз</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0-2 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en-US" altLang="ru-RU" sz="1200" b="1" dirty="0" smtClean="0">
                <a:solidFill>
                  <a:srgbClr val="000000"/>
                </a:solidFill>
                <a:latin typeface="Times New Roman" panose="02020603050405020304" pitchFamily="18" charset="0"/>
                <a:cs typeface="Times New Roman" panose="02020603050405020304" pitchFamily="18" charset="0"/>
              </a:rPr>
              <a:t>0</a:t>
            </a:r>
            <a:r>
              <a:rPr lang="ru-RU" altLang="ru-RU" sz="1200" b="1" dirty="0" smtClean="0">
                <a:solidFill>
                  <a:srgbClr val="000000"/>
                </a:solidFill>
                <a:latin typeface="Times New Roman" panose="02020603050405020304" pitchFamily="18" charset="0"/>
                <a:cs typeface="Times New Roman" panose="02020603050405020304" pitchFamily="18" charset="0"/>
              </a:rPr>
              <a:t>9</a:t>
            </a:r>
            <a:r>
              <a:rPr lang="kk-KZ" altLang="ru-RU" sz="1200" b="1" dirty="0" smtClean="0">
                <a:solidFill>
                  <a:srgbClr val="000000"/>
                </a:solidFill>
                <a:latin typeface="Times New Roman" panose="02020603050405020304" pitchFamily="18" charset="0"/>
                <a:cs typeface="Times New Roman" panose="02020603050405020304" pitchFamily="18" charset="0"/>
              </a:rPr>
              <a:t> қаңтарға </a:t>
            </a:r>
            <a:r>
              <a:rPr lang="ru-RU" altLang="ru-RU" sz="1200" b="1" dirty="0" smtClean="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smtClean="0">
                <a:solidFill>
                  <a:srgbClr val="000000"/>
                </a:solidFill>
                <a:latin typeface="Times New Roman" panose="02020603050405020304" pitchFamily="18" charset="0"/>
                <a:cs typeface="Times New Roman" panose="02020603050405020304" pitchFamily="18" charset="0"/>
              </a:rPr>
              <a:t>2023 </a:t>
            </a:r>
            <a:r>
              <a:rPr lang="ru-RU" sz="1200" b="1" dirty="0">
                <a:solidFill>
                  <a:srgbClr val="000000"/>
                </a:solidFill>
                <a:latin typeface="Times New Roman" panose="02020603050405020304" pitchFamily="18" charset="0"/>
                <a:cs typeface="Times New Roman" panose="02020603050405020304" pitchFamily="18" charset="0"/>
              </a:rPr>
              <a:t>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08 </a:t>
            </a:r>
            <a:r>
              <a:rPr lang="ru-RU" sz="1200" b="1" dirty="0" err="1">
                <a:solidFill>
                  <a:srgbClr val="000000"/>
                </a:solidFill>
                <a:latin typeface="Times New Roman" panose="02020603050405020304" pitchFamily="18" charset="0"/>
                <a:cs typeface="Times New Roman" panose="02020603050405020304" pitchFamily="18" charset="0"/>
              </a:rPr>
              <a:t>қаңтар</a:t>
            </a:r>
            <a:r>
              <a:rPr lang="kk-KZ"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09 </a:t>
            </a:r>
            <a:r>
              <a:rPr lang="ru-RU" sz="1200" b="1" dirty="0" err="1" smtClean="0">
                <a:solidFill>
                  <a:srgbClr val="000000"/>
                </a:solidFill>
                <a:latin typeface="Times New Roman" panose="02020603050405020304" pitchFamily="18" charset="0"/>
                <a:cs typeface="Times New Roman" panose="02020603050405020304" pitchFamily="18" charset="0"/>
              </a:rPr>
              <a:t>қаңтар</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Батыс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7-12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26-28 градус </a:t>
            </a:r>
            <a:r>
              <a:rPr lang="ru-RU" sz="1200" dirty="0" err="1" smtClean="0">
                <a:latin typeface="Times New Roman" pitchFamily="18" charset="0"/>
                <a:cs typeface="Times New Roman" pitchFamily="18" charset="0"/>
              </a:rPr>
              <a:t>аяз</a:t>
            </a:r>
            <a:r>
              <a:rPr lang="ru-RU" sz="1200" dirty="0" smtClean="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xmlns=""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smtClean="0">
                          <a:latin typeface="Times New Roman" panose="02020603050405020304" pitchFamily="18" charset="0"/>
                          <a:cs typeface="Times New Roman" panose="02020603050405020304" pitchFamily="18" charset="0"/>
                        </a:rPr>
                        <a:t>2022 ж.02.08 №</a:t>
                      </a:r>
                      <a:r>
                        <a:rPr lang="ru-RU" sz="600" b="0" i="0" u="none" kern="1200" baseline="0" dirty="0" smtClean="0">
                          <a:solidFill>
                            <a:schemeClr val="tx1"/>
                          </a:solidFill>
                          <a:effectLst/>
                          <a:latin typeface="Times New Roman" pitchFamily="18" charset="0"/>
                          <a:ea typeface="+mn-ea"/>
                          <a:cs typeface="Times New Roman" pitchFamily="18" charset="0"/>
                        </a:rPr>
                        <a:t>ҚР ДСМ-70 </a:t>
                      </a:r>
                      <a:r>
                        <a:rPr lang="ru-RU" sz="600" b="0" i="0" u="none" kern="1200" baseline="0" smtClean="0">
                          <a:solidFill>
                            <a:schemeClr val="tx1"/>
                          </a:solidFill>
                          <a:effectLst/>
                          <a:latin typeface="Times New Roman" pitchFamily="18" charset="0"/>
                          <a:ea typeface="+mn-ea"/>
                          <a:cs typeface="Times New Roman" pitchFamily="18" charset="0"/>
                        </a:rPr>
                        <a:t>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smtClean="0">
                          <a:latin typeface="Times New Roman" panose="02020603050405020304" pitchFamily="18" charset="0"/>
                          <a:cs typeface="Times New Roman" panose="02020603050405020304" pitchFamily="18" charset="0"/>
                        </a:rPr>
                        <a:t>«</a:t>
                      </a:r>
                      <a:r>
                        <a:rPr lang="ru-RU" sz="600" b="0" i="0" u="none" kern="1200" baseline="0" dirty="0" err="1" smtClean="0">
                          <a:solidFill>
                            <a:schemeClr val="tx1"/>
                          </a:solidFill>
                          <a:effectLst/>
                          <a:latin typeface="Times New Roman" pitchFamily="18" charset="0"/>
                          <a:ea typeface="+mn-ea"/>
                          <a:cs typeface="Times New Roman" pitchFamily="18" charset="0"/>
                        </a:rPr>
                        <a:t>Қалалық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және</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ауылдық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елді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ұйымдар</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ауаның</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бекіту</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туралы</a:t>
                      </a:r>
                      <a:r>
                        <a:rPr lang="ru-RU" sz="600" i="0" dirty="0" smtClean="0">
                          <a:latin typeface="Times New Roman" panose="02020603050405020304" pitchFamily="18" charset="0"/>
                          <a:cs typeface="Times New Roman" panose="02020603050405020304"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бұйрығы</a:t>
                      </a:r>
                      <a:r>
                        <a:rPr lang="ru-RU" sz="600" i="0" dirty="0" smtClean="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07 қаңтар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865001" y="3225500"/>
            <a:ext cx="4912412"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41187" y="2356521"/>
            <a:ext cx="4912412" cy="830997"/>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2023 </a:t>
            </a:r>
            <a:r>
              <a:rPr lang="ru-RU" sz="1200" dirty="0" err="1">
                <a:solidFill>
                  <a:schemeClr val="tx1"/>
                </a:solidFill>
                <a:latin typeface="Times New Roman" panose="02020603050405020304" pitchFamily="18" charset="0"/>
                <a:cs typeface="Times New Roman" panose="02020603050405020304" pitchFamily="18" charset="0"/>
              </a:rPr>
              <a:t>жылғы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08 </a:t>
            </a:r>
            <a:r>
              <a:rPr lang="ru-RU" sz="1200" dirty="0" err="1">
                <a:solidFill>
                  <a:schemeClr val="tx1"/>
                </a:solidFill>
                <a:latin typeface="Times New Roman" panose="02020603050405020304" pitchFamily="18" charset="0"/>
                <a:cs typeface="Times New Roman" panose="02020603050405020304" pitchFamily="18" charset="0"/>
              </a:rPr>
              <a:t>қаңтар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тәуілік</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09 </a:t>
            </a:r>
            <a:r>
              <a:rPr lang="ru-RU" sz="1200" dirty="0" err="1" smtClean="0">
                <a:solidFill>
                  <a:schemeClr val="tx1"/>
                </a:solidFill>
                <a:latin typeface="Times New Roman" panose="02020603050405020304" pitchFamily="18" charset="0"/>
                <a:cs typeface="Times New Roman" panose="02020603050405020304" pitchFamily="18" charset="0"/>
              </a:rPr>
              <a:t>қаңтар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түнде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сейілу</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lvl="0"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altLang="en-US" sz="1200" dirty="0" smtClean="0">
                <a:solidFill>
                  <a:srgbClr val="000000"/>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14515260"/>
              </p:ext>
            </p:extLst>
          </p:nvPr>
        </p:nvGraphicFramePr>
        <p:xfrm>
          <a:off x="5027449" y="4069781"/>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25705">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0043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chemeClr val="tx1"/>
                          </a:solidFill>
                          <a:effectLst/>
                          <a:latin typeface="Calibri"/>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chemeClr val="tx1"/>
                          </a:solidFill>
                          <a:effectLst/>
                          <a:latin typeface="Calibri"/>
                        </a:rPr>
                        <a:t>0,019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chemeClr val="tx1"/>
                          </a:solidFill>
                          <a:effectLst/>
                          <a:latin typeface="Calibri"/>
                        </a:rPr>
                        <a:t>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chemeClr val="tx1"/>
                          </a:solidFill>
                          <a:effectLst/>
                          <a:latin typeface="Calibri"/>
                        </a:rPr>
                        <a:t>0,023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Calibri"/>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chemeClr val="tx1"/>
                          </a:solidFill>
                          <a:effectLst/>
                          <a:latin typeface="Calibri"/>
                        </a:rPr>
                        <a:t>-0,004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Calibri"/>
                        </a:rPr>
                        <a:t>79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chemeClr val="tx1"/>
                          </a:solidFill>
                          <a:effectLst/>
                          <a:latin typeface="Calibri"/>
                        </a:rPr>
                        <a:t>0,016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0043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0</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0</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6243">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Calibri"/>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chemeClr val="tx1"/>
                          </a:solidFill>
                          <a:effectLst/>
                          <a:latin typeface="Calibri"/>
                        </a:rPr>
                        <a:t>-0,375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2163833354"/>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chemeClr val="tx1"/>
                          </a:solidFill>
                          <a:effectLst/>
                          <a:latin typeface="Calibri"/>
                        </a:rPr>
                        <a:t>0</a:t>
                      </a:r>
                      <a:endParaRPr lang="ru-RU" sz="1100" b="0" i="0" u="none" strike="noStrike" dirty="0">
                        <a:solidFill>
                          <a:schemeClr val="tx1"/>
                        </a:solidFill>
                        <a:effectLst/>
                        <a:latin typeface="Calibri"/>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chemeClr val="tx1"/>
                          </a:solidFill>
                          <a:effectLst/>
                          <a:latin typeface="Calibri"/>
                        </a:rPr>
                        <a:t>0</a:t>
                      </a:r>
                      <a:endParaRPr lang="ru-RU" sz="1100" b="0" i="0" u="none" strike="noStrike" dirty="0">
                        <a:solidFill>
                          <a:schemeClr val="tx1"/>
                        </a:solidFill>
                        <a:effectLst/>
                        <a:latin typeface="Calibri"/>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4141365874"/>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xmlns=""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smtClean="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Михайлова Е. </a:t>
            </a:r>
            <a:r>
              <a:rPr lang="ru-RU" altLang="ru-RU" sz="1200" b="1" i="1" smtClean="0">
                <a:solidFill>
                  <a:srgbClr val="000000"/>
                </a:solidFill>
                <a:latin typeface="Times New Roman" panose="02020603050405020304" pitchFamily="18" charset="0"/>
                <a:cs typeface="Times New Roman" panose="02020603050405020304" pitchFamily="18" charset="0"/>
              </a:rPr>
              <a:t>В</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 Барышева 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15750</TotalTime>
  <Words>541</Words>
  <Application>Microsoft Office PowerPoint</Application>
  <PresentationFormat>Лист A4 (210x297 мм)</PresentationFormat>
  <Paragraphs>99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2681</cp:revision>
  <cp:lastPrinted>2021-07-01T07:38:07Z</cp:lastPrinted>
  <dcterms:created xsi:type="dcterms:W3CDTF">2018-03-27T06:03:00Z</dcterms:created>
  <dcterms:modified xsi:type="dcterms:W3CDTF">2023-01-07T07:29:43Z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