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6018548"/>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ru-RU" altLang="zh-CN" sz="1200" b="1" i="1" baseline="0" dirty="0">
                          <a:solidFill>
                            <a:schemeClr val="tx1">
                              <a:lumMod val="75000"/>
                              <a:lumOff val="25000"/>
                            </a:schemeClr>
                          </a:solidFill>
                          <a:latin typeface="Times New Roman" panose="02020603050405020304" pitchFamily="18" charset="0"/>
                          <a:cs typeface="Times New Roman" panose="02020603050405020304" pitchFamily="18" charset="0"/>
                        </a:rPr>
                        <a:t>26</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200" b="1" i="1" dirty="0">
                          <a:solidFill>
                            <a:srgbClr val="002060"/>
                          </a:solidFill>
                          <a:latin typeface="Times New Roman" panose="02020603050405020304" pitchFamily="18" charset="0"/>
                          <a:ea typeface="Times New Roman" panose="02020603050405020304" pitchFamily="18" charset="0"/>
                        </a:rPr>
                        <a:t>желтоқсан</a:t>
                      </a:r>
                      <a:r>
                        <a:rPr lang="ru-RU" sz="1200" b="1" i="1" dirty="0">
                          <a:solidFill>
                            <a:schemeClr val="tx1">
                              <a:lumMod val="75000"/>
                              <a:lumOff val="25000"/>
                            </a:schemeClr>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862368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0,1688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1,4645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0,0748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73"/>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altLang="ru-RU" sz="1100" b="1" dirty="0">
                <a:solidFill>
                  <a:schemeClr val="tx1">
                    <a:lumMod val="75000"/>
                    <a:lumOff val="25000"/>
                  </a:schemeClr>
                </a:solidFill>
                <a:latin typeface="Times New Roman" panose="02020603050405020304" pitchFamily="18" charset="0"/>
                <a:cs typeface="Times New Roman" panose="02020603050405020304" pitchFamily="18" charset="0"/>
              </a:rPr>
              <a:t>27</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ea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26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27 </a:t>
            </a:r>
            <a:r>
              <a:rPr lang="kk-KZ" sz="1100" b="1" dirty="0">
                <a:solidFill>
                  <a:srgbClr val="000000"/>
                </a:solidFill>
                <a:latin typeface="Times New Roman" panose="02020603050405020304" pitchFamily="18" charset="0"/>
                <a:ea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ru-RU" sz="1100" kern="1400" dirty="0">
                <a:solidFill>
                  <a:srgbClr val="000000"/>
                </a:solidFill>
                <a:latin typeface="Times New Roman" panose="02020603050405020304" pitchFamily="18" charset="0"/>
                <a:cs typeface="Times New Roman" panose="02020603050405020304" pitchFamily="18" charset="0"/>
              </a:rPr>
              <a:t>.</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a:t>
            </a:r>
            <a:r>
              <a:rPr lang="kk-KZ" sz="1100" dirty="0">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3-8 м/с. Ауа температурасы түнде 18-20,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9-11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28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27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28 </a:t>
            </a:r>
            <a:r>
              <a:rPr lang="kk-KZ" sz="1100" b="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желтоқсан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a:t>
            </a:r>
            <a:r>
              <a:rPr lang="kk-KZ" sz="1100" dirty="0">
                <a:latin typeface="Times New Roman" panose="02020603050405020304" pitchFamily="18" charset="0"/>
                <a:cs typeface="Times New Roman" panose="02020603050405020304" pitchFamily="18" charset="0"/>
              </a:rPr>
              <a:t>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3-8 м/с. Ауа температурасы түнде 18-20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83612" y="1839975"/>
            <a:ext cx="4731961" cy="104644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27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да, 28 </a:t>
            </a:r>
            <a:r>
              <a:rPr lang="kk-KZ" sz="1200" dirty="0">
                <a:solidFill>
                  <a:schemeClr val="tx1"/>
                </a:solidFill>
                <a:latin typeface="Times New Roman" panose="02020603050405020304" pitchFamily="18" charset="0"/>
                <a:cs typeface="Times New Roman" panose="02020603050405020304" pitchFamily="18" charset="0"/>
              </a:rPr>
              <a:t>желтоқсан</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қараған түні метеорологиялық жағдайлар қала атмосферасында ластаушы заттардың жағдайлар жиналуына етеді.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4953000" y="2854761"/>
            <a:ext cx="475917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kk-KZ" sz="12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4329" y="4188430"/>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031955894"/>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err="1">
                            <a:latin typeface="Times New Roman" panose="02020603050405020304" pitchFamily="18" charset="0"/>
                            <a:cs typeface="Times New Roman" panose="02020603050405020304" pitchFamily="18" charset="0"/>
                          </a:rPr>
                          <a:t>lab_pvd</a:t>
                        </a:r>
                        <a:r>
                          <a:rPr lang="en-US" altLang="x-none" sz="800" dirty="0">
                            <a:latin typeface="Times New Roman" panose="02020603050405020304" pitchFamily="18" charset="0"/>
                            <a:cs typeface="Times New Roman" panose="02020603050405020304" pitchFamily="18" charset="0"/>
                          </a:rPr>
                          <a:t> &lt;lab_pvd@meteo.kz&gt;</a:t>
                        </a:r>
                        <a:endParaRPr lang="en-US" altLang="x-none" sz="800"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a:t>
                        </a:r>
                        <a:r>
                          <a:rPr lang="en-US" altLang="x-none" sz="800" b="1" dirty="0" err="1">
                            <a:solidFill>
                              <a:srgbClr val="00B0F0"/>
                            </a:solidFill>
                            <a:latin typeface="Times New Roman" panose="02020603050405020304" pitchFamily="18" charset="0"/>
                            <a:cs typeface="Times New Roman" panose="02020603050405020304" pitchFamily="18" charset="0"/>
                          </a:rPr>
                          <a:t>pvd</a:t>
                        </a:r>
                        <a:r>
                          <a:rPr lang="en-US"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err="1">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a:t>
              </a:r>
              <a:r>
                <a:rPr lang="ru-RU" altLang="ru-RU" sz="1000" i="1" dirty="0" err="1">
                  <a:latin typeface="Times New Roman" panose="02020603050405020304" pitchFamily="18" charset="0"/>
                  <a:cs typeface="Times New Roman" panose="02020603050405020304" pitchFamily="18" charset="0"/>
                </a:rPr>
                <a:t>Естай</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кошес</a:t>
              </a:r>
              <a:r>
                <a:rPr lang="en-US" altLang="ru-RU" sz="1000" i="1" dirty="0" err="1">
                  <a:latin typeface="Times New Roman" panose="02020603050405020304" pitchFamily="18" charset="0"/>
                  <a:cs typeface="Times New Roman" panose="02020603050405020304" pitchFamily="18" charset="0"/>
                </a:rPr>
                <a:t>i</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Аринова Н. / Сальникова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18703</TotalTime>
  <Words>600</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3089</cp:revision>
  <cp:lastPrinted>2022-12-26T05:34:03Z</cp:lastPrinted>
  <dcterms:created xsi:type="dcterms:W3CDTF">2018-03-27T06:03:00Z</dcterms:created>
  <dcterms:modified xsi:type="dcterms:W3CDTF">2022-12-26T06:17:14Z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