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534"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887648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26 </a:t>
            </a:r>
            <a:r>
              <a:rPr lang="kk-KZ" altLang="ru-RU" sz="1200" b="1" dirty="0" smtClean="0">
                <a:latin typeface="Times New Roman" panose="02020603050405020304" pitchFamily="18" charset="0"/>
                <a:cs typeface="Times New Roman" panose="02020603050405020304" pitchFamily="18" charset="0"/>
              </a:rPr>
              <a:t>желтоқсанда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1158438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107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85159"/>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kk-KZ" altLang="ru-RU" sz="1200" b="1" dirty="0" smtClean="0">
                <a:latin typeface="Times New Roman" panose="02020603050405020304" pitchFamily="18" charset="0"/>
                <a:cs typeface="Times New Roman" panose="02020603050405020304" pitchFamily="18" charset="0"/>
              </a:rPr>
              <a:t>желтоқсан</a:t>
            </a:r>
            <a:r>
              <a:rPr lang="ru-RU" altLang="ru-RU" sz="1200" b="1" dirty="0" err="1" smtClean="0">
                <a:latin typeface="Times New Roman" panose="02020603050405020304" pitchFamily="18" charset="0"/>
                <a:cs typeface="Times New Roman" panose="02020603050405020304" pitchFamily="18" charset="0"/>
              </a:rPr>
              <a:t>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26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27 </a:t>
            </a:r>
            <a:r>
              <a:rPr lang="ru-RU" altLang="ru-RU" sz="1200" b="1" dirty="0" err="1" smtClean="0">
                <a:solidFill>
                  <a:prstClr val="black"/>
                </a:solidFill>
                <a:latin typeface="Times New Roman" panose="02020603050405020304" pitchFamily="18" charset="0"/>
                <a:cs typeface="Times New Roman" panose="02020603050405020304" pitchFamily="18" charset="0"/>
              </a:rPr>
              <a:t>желтоқсанның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 оңтүстік-шығыстан </a:t>
            </a:r>
            <a:r>
              <a:rPr lang="kk-KZ" sz="1200" dirty="0" smtClean="0">
                <a:solidFill>
                  <a:prstClr val="black"/>
                </a:solidFill>
                <a:latin typeface="Times New Roman" pitchFamily="18" charset="0"/>
                <a:cs typeface="Times New Roman" pitchFamily="18" charset="0"/>
              </a:rPr>
              <a:t>жел соғады </a:t>
            </a:r>
            <a:r>
              <a:rPr lang="kk-KZ" sz="1200" dirty="0" smtClean="0">
                <a:solidFill>
                  <a:prstClr val="black"/>
                </a:solidFill>
                <a:latin typeface="Times New Roman" pitchFamily="18" charset="0"/>
                <a:cs typeface="Times New Roman" pitchFamily="18" charset="0"/>
              </a:rPr>
              <a:t>1-6 </a:t>
            </a:r>
            <a:r>
              <a:rPr lang="kk-KZ"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a:t>
            </a:r>
            <a:r>
              <a:rPr lang="kk-KZ" sz="1200" dirty="0" smtClean="0">
                <a:solidFill>
                  <a:prstClr val="black"/>
                </a:solidFill>
                <a:latin typeface="Times New Roman" pitchFamily="18" charset="0"/>
                <a:cs typeface="Times New Roman" pitchFamily="18" charset="0"/>
              </a:rPr>
              <a:t>-20</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-10° </a:t>
            </a:r>
            <a:r>
              <a:rPr lang="kk-KZ" sz="1200" dirty="0" smtClean="0">
                <a:solidFill>
                  <a:prstClr val="black"/>
                </a:solidFill>
                <a:latin typeface="Times New Roman" pitchFamily="18" charset="0"/>
                <a:cs typeface="Times New Roman" pitchFamily="18" charset="0"/>
              </a:rPr>
              <a:t>аяз.</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28 желтоқсанға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желтоқсанның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Оңтүстік-шығыстан жел </a:t>
            </a:r>
            <a:r>
              <a:rPr lang="kk-KZ" sz="1200">
                <a:solidFill>
                  <a:prstClr val="black"/>
                </a:solidFill>
                <a:latin typeface="Times New Roman" pitchFamily="18" charset="0"/>
                <a:cs typeface="Times New Roman" pitchFamily="18" charset="0"/>
              </a:rPr>
              <a:t>соғады </a:t>
            </a:r>
            <a:r>
              <a:rPr lang="kk-KZ" sz="120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20-22°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25679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kk-KZ" sz="1200" dirty="0">
                <a:solidFill>
                  <a:prstClr val="black"/>
                </a:solidFill>
                <a:latin typeface="Times New Roman" panose="02020603050405020304" pitchFamily="18" charset="0"/>
                <a:cs typeface="Times New Roman" panose="02020603050405020304" pitchFamily="18" charset="0"/>
              </a:rPr>
              <a:t>желтоқсанда 2022 жылы метеорологиялық жағдайлар қала атмосферасында ластаушы заттардың жиналуына ықпал етеді. Жалпы қала бойынша ауаның ластану деңгейі жоғары болады деп күтілуде.</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3586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2-дәрежелі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Бухтоярова Л.А.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Межікен</a:t>
            </a:r>
            <a:r>
              <a:rPr lang="ru-RU" altLang="ru-RU" sz="1200" b="1" i="1" dirty="0" smtClean="0">
                <a:solidFill>
                  <a:srgbClr val="000000"/>
                </a:solidFill>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19650</TotalTime>
  <Words>592</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2737</cp:revision>
  <cp:lastPrinted>2021-07-01T03:56:27Z</cp:lastPrinted>
  <dcterms:created xsi:type="dcterms:W3CDTF">2018-03-27T06:03:00Z</dcterms:created>
  <dcterms:modified xsi:type="dcterms:W3CDTF">2022-12-26T06:18:24Z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