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0758410"/>
              </p:ext>
            </p:extLst>
          </p:nvPr>
        </p:nvGraphicFramePr>
        <p:xfrm>
          <a:off x="307975" y="282399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352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a:solidFill>
                            <a:srgbClr val="002060"/>
                          </a:solidFill>
                          <a:latin typeface="Times New Roman" panose="02020603050405020304" pitchFamily="18" charset="0"/>
                          <a:cs typeface="Times New Roman" panose="02020603050405020304" pitchFamily="18" charset="0"/>
                        </a:rPr>
                        <a:t>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5" y="53738"/>
            <a:ext cx="4840288" cy="378565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желтоқсанға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anose="02020603050405020304" pitchFamily="18" charset="0"/>
                <a:cs typeface="Times New Roman" panose="02020603050405020304" pitchFamily="18" charset="0"/>
              </a:rPr>
              <a:t>желтоқсанның 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 </a:t>
            </a:r>
            <a:r>
              <a:rPr lang="ru-RU" sz="1200" b="1" dirty="0" err="1">
                <a:solidFill>
                  <a:srgbClr val="000000"/>
                </a:solidFill>
                <a:latin typeface="Times New Roman" panose="02020603050405020304" pitchFamily="18" charset="0"/>
                <a:cs typeface="Times New Roman" panose="02020603050405020304" pitchFamily="18" charset="0"/>
              </a:rPr>
              <a:t>желтоқсанны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кей уақыттарда аздаған қар жауады, жаяу бұрқасын болады. Оңтүстік-батыстан жел соғады, күші 9-14, екпіні 15-20 </a:t>
            </a:r>
            <a:r>
              <a:rPr lang="ru-RU" sz="1200" dirty="0" smtClean="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аяз </a:t>
            </a:r>
            <a:r>
              <a:rPr lang="kk-KZ" sz="1200" dirty="0">
                <a:solidFill>
                  <a:prstClr val="black"/>
                </a:solidFill>
                <a:latin typeface="Times New Roman" pitchFamily="18" charset="0"/>
                <a:cs typeface="Times New Roman" pitchFamily="18" charset="0"/>
              </a:rPr>
              <a:t>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желтоқсанға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19 </a:t>
            </a:r>
            <a:r>
              <a:rPr lang="ru-RU" sz="1200" b="1" dirty="0" err="1">
                <a:solidFill>
                  <a:srgbClr val="000000"/>
                </a:solidFill>
                <a:latin typeface="Times New Roman" panose="02020603050405020304" pitchFamily="18" charset="0"/>
                <a:cs typeface="Times New Roman" panose="02020603050405020304" pitchFamily="18" charset="0"/>
              </a:rPr>
              <a:t>желтоқсанның 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err="1">
                <a:solidFill>
                  <a:srgbClr val="000000"/>
                </a:solidFill>
                <a:latin typeface="Times New Roman" panose="02020603050405020304" pitchFamily="18" charset="0"/>
                <a:cs typeface="Times New Roman" panose="02020603050405020304" pitchFamily="18" charset="0"/>
              </a:rPr>
              <a:t>ны</a:t>
            </a:r>
            <a:r>
              <a:rPr lang="kk-KZ" sz="12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prstClr val="black"/>
                </a:solidFill>
                <a:latin typeface="Times New Roman" pitchFamily="18" charset="0"/>
                <a:cs typeface="Times New Roman" pitchFamily="18" charset="0"/>
              </a:rPr>
              <a:t>Көшпелі бұлтты, кей уақыттарда қар, жаяу бұрқасын болады. Оңтүстік-батыстан  жел соғады, күші 9-14,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a:t>
            </a:r>
            <a:r>
              <a:rPr lang="kk-KZ" sz="1200" dirty="0" smtClean="0">
                <a:solidFill>
                  <a:prstClr val="black"/>
                </a:solidFill>
                <a:latin typeface="Times New Roman" pitchFamily="18" charset="0"/>
                <a:cs typeface="Times New Roman" pitchFamily="18" charset="0"/>
              </a:rPr>
              <a:t> 3-5 </a:t>
            </a:r>
            <a:r>
              <a:rPr lang="kk-KZ" sz="1200" dirty="0">
                <a:solidFill>
                  <a:prstClr val="black"/>
                </a:solidFill>
                <a:latin typeface="Times New Roman" pitchFamily="18" charset="0"/>
                <a:cs typeface="Times New Roman" pitchFamily="18" charset="0"/>
              </a:rPr>
              <a:t>аяз болады.</a:t>
            </a:r>
            <a:r>
              <a:rPr lang="ru-RU" sz="1200" dirty="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30768164"/>
              </p:ext>
            </p:extLst>
          </p:nvPr>
        </p:nvGraphicFramePr>
        <p:xfrm>
          <a:off x="4983528" y="4414660"/>
          <a:ext cx="4667576" cy="1993074"/>
        </p:xfrm>
        <a:graphic>
          <a:graphicData uri="http://schemas.openxmlformats.org/drawingml/2006/table">
            <a:tbl>
              <a:tblPr firstRow="1" bandRow="1">
                <a:tableStyleId>{5C22544A-7EE6-4342-B048-85BDC9FD1C3A}</a:tableStyleId>
              </a:tblPr>
              <a:tblGrid>
                <a:gridCol w="1841680">
                  <a:extLst>
                    <a:ext uri="{9D8B030D-6E8A-4147-A177-3AD203B41FA5}">
                      <a16:colId xmlns="" xmlns:a16="http://schemas.microsoft.com/office/drawing/2014/main" val="3583770891"/>
                    </a:ext>
                  </a:extLst>
                </a:gridCol>
                <a:gridCol w="138732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желтоқсандағы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5"/>
          <p:cNvSpPr txBox="1"/>
          <p:nvPr/>
        </p:nvSpPr>
        <p:spPr>
          <a:xfrm>
            <a:off x="5024438" y="3000372"/>
            <a:ext cx="4679950"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indent="185738" algn="just">
              <a:defRPr/>
            </a:pPr>
            <a:r>
              <a:rPr lang="kk-KZ" altLang="en-US" sz="11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100" b="1" dirty="0" smtClean="0">
                <a:solidFill>
                  <a:schemeClr val="tx1"/>
                </a:solidFill>
                <a:latin typeface="Times New Roman" pitchFamily="18" charset="0"/>
                <a:cs typeface="Times New Roman" pitchFamily="18" charset="0"/>
                <a:sym typeface="+mn-ea"/>
              </a:rPr>
              <a:t> сейілуіне</a:t>
            </a:r>
            <a:r>
              <a:rPr lang="kk-KZ" altLang="en-US" sz="1100" dirty="0" smtClean="0">
                <a:solidFill>
                  <a:schemeClr val="tx1"/>
                </a:solidFill>
                <a:latin typeface="Times New Roman" pitchFamily="18" charset="0"/>
                <a:cs typeface="Times New Roman" pitchFamily="18" charset="0"/>
                <a:sym typeface="+mn-ea"/>
              </a:rPr>
              <a:t> ықпал етеді. </a:t>
            </a:r>
          </a:p>
          <a:p>
            <a:pPr indent="185738" algn="just">
              <a:defRPr/>
            </a:pPr>
            <a:r>
              <a:rPr lang="kk-KZ" altLang="en-US" sz="1100" dirty="0" smtClean="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100" dirty="0" smtClean="0">
                <a:solidFill>
                  <a:srgbClr val="000000"/>
                </a:solidFill>
                <a:latin typeface="Times New Roman" panose="02020603050405020304" pitchFamily="18" charset="0"/>
              </a:rPr>
              <a:t>төмен </a:t>
            </a:r>
            <a:r>
              <a:rPr lang="kk-KZ" altLang="en-US" sz="1100" dirty="0" smtClean="0">
                <a:solidFill>
                  <a:schemeClr val="tx1"/>
                </a:solidFill>
                <a:latin typeface="Times New Roman" pitchFamily="18" charset="0"/>
                <a:cs typeface="Times New Roman" pitchFamily="18" charset="0"/>
                <a:sym typeface="+mn-ea"/>
              </a:rPr>
              <a:t>болады деп күтілуде.</a:t>
            </a:r>
            <a:endParaRPr lang="kk-KZ" altLang="en-US" sz="1100" dirty="0">
              <a:solidFill>
                <a:schemeClr val="tx1"/>
              </a:solidFill>
              <a:latin typeface="Times New Roman" pitchFamily="18" charset="0"/>
              <a:cs typeface="Times New Roman" pitchFamily="18" charset="0"/>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10996823"/>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13739</TotalTime>
  <Words>549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2490</cp:revision>
  <cp:lastPrinted>2021-07-01T07:38:07Z</cp:lastPrinted>
  <dcterms:created xsi:type="dcterms:W3CDTF">2018-03-27T06:03:00Z</dcterms:created>
  <dcterms:modified xsi:type="dcterms:W3CDTF">2022-12-18T09:48:00Z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