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1" d="100"/>
          <a:sy n="71" d="100"/>
        </p:scale>
        <p:origin x="414"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24450153"/>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348КҮНДЕЛІКТІ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14 </a:t>
                      </a:r>
                      <a:r>
                        <a:rPr lang="kk-KZ" altLang="zh-CN" sz="1200" b="1" i="1" baseline="0" dirty="0">
                          <a:solidFill>
                            <a:srgbClr val="002060"/>
                          </a:solidFill>
                          <a:latin typeface="Times New Roman" panose="02020603050405020304" pitchFamily="18" charset="0"/>
                          <a:cs typeface="Times New Roman" panose="02020603050405020304" pitchFamily="18" charset="0"/>
                        </a:rPr>
                        <a:t>желтоқсан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24438" y="142852"/>
            <a:ext cx="4714908" cy="2862322"/>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lvl="0" algn="ctr"/>
            <a:r>
              <a:rPr lang="kk-KZ" altLang="ru-RU" sz="1200" b="1" dirty="0" smtClean="0">
                <a:latin typeface="Times New Roman" pitchFamily="18" charset="0"/>
                <a:cs typeface="Times New Roman" pitchFamily="18" charset="0"/>
              </a:rPr>
              <a:t>15 </a:t>
            </a:r>
            <a:r>
              <a:rPr lang="kk-KZ" altLang="ru-RU" sz="1200" b="1" dirty="0">
                <a:latin typeface="Times New Roman" pitchFamily="18" charset="0"/>
                <a:cs typeface="Times New Roman" pitchFamily="18" charset="0"/>
              </a:rPr>
              <a:t>желтоқсанға арналған ауа-райы болжамы</a:t>
            </a:r>
            <a:endParaRPr lang="ru-RU" altLang="ru-RU" sz="1200" b="1" dirty="0">
              <a:latin typeface="Times New Roman" pitchFamily="18" charset="0"/>
              <a:cs typeface="Times New Roman" pitchFamily="18" charset="0"/>
            </a:endParaRPr>
          </a:p>
          <a:p>
            <a:pPr lvl="0" algn="ctr"/>
            <a:r>
              <a:rPr lang="ru-RU" altLang="ru-RU" sz="1200" b="1" dirty="0">
                <a:solidFill>
                  <a:srgbClr val="000000"/>
                </a:solidFill>
                <a:latin typeface="Times New Roman" pitchFamily="18" charset="0"/>
                <a:cs typeface="Times New Roman" pitchFamily="18" charset="0"/>
              </a:rPr>
              <a:t>2022 </a:t>
            </a:r>
            <a:r>
              <a:rPr lang="ru-RU" altLang="ru-RU" sz="1200" b="1" dirty="0" err="1">
                <a:solidFill>
                  <a:srgbClr val="000000"/>
                </a:solidFill>
                <a:latin typeface="Times New Roman" pitchFamily="18" charset="0"/>
                <a:cs typeface="Times New Roman" pitchFamily="18" charset="0"/>
              </a:rPr>
              <a:t>жылғы </a:t>
            </a:r>
            <a:r>
              <a:rPr lang="ru-RU" altLang="ru-RU" sz="1200" b="1" dirty="0" smtClean="0">
                <a:solidFill>
                  <a:srgbClr val="000000"/>
                </a:solidFill>
                <a:latin typeface="Times New Roman" pitchFamily="18" charset="0"/>
                <a:cs typeface="Times New Roman" pitchFamily="18" charset="0"/>
              </a:rPr>
              <a:t>14 </a:t>
            </a:r>
            <a:r>
              <a:rPr lang="kk-KZ" altLang="ru-RU" sz="1200" b="1" dirty="0">
                <a:latin typeface="Times New Roman" pitchFamily="18" charset="0"/>
                <a:cs typeface="Times New Roman" pitchFamily="18" charset="0"/>
              </a:rPr>
              <a:t>желтоқсан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20-дан </a:t>
            </a:r>
            <a:r>
              <a:rPr lang="ru-RU" altLang="ru-RU" sz="1200" b="1" dirty="0" smtClean="0">
                <a:solidFill>
                  <a:srgbClr val="000000"/>
                </a:solidFill>
                <a:latin typeface="Times New Roman" pitchFamily="18" charset="0"/>
                <a:cs typeface="Times New Roman" pitchFamily="18" charset="0"/>
              </a:rPr>
              <a:t>15</a:t>
            </a:r>
            <a:r>
              <a:rPr lang="kk-KZ" altLang="ru-RU" sz="1200" b="1" dirty="0" smtClean="0">
                <a:solidFill>
                  <a:srgbClr val="000000"/>
                </a:solidFill>
                <a:latin typeface="Times New Roman" pitchFamily="18" charset="0"/>
                <a:cs typeface="Times New Roman" pitchFamily="18" charset="0"/>
              </a:rPr>
              <a:t> </a:t>
            </a:r>
            <a:r>
              <a:rPr lang="kk-KZ" altLang="ru-RU" sz="1200" b="1" dirty="0">
                <a:solidFill>
                  <a:srgbClr val="000000"/>
                </a:solidFill>
                <a:latin typeface="Times New Roman" pitchFamily="18" charset="0"/>
                <a:cs typeface="Times New Roman" pitchFamily="18" charset="0"/>
              </a:rPr>
              <a:t>желтоқсан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kk-KZ" sz="1200" dirty="0" smtClean="0">
                <a:latin typeface="Times New Roman" pitchFamily="18" charset="0"/>
                <a:cs typeface="Times New Roman" pitchFamily="18" charset="0"/>
              </a:rPr>
              <a:t>Аздаған бұлтты</a:t>
            </a:r>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 Оңтүстік-шығыстан </a:t>
            </a:r>
            <a:r>
              <a:rPr lang="kk-KZ" sz="1200" dirty="0">
                <a:latin typeface="Times New Roman" pitchFamily="18" charset="0"/>
                <a:cs typeface="Times New Roman" pitchFamily="18" charset="0"/>
              </a:rPr>
              <a:t>жел соғады, күші </a:t>
            </a:r>
            <a:r>
              <a:rPr lang="kk-KZ" sz="1200" dirty="0" smtClean="0">
                <a:latin typeface="Times New Roman" pitchFamily="18" charset="0"/>
                <a:cs typeface="Times New Roman" pitchFamily="18" charset="0"/>
              </a:rPr>
              <a:t>3-8 </a:t>
            </a:r>
            <a:r>
              <a:rPr lang="kk-KZ" sz="1200" dirty="0">
                <a:latin typeface="Times New Roman" pitchFamily="18" charset="0"/>
                <a:cs typeface="Times New Roman" pitchFamily="18" charset="0"/>
              </a:rPr>
              <a:t>м/с. Ауа температурасы </a:t>
            </a:r>
            <a:r>
              <a:rPr lang="kk-KZ" sz="1200" dirty="0" smtClean="0">
                <a:latin typeface="Times New Roman" pitchFamily="18" charset="0"/>
                <a:cs typeface="Times New Roman" pitchFamily="18" charset="0"/>
              </a:rPr>
              <a:t>түнде 16-18 градус аяз, </a:t>
            </a:r>
            <a:r>
              <a:rPr lang="kk-KZ" sz="1200" dirty="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7-9 </a:t>
            </a:r>
            <a:r>
              <a:rPr lang="kk-KZ" sz="1200" dirty="0">
                <a:latin typeface="Times New Roman" pitchFamily="18" charset="0"/>
                <a:cs typeface="Times New Roman" pitchFamily="18" charset="0"/>
              </a:rPr>
              <a:t>градус </a:t>
            </a:r>
            <a:r>
              <a:rPr lang="kk-KZ" sz="1200" dirty="0" smtClean="0">
                <a:latin typeface="Times New Roman" pitchFamily="18" charset="0"/>
                <a:cs typeface="Times New Roman" pitchFamily="18" charset="0"/>
              </a:rPr>
              <a:t>суық болады</a:t>
            </a:r>
            <a:r>
              <a:rPr lang="kk-KZ" sz="1200" dirty="0">
                <a:latin typeface="Times New Roman" pitchFamily="18" charset="0"/>
                <a:cs typeface="Times New Roman" pitchFamily="18" charset="0"/>
              </a:rPr>
              <a:t>. </a:t>
            </a:r>
          </a:p>
          <a:p>
            <a:pPr algn="ctr"/>
            <a:r>
              <a:rPr lang="kk-KZ" sz="1200" b="1" dirty="0" smtClean="0">
                <a:solidFill>
                  <a:srgbClr val="000000"/>
                </a:solidFill>
                <a:latin typeface="Times New Roman" pitchFamily="18" charset="0"/>
                <a:cs typeface="Times New Roman" pitchFamily="18" charset="0"/>
              </a:rPr>
              <a:t>16 желтоқсанға</a:t>
            </a:r>
            <a:endParaRPr lang="ru-RU" sz="1200" b="1" dirty="0">
              <a:solidFill>
                <a:srgbClr val="000000"/>
              </a:solidFill>
              <a:latin typeface="Times New Roman" pitchFamily="18" charset="0"/>
              <a:cs typeface="Times New Roman" pitchFamily="18" charset="0"/>
            </a:endParaRPr>
          </a:p>
          <a:p>
            <a:pPr lvl="0" algn="ctr"/>
            <a:r>
              <a:rPr lang="ru-RU" sz="1200" b="1" dirty="0">
                <a:solidFill>
                  <a:srgbClr val="000000"/>
                </a:solidFill>
                <a:latin typeface="Times New Roman" pitchFamily="18" charset="0"/>
                <a:cs typeface="Times New Roman" pitchFamily="18" charset="0"/>
              </a:rPr>
              <a:t>2022 ж. </a:t>
            </a:r>
            <a:r>
              <a:rPr lang="ru-RU" sz="1200" b="1" dirty="0" smtClean="0">
                <a:solidFill>
                  <a:srgbClr val="000000"/>
                </a:solidFill>
                <a:latin typeface="Times New Roman" pitchFamily="18" charset="0"/>
                <a:cs typeface="Times New Roman" pitchFamily="18" charset="0"/>
              </a:rPr>
              <a:t>15</a:t>
            </a:r>
            <a:r>
              <a:rPr lang="kk-KZ" sz="1200" b="1" dirty="0" smtClean="0">
                <a:solidFill>
                  <a:srgbClr val="000000"/>
                </a:solidFill>
                <a:latin typeface="Times New Roman" pitchFamily="18" charset="0"/>
                <a:cs typeface="Times New Roman" pitchFamily="18" charset="0"/>
              </a:rPr>
              <a:t> </a:t>
            </a:r>
            <a:r>
              <a:rPr lang="kk-KZ" sz="1200" b="1" dirty="0">
                <a:solidFill>
                  <a:srgbClr val="000000"/>
                </a:solidFill>
                <a:latin typeface="Times New Roman" pitchFamily="18" charset="0"/>
                <a:cs typeface="Times New Roman" pitchFamily="18" charset="0"/>
              </a:rPr>
              <a:t>желтоқсан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16 </a:t>
            </a:r>
            <a:r>
              <a:rPr lang="ru-RU" sz="1200" b="1" dirty="0" err="1">
                <a:solidFill>
                  <a:srgbClr val="000000"/>
                </a:solidFill>
                <a:latin typeface="Times New Roman" pitchFamily="18" charset="0"/>
                <a:cs typeface="Times New Roman" pitchFamily="18" charset="0"/>
              </a:rPr>
              <a:t>желтоқсан сағ</a:t>
            </a:r>
            <a:r>
              <a:rPr lang="ru-RU" sz="1200" b="1" dirty="0">
                <a:solidFill>
                  <a:srgbClr val="000000"/>
                </a:solidFill>
                <a:latin typeface="Times New Roman" pitchFamily="18" charset="0"/>
                <a:cs typeface="Times New Roman" pitchFamily="18" charset="0"/>
              </a:rPr>
              <a:t>. 08-ге </a:t>
            </a:r>
            <a:r>
              <a:rPr lang="ru-RU" sz="1200" b="1" dirty="0" err="1">
                <a:solidFill>
                  <a:srgbClr val="000000"/>
                </a:solidFill>
                <a:latin typeface="Times New Roman" pitchFamily="18" charset="0"/>
                <a:cs typeface="Times New Roman" pitchFamily="18" charset="0"/>
              </a:rPr>
              <a:t>дейін</a:t>
            </a:r>
            <a:endParaRPr lang="ru-RU" sz="1200" b="1" dirty="0">
              <a:solidFill>
                <a:srgbClr val="000000"/>
              </a:solidFill>
              <a:latin typeface="Times New Roman" pitchFamily="18" charset="0"/>
              <a:cs typeface="Times New Roman" pitchFamily="18" charset="0"/>
            </a:endParaRPr>
          </a:p>
          <a:p>
            <a:pPr algn="just"/>
            <a:r>
              <a:rPr lang="kk-KZ" sz="1200" dirty="0" smtClean="0">
                <a:latin typeface="Times New Roman" pitchFamily="18" charset="0"/>
                <a:cs typeface="Times New Roman" pitchFamily="18" charset="0"/>
              </a:rPr>
              <a:t>Көшпелі </a:t>
            </a:r>
            <a:r>
              <a:rPr lang="kk-KZ" sz="1200" dirty="0">
                <a:latin typeface="Times New Roman" pitchFamily="18" charset="0"/>
                <a:cs typeface="Times New Roman" pitchFamily="18" charset="0"/>
              </a:rPr>
              <a:t>бұлтты, 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Оңтүстік-шығыстан 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 күші </a:t>
            </a:r>
            <a:r>
              <a:rPr lang="ru-RU" sz="1200" dirty="0" smtClean="0">
                <a:latin typeface="Times New Roman" pitchFamily="18" charset="0"/>
                <a:cs typeface="Times New Roman" pitchFamily="18" charset="0"/>
              </a:rPr>
              <a:t>5-10 м/с</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Ауа </a:t>
            </a:r>
            <a:r>
              <a:rPr lang="kk-KZ" sz="1200" dirty="0" smtClean="0">
                <a:latin typeface="Times New Roman" pitchFamily="18" charset="0"/>
                <a:cs typeface="Times New Roman" pitchFamily="18" charset="0"/>
              </a:rPr>
              <a:t>температурасы 15-17  </a:t>
            </a:r>
            <a:r>
              <a:rPr lang="kk-KZ" sz="1200" dirty="0">
                <a:latin typeface="Times New Roman" pitchFamily="18" charset="0"/>
                <a:cs typeface="Times New Roman" pitchFamily="18" charset="0"/>
              </a:rPr>
              <a:t>градус аяз болады.</a:t>
            </a:r>
            <a:r>
              <a:rPr lang="ru-RU" sz="1200" dirty="0">
                <a:latin typeface="Times New Roman" pitchFamily="18" charset="0"/>
                <a:cs typeface="Times New Roman" pitchFamily="18" charset="0"/>
              </a:rPr>
              <a:t> </a:t>
            </a:r>
            <a:endParaRPr lang="ru-RU" sz="1200" dirty="0">
              <a:solidFill>
                <a:srgbClr val="000000"/>
              </a:solidFill>
              <a:latin typeface="Times New Roman" pitchFamily="18" charset="0"/>
              <a:cs typeface="Times New Roman" pitchFamily="18" charset="0"/>
              <a:sym typeface="+mn-ea"/>
            </a:endParaRPr>
          </a:p>
          <a:p>
            <a:pPr lvl="0" algn="just"/>
            <a:endParaRPr lang="ru-RU" sz="1200" dirty="0">
              <a:solidFill>
                <a:srgbClr val="000000"/>
              </a:solidFill>
              <a:latin typeface="Times New Roman" pitchFamily="18" charset="0"/>
              <a:cs typeface="Times New Roman" pitchFamily="18" charset="0"/>
              <a:sym typeface="+mn-ea"/>
            </a:endParaRPr>
          </a:p>
          <a:p>
            <a:pPr lvl="0" algn="just"/>
            <a:endParaRPr lang="ru-RU" sz="1200" dirty="0">
              <a:solidFill>
                <a:srgbClr val="000000"/>
              </a:solidFill>
              <a:latin typeface="Times New Roman" pitchFamily="18" charset="0"/>
              <a:cs typeface="Times New Roman" pitchFamily="18" charset="0"/>
              <a:sym typeface="+mn-ea"/>
            </a:endParaRPr>
          </a:p>
          <a:p>
            <a:pPr lvl="0" algn="just"/>
            <a:endParaRPr lang="ru-RU" sz="1200" dirty="0">
              <a:solidFill>
                <a:srgbClr val="000000"/>
              </a:solidFill>
              <a:latin typeface="Times New Roman" pitchFamily="18" charset="0"/>
              <a:cs typeface="Times New Roman" pitchFamily="18" charset="0"/>
              <a:sym typeface="+mn-ea"/>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89596348"/>
              </p:ext>
            </p:extLst>
          </p:nvPr>
        </p:nvGraphicFramePr>
        <p:xfrm>
          <a:off x="5037031" y="43494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7572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23498">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2</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0,01</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594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2</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0,01</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59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67</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0,1</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359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2825</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0,6</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359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103</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0,5</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59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239</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0,6</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5947">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1</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0,1</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1" y="3848551"/>
            <a:ext cx="482441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14 </a:t>
            </a:r>
            <a:r>
              <a:rPr lang="ru-RU" altLang="ru-RU" sz="1200" b="1" smtClean="0">
                <a:latin typeface="Times New Roman" panose="02020603050405020304" pitchFamily="18" charset="0"/>
                <a:cs typeface="Times New Roman" panose="02020603050405020304" pitchFamily="18" charset="0"/>
              </a:rPr>
              <a:t>желтоқсанға </a:t>
            </a:r>
            <a:r>
              <a:rPr lang="ru-RU" altLang="ru-RU" sz="1200" b="1" dirty="0" err="1">
                <a:latin typeface="Times New Roman" panose="02020603050405020304" pitchFamily="18" charset="0"/>
                <a:cs typeface="Times New Roman" panose="02020603050405020304" pitchFamily="18" charset="0"/>
              </a:rPr>
              <a:t>Ақтөбе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571744"/>
            <a:ext cx="4643470" cy="1015663"/>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жылғы </a:t>
            </a:r>
            <a:r>
              <a:rPr lang="ru-RU" sz="1200" dirty="0" smtClean="0">
                <a:solidFill>
                  <a:schemeClr val="tx1"/>
                </a:solidFill>
                <a:latin typeface="Times New Roman" panose="02020603050405020304" pitchFamily="18" charset="0"/>
                <a:cs typeface="Times New Roman" panose="02020603050405020304" pitchFamily="18" charset="0"/>
              </a:rPr>
              <a:t>15 </a:t>
            </a:r>
            <a:r>
              <a:rPr lang="ru-RU" sz="1200" dirty="0" err="1">
                <a:solidFill>
                  <a:schemeClr val="tx1"/>
                </a:solidFill>
                <a:latin typeface="Times New Roman" panose="02020603050405020304" pitchFamily="18" charset="0"/>
                <a:cs typeface="Times New Roman" panose="02020603050405020304" pitchFamily="18" charset="0"/>
              </a:rPr>
              <a:t>желтоқсан</a:t>
            </a:r>
            <a:r>
              <a:rPr lang="ru-RU" sz="1200">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16 </a:t>
            </a:r>
            <a:r>
              <a:rPr lang="ru-RU" sz="1200" dirty="0" err="1">
                <a:solidFill>
                  <a:schemeClr val="tx1"/>
                </a:solidFill>
                <a:latin typeface="Times New Roman" panose="02020603050405020304" pitchFamily="18" charset="0"/>
                <a:cs typeface="Times New Roman" panose="02020603050405020304" pitchFamily="18" charset="0"/>
              </a:rPr>
              <a:t>желтоқсан түнде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a:t>
            </a:r>
            <a:r>
              <a:rPr lang="ru-RU" sz="1200" b="1" dirty="0" err="1" smtClean="0">
                <a:solidFill>
                  <a:schemeClr val="tx1"/>
                </a:solidFill>
                <a:latin typeface="Times New Roman" panose="02020603050405020304" pitchFamily="18" charset="0"/>
                <a:cs typeface="Times New Roman" panose="02020603050405020304" pitchFamily="18" charset="0"/>
              </a:rPr>
              <a:t>жиналуына</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lvl="0" indent="185738" algn="just"/>
            <a:r>
              <a:rPr lang="ru-RU" sz="1200" dirty="0">
                <a:solidFill>
                  <a:schemeClr val="tx1"/>
                </a:solidFill>
                <a:latin typeface="Times New Roman" panose="02020603050405020304" pitchFamily="18" charset="0"/>
                <a:cs typeface="Times New Roman" panose="02020603050405020304" pitchFamily="18" charset="0"/>
              </a:rPr>
              <a:t>Жалпы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cs typeface="Times New Roman" panose="02020603050405020304" pitchFamily="18" charset="0"/>
              </a:rPr>
              <a:t>көтеріңкі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24438" y="350043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206726"/>
            <a:chOff x="349950" y="3799939"/>
            <a:chExt cx="4472585" cy="1323528"/>
          </a:xfrm>
        </p:grpSpPr>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4955" y="626017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Нұрмахамбет М.</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0,1</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0,1 ≤ Р &lt; 0,17</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0,17 ≤ Р &lt; 0,23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0,23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58793986"/>
              </p:ext>
            </p:extLst>
          </p:nvPr>
        </p:nvGraphicFramePr>
        <p:xfrm>
          <a:off x="5159708" y="5536467"/>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a:t>
                      </a:r>
                      <a:r>
                        <a:rPr lang="ru-RU"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ction="ppaction://noaction"/>
                        </a:rPr>
                        <a:t>info@meteo.kz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a:t>
                      </a:r>
                      <a:r>
                        <a:rPr lang="ru-RU" sz="800" dirty="0">
                          <a:latin typeface="Times New Roman" panose="02020603050405020304" pitchFamily="18" charset="0"/>
                          <a:cs typeface="Times New Roman" panose="02020603050405020304" pitchFamily="18" charset="0"/>
                        </a:rPr>
                        <a:t>7</a:t>
                      </a:r>
                      <a:r>
                        <a:rPr sz="800" dirty="0">
                          <a:latin typeface="Times New Roman" panose="02020603050405020304" pitchFamily="18" charset="0"/>
                          <a:cs typeface="Times New Roman" panose="02020603050405020304" pitchFamily="18" charset="0"/>
                        </a:rPr>
                        <a:t>5, 79-83-</a:t>
                      </a:r>
                      <a:r>
                        <a:rPr lang="ru-RU" sz="800" dirty="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ction="ppaction://noaction"/>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13830</TotalTime>
  <Words>529</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2582</cp:revision>
  <cp:lastPrinted>2021-07-01T07:38:07Z</cp:lastPrinted>
  <dcterms:created xsi:type="dcterms:W3CDTF">2018-03-27T06:03:00Z</dcterms:created>
  <dcterms:modified xsi:type="dcterms:W3CDTF">2022-12-14T09:21:19Z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