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37D8A1-8410-4091-9999-04A3A54D2498}" v="1" dt="2022-12-11T12:10:09.93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B37D8A1-8410-4091-9999-04A3A54D2498}"/>
    <pc:docChg chg="custSel modSld">
      <pc:chgData name="Moldir" userId="df42278df007c026" providerId="LiveId" clId="{2B37D8A1-8410-4091-9999-04A3A54D2498}" dt="2022-12-11T12:10:19.013" v="3" actId="478"/>
      <pc:docMkLst>
        <pc:docMk/>
      </pc:docMkLst>
      <pc:sldChg chg="modSp">
        <pc:chgData name="Moldir" userId="df42278df007c026" providerId="LiveId" clId="{2B37D8A1-8410-4091-9999-04A3A54D2498}" dt="2022-12-11T12:10:09.931" v="0"/>
        <pc:sldMkLst>
          <pc:docMk/>
          <pc:sldMk cId="0" sldId="261"/>
        </pc:sldMkLst>
        <pc:graphicFrameChg chg="mod">
          <ac:chgData name="Moldir" userId="df42278df007c026" providerId="LiveId" clId="{2B37D8A1-8410-4091-9999-04A3A54D2498}" dt="2022-12-11T12:10:09.931" v="0"/>
          <ac:graphicFrameMkLst>
            <pc:docMk/>
            <pc:sldMk cId="0" sldId="261"/>
            <ac:graphicFrameMk id="23" creationId="{94CC0974-E1E4-47F3-9A8B-49A879A3B96B}"/>
          </ac:graphicFrameMkLst>
        </pc:graphicFrameChg>
      </pc:sldChg>
      <pc:sldChg chg="delSp modSp mod">
        <pc:chgData name="Moldir" userId="df42278df007c026" providerId="LiveId" clId="{2B37D8A1-8410-4091-9999-04A3A54D2498}" dt="2022-12-11T12:10:19.013" v="3" actId="478"/>
        <pc:sldMkLst>
          <pc:docMk/>
          <pc:sldMk cId="334028445" sldId="265"/>
        </pc:sldMkLst>
        <pc:spChg chg="del mod">
          <ac:chgData name="Moldir" userId="df42278df007c026" providerId="LiveId" clId="{2B37D8A1-8410-4091-9999-04A3A54D2498}" dt="2022-12-11T12:10:17.735" v="2" actId="478"/>
          <ac:spMkLst>
            <pc:docMk/>
            <pc:sldMk cId="334028445" sldId="265"/>
            <ac:spMk id="16" creationId="{E1A8E3C0-CFA9-44DB-A7DD-D1427BEBA2CE}"/>
          </ac:spMkLst>
        </pc:spChg>
        <pc:spChg chg="del">
          <ac:chgData name="Moldir" userId="df42278df007c026" providerId="LiveId" clId="{2B37D8A1-8410-4091-9999-04A3A54D2498}" dt="2022-12-11T12:10:19.013" v="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8748877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256907415"/>
              </p:ext>
            </p:extLst>
          </p:nvPr>
        </p:nvGraphicFramePr>
        <p:xfrm>
          <a:off x="307975" y="2637546"/>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a:t>
                      </a:r>
                      <a:r>
                        <a:rPr lang="kk-KZ" altLang="x-none" sz="1600" b="1" i="1" dirty="0">
                          <a:solidFill>
                            <a:srgbClr val="002060"/>
                          </a:solidFill>
                          <a:latin typeface="Times New Roman" panose="02020603050405020304" pitchFamily="18" charset="0"/>
                          <a:cs typeface="Times New Roman" panose="02020603050405020304" pitchFamily="18" charset="0"/>
                        </a:rPr>
                        <a:t>45</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Қызылорда</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i="1"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00439105"/>
              </p:ext>
            </p:extLst>
          </p:nvPr>
        </p:nvGraphicFramePr>
        <p:xfrm>
          <a:off x="5037714" y="4594056"/>
          <a:ext cx="4667576" cy="185928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58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153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497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39233">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822507124"/>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 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4141714"/>
            <a:ext cx="4787898"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11 </a:t>
            </a:r>
            <a:r>
              <a:rPr lang="ru-RU" altLang="ru-RU" sz="1200" b="1" dirty="0" err="1">
                <a:latin typeface="Times New Roman" panose="02020603050405020304" pitchFamily="18" charset="0"/>
                <a:cs typeface="Times New Roman" panose="02020603050405020304" pitchFamily="18" charset="0"/>
              </a:rPr>
              <a:t>желтоқсанға Қызылорда </a:t>
            </a:r>
            <a:r>
              <a:rPr lang="ru-RU" altLang="ru-RU" sz="1200" b="1" dirty="0">
                <a:latin typeface="Times New Roman" panose="02020603050405020304" pitchFamily="18" charset="0"/>
                <a:cs typeface="Times New Roman" panose="02020603050405020304" pitchFamily="18" charset="0"/>
              </a:rPr>
              <a:t>қаласының атмосфералық ауасының жай-күйі</a:t>
            </a:r>
          </a:p>
        </p:txBody>
      </p:sp>
      <p:sp>
        <p:nvSpPr>
          <p:cNvPr id="15" name="Прямоугольник 14"/>
          <p:cNvSpPr/>
          <p:nvPr/>
        </p:nvSpPr>
        <p:spPr>
          <a:xfrm>
            <a:off x="4952999" y="114302"/>
            <a:ext cx="4808537" cy="1938992"/>
          </a:xfrm>
          <a:prstGeom prst="rect">
            <a:avLst/>
          </a:prstGeom>
        </p:spPr>
        <p:txBody>
          <a:bodyPr wrap="square">
            <a:spAutoFit/>
          </a:bodyPr>
          <a:lstStyle/>
          <a:p>
            <a:pPr lvl="0" algn="ctr"/>
            <a:r>
              <a:rPr lang="ru-RU" altLang="ru-RU" sz="1200" b="1" dirty="0" err="1">
                <a:solidFill>
                  <a:srgbClr val="000000"/>
                </a:solidFill>
                <a:latin typeface="Times New Roman" panose="02020603050405020304" pitchFamily="18" charset="0"/>
                <a:cs typeface="Times New Roman" panose="02020603050405020304" pitchFamily="18" charset="0"/>
              </a:rPr>
              <a:t>Қызылорда қаласы бойынша</a:t>
            </a:r>
            <a:r>
              <a:rPr lang="kk-KZ"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kk-KZ" altLang="ru-RU" sz="1200" b="1" dirty="0">
                <a:solidFill>
                  <a:srgbClr val="000000"/>
                </a:solidFill>
                <a:latin typeface="Times New Roman" panose="02020603050405020304" pitchFamily="18" charset="0"/>
                <a:cs typeface="Times New Roman" panose="02020603050405020304" pitchFamily="18" charset="0"/>
              </a:rPr>
              <a:t>12 желтоқсанға арналған ауа райы болжамы</a:t>
            </a:r>
            <a:r>
              <a:rPr lang="ru-RU" altLang="ru-RU" sz="1200" b="1" dirty="0">
                <a:solidFill>
                  <a:srgbClr val="000000"/>
                </a:solidFill>
                <a:latin typeface="Times New Roman" panose="02020603050405020304" pitchFamily="18" charset="0"/>
                <a:cs typeface="Times New Roman" panose="02020603050405020304" pitchFamily="18" charset="0"/>
              </a:rPr>
              <a:t> </a:t>
            </a:r>
          </a:p>
          <a:p>
            <a:pPr lvl="0" algn="ctr"/>
            <a:r>
              <a:rPr lang="ru-RU" altLang="ru-RU" sz="1200" b="1" dirty="0">
                <a:solidFill>
                  <a:srgbClr val="000000"/>
                </a:solidFill>
                <a:latin typeface="Times New Roman" panose="02020603050405020304" pitchFamily="18" charset="0"/>
                <a:cs typeface="Times New Roman" panose="02020603050405020304" pitchFamily="18" charset="0"/>
              </a:rPr>
              <a:t>11 </a:t>
            </a:r>
            <a:r>
              <a:rPr lang="ru-RU" altLang="ru-RU" sz="1200" b="1" dirty="0" err="1">
                <a:solidFill>
                  <a:srgbClr val="000000"/>
                </a:solidFill>
                <a:latin typeface="Times New Roman" panose="02020603050405020304" pitchFamily="18" charset="0"/>
                <a:cs typeface="Times New Roman" panose="02020603050405020304" pitchFamily="18" charset="0"/>
              </a:rPr>
              <a:t>желтоқсан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a:t>
            </a:r>
            <a:r>
              <a:rPr lang="kk-KZ" altLang="ru-RU" sz="1200" b="1" dirty="0">
                <a:solidFill>
                  <a:srgbClr val="000000"/>
                </a:solidFill>
                <a:latin typeface="Times New Roman" panose="02020603050405020304" pitchFamily="18" charset="0"/>
                <a:cs typeface="Times New Roman" panose="02020603050405020304" pitchFamily="18" charset="0"/>
              </a:rPr>
              <a:t> 12 желтоқсан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sz="1200" b="1" dirty="0">
              <a:solidFill>
                <a:srgbClr val="000000"/>
              </a:solidFill>
              <a:latin typeface="Times New Roman" panose="02020603050405020304" pitchFamily="18" charset="0"/>
              <a:cs typeface="Times New Roman" panose="02020603050405020304" pitchFamily="18" charset="0"/>
              <a:sym typeface="+mn-ea"/>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Күн ашық.</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Жел</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kk-KZ" sz="1200" dirty="0">
                <a:solidFill>
                  <a:srgbClr val="000000"/>
                </a:solidFill>
                <a:latin typeface="Times New Roman" panose="02020603050405020304" pitchFamily="18" charset="0"/>
                <a:cs typeface="Times New Roman" panose="02020603050405020304" pitchFamily="18" charset="0"/>
                <a:sym typeface="+mn-ea"/>
              </a:rPr>
              <a:t>солтүстік-шығыстан 9-14, таңертең және күндіз екпіні 15-20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14-16, </a:t>
            </a:r>
            <a:r>
              <a:rPr lang="ru-RU" sz="1200" dirty="0" err="1">
                <a:solidFill>
                  <a:srgbClr val="000000"/>
                </a:solidFill>
                <a:latin typeface="Times New Roman" panose="02020603050405020304" pitchFamily="18" charset="0"/>
                <a:cs typeface="Times New Roman" panose="02020603050405020304" pitchFamily="18" charset="0"/>
                <a:sym typeface="+mn-ea"/>
              </a:rPr>
              <a:t>күндіз </a:t>
            </a:r>
            <a:r>
              <a:rPr lang="ru-RU" sz="1200" dirty="0">
                <a:solidFill>
                  <a:srgbClr val="000000"/>
                </a:solidFill>
                <a:latin typeface="Times New Roman" panose="02020603050405020304" pitchFamily="18" charset="0"/>
                <a:cs typeface="Times New Roman" panose="02020603050405020304" pitchFamily="18" charset="0"/>
                <a:sym typeface="+mn-ea"/>
              </a:rPr>
              <a:t>6-8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endParaRPr lang="kk-KZ" altLang="ru-RU" sz="1200" b="1" dirty="0">
              <a:solidFill>
                <a:srgbClr val="000000"/>
              </a:solidFill>
              <a:latin typeface="Times New Roman" panose="02020603050405020304" pitchFamily="18" charset="0"/>
              <a:cs typeface="Times New Roman" panose="02020603050405020304" pitchFamily="18" charset="0"/>
            </a:endParaRP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13 желтоқсанға </a:t>
            </a:r>
          </a:p>
          <a:p>
            <a:pPr indent="182563" algn="ctr"/>
            <a:r>
              <a:rPr lang="kk-KZ" altLang="ru-RU" sz="1200" b="1" dirty="0">
                <a:solidFill>
                  <a:srgbClr val="000000"/>
                </a:solidFill>
                <a:latin typeface="Times New Roman" panose="02020603050405020304" pitchFamily="18" charset="0"/>
                <a:cs typeface="Times New Roman" panose="02020603050405020304" pitchFamily="18" charset="0"/>
              </a:rPr>
              <a:t>12 желтоқсан </a:t>
            </a:r>
            <a:r>
              <a:rPr lang="ru-RU" altLang="ru-RU" sz="1200" b="1" dirty="0">
                <a:solidFill>
                  <a:srgbClr val="000000"/>
                </a:solidFill>
                <a:latin typeface="Times New Roman" panose="02020603050405020304" pitchFamily="18" charset="0"/>
                <a:cs typeface="Times New Roman" panose="02020603050405020304" pitchFamily="18" charset="0"/>
              </a:rPr>
              <a:t>20 </a:t>
            </a:r>
            <a:r>
              <a:rPr lang="ru-RU" altLang="ru-RU" sz="1200" b="1" dirty="0" err="1">
                <a:solidFill>
                  <a:srgbClr val="000000"/>
                </a:solidFill>
                <a:latin typeface="Times New Roman" panose="02020603050405020304" pitchFamily="18" charset="0"/>
                <a:cs typeface="Times New Roman" panose="02020603050405020304" pitchFamily="18" charset="0"/>
              </a:rPr>
              <a:t>сағаттан </a:t>
            </a:r>
            <a:r>
              <a:rPr lang="ru-RU" altLang="ru-RU" sz="1200" b="1" dirty="0">
                <a:solidFill>
                  <a:srgbClr val="000000"/>
                </a:solidFill>
                <a:latin typeface="Times New Roman" panose="02020603050405020304" pitchFamily="18" charset="0"/>
                <a:cs typeface="Times New Roman" panose="02020603050405020304" pitchFamily="18" charset="0"/>
              </a:rPr>
              <a:t>13 </a:t>
            </a:r>
            <a:r>
              <a:rPr lang="ru-RU" altLang="ru-RU" sz="1200" b="1" dirty="0" err="1">
                <a:solidFill>
                  <a:srgbClr val="000000"/>
                </a:solidFill>
                <a:latin typeface="Times New Roman" panose="02020603050405020304" pitchFamily="18" charset="0"/>
                <a:cs typeface="Times New Roman" panose="02020603050405020304" pitchFamily="18" charset="0"/>
              </a:rPr>
              <a:t>желтоқсан </a:t>
            </a:r>
            <a:r>
              <a:rPr lang="ru-RU" altLang="ru-RU" sz="1200" b="1" dirty="0">
                <a:solidFill>
                  <a:srgbClr val="000000"/>
                </a:solidFill>
                <a:latin typeface="Times New Roman" panose="02020603050405020304" pitchFamily="18" charset="0"/>
                <a:cs typeface="Times New Roman" panose="02020603050405020304" pitchFamily="18" charset="0"/>
              </a:rPr>
              <a:t>08 </a:t>
            </a:r>
            <a:r>
              <a:rPr lang="ru-RU" altLang="ru-RU" sz="1200" b="1" dirty="0" err="1">
                <a:solidFill>
                  <a:srgbClr val="000000"/>
                </a:solidFill>
                <a:latin typeface="Times New Roman" panose="02020603050405020304" pitchFamily="18" charset="0"/>
                <a:cs typeface="Times New Roman" panose="02020603050405020304" pitchFamily="18" charset="0"/>
              </a:rPr>
              <a:t>сағатқа дейін</a:t>
            </a:r>
            <a:endParaRPr lang="ru-RU" alt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srgbClr val="000000"/>
                </a:solidFill>
                <a:latin typeface="Times New Roman" panose="02020603050405020304" pitchFamily="18" charset="0"/>
                <a:cs typeface="Times New Roman" panose="02020603050405020304" pitchFamily="18" charset="0"/>
                <a:sym typeface="+mn-ea"/>
              </a:rPr>
              <a:t>Күн ашық.</a:t>
            </a:r>
            <a:r>
              <a:rPr lang="ru-RU" sz="1200" dirty="0">
                <a:solidFill>
                  <a:srgbClr val="000000"/>
                </a:solidFill>
                <a:latin typeface="Times New Roman" panose="02020603050405020304" pitchFamily="18" charset="0"/>
                <a:cs typeface="Times New Roman" panose="02020603050405020304" pitchFamily="18" charset="0"/>
                <a:sym typeface="+mn-ea"/>
              </a:rPr>
              <a:t> Ж</a:t>
            </a:r>
            <a:r>
              <a:rPr lang="kk-KZ" sz="1200" dirty="0">
                <a:solidFill>
                  <a:srgbClr val="000000"/>
                </a:solidFill>
                <a:latin typeface="Times New Roman" panose="02020603050405020304" pitchFamily="18" charset="0"/>
                <a:cs typeface="Times New Roman" panose="02020603050405020304" pitchFamily="18" charset="0"/>
                <a:sym typeface="+mn-ea"/>
              </a:rPr>
              <a:t>ел солтүстік-шығыстан 9-14 </a:t>
            </a:r>
            <a:r>
              <a:rPr lang="ru-RU" sz="1200" dirty="0">
                <a:solidFill>
                  <a:srgbClr val="000000"/>
                </a:solidFill>
                <a:latin typeface="Times New Roman" panose="02020603050405020304" pitchFamily="18" charset="0"/>
                <a:cs typeface="Times New Roman" panose="02020603050405020304" pitchFamily="18" charset="0"/>
                <a:sym typeface="+mn-ea"/>
              </a:rPr>
              <a:t>м/с. </a:t>
            </a:r>
            <a:r>
              <a:rPr lang="ru-RU" sz="1200" dirty="0" err="1">
                <a:solidFill>
                  <a:srgbClr val="000000"/>
                </a:solidFill>
                <a:latin typeface="Times New Roman" panose="02020603050405020304" pitchFamily="18" charset="0"/>
                <a:cs typeface="Times New Roman" panose="02020603050405020304" pitchFamily="18" charset="0"/>
                <a:sym typeface="+mn-ea"/>
              </a:rPr>
              <a:t>Ауаның температурасы</a:t>
            </a:r>
            <a:r>
              <a:rPr lang="ru-RU" sz="1200" dirty="0">
                <a:solidFill>
                  <a:srgbClr val="000000"/>
                </a:solidFill>
                <a:latin typeface="Times New Roman" panose="02020603050405020304" pitchFamily="18" charset="0"/>
                <a:cs typeface="Times New Roman" panose="02020603050405020304" pitchFamily="18" charset="0"/>
                <a:sym typeface="+mn-ea"/>
              </a:rPr>
              <a:t> </a:t>
            </a:r>
            <a:r>
              <a:rPr lang="ru-RU" sz="1200" dirty="0" err="1">
                <a:solidFill>
                  <a:srgbClr val="000000"/>
                </a:solidFill>
                <a:latin typeface="Times New Roman" panose="02020603050405020304" pitchFamily="18" charset="0"/>
                <a:cs typeface="Times New Roman" panose="02020603050405020304" pitchFamily="18" charset="0"/>
                <a:sym typeface="+mn-ea"/>
              </a:rPr>
              <a:t>түнде </a:t>
            </a:r>
            <a:r>
              <a:rPr lang="ru-RU" sz="1200" dirty="0">
                <a:solidFill>
                  <a:srgbClr val="000000"/>
                </a:solidFill>
                <a:latin typeface="Times New Roman" panose="02020603050405020304" pitchFamily="18" charset="0"/>
                <a:cs typeface="Times New Roman" panose="02020603050405020304" pitchFamily="18" charset="0"/>
                <a:sym typeface="+mn-ea"/>
              </a:rPr>
              <a:t>13-15 </a:t>
            </a:r>
            <a:r>
              <a:rPr lang="ru-RU" sz="1200" dirty="0" err="1">
                <a:solidFill>
                  <a:srgbClr val="000000"/>
                </a:solidFill>
                <a:latin typeface="Times New Roman" panose="02020603050405020304" pitchFamily="18" charset="0"/>
                <a:cs typeface="Times New Roman" panose="02020603050405020304" pitchFamily="18" charset="0"/>
                <a:sym typeface="+mn-ea"/>
              </a:rPr>
              <a:t>аяз</a:t>
            </a:r>
            <a:r>
              <a:rPr lang="ru-RU" sz="1200" dirty="0">
                <a:solidFill>
                  <a:srgbClr val="000000"/>
                </a:solidFill>
                <a:latin typeface="Times New Roman" panose="02020603050405020304" pitchFamily="18" charset="0"/>
                <a:cs typeface="Times New Roman" panose="02020603050405020304" pitchFamily="18" charset="0"/>
                <a:sym typeface="+mn-ea"/>
              </a:rPr>
              <a:t>.</a:t>
            </a:r>
            <a:endParaRPr lang="kk-KZ" altLang="ru-RU" sz="1200" b="1" dirty="0">
              <a:solidFill>
                <a:srgbClr val="000000"/>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5006343" y="3754253"/>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1" name="TextBox 13"/>
          <p:cNvSpPr txBox="1"/>
          <p:nvPr/>
        </p:nvSpPr>
        <p:spPr>
          <a:xfrm>
            <a:off x="5006342" y="2683359"/>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itchFamily="18" charset="0"/>
                <a:cs typeface="Times New Roman" pitchFamily="18" charset="0"/>
              </a:rPr>
              <a:t>    12 </a:t>
            </a:r>
            <a:r>
              <a:rPr lang="kk-KZ" sz="1200" dirty="0">
                <a:solidFill>
                  <a:schemeClr val="tx1"/>
                </a:solidFill>
                <a:latin typeface="Times New Roman" pitchFamily="18" charset="0"/>
                <a:cs typeface="Times New Roman" pitchFamily="18" charset="0"/>
              </a:rPr>
              <a:t>желтоқсан</a:t>
            </a:r>
            <a:r>
              <a:rPr lang="ru-RU" sz="1200" dirty="0">
                <a:solidFill>
                  <a:schemeClr val="tx1"/>
                </a:solidFill>
                <a:latin typeface="Times New Roman" pitchFamily="18" charset="0"/>
                <a:cs typeface="Times New Roman" pitchFamily="18" charset="0"/>
              </a:rPr>
              <a:t>, 2022 </a:t>
            </a:r>
            <a:r>
              <a:rPr lang="ru-RU" sz="1200" dirty="0" err="1">
                <a:solidFill>
                  <a:schemeClr val="tx1"/>
                </a:solidFill>
                <a:latin typeface="Times New Roman" pitchFamily="18" charset="0"/>
                <a:cs typeface="Times New Roman" pitchFamily="18" charset="0"/>
              </a:rPr>
              <a:t>жылдың </a:t>
            </a:r>
            <a:r>
              <a:rPr lang="ru-RU" sz="1200" dirty="0">
                <a:solidFill>
                  <a:schemeClr val="tx1"/>
                </a:solidFill>
                <a:latin typeface="Times New Roman" pitchFamily="18" charset="0"/>
                <a:cs typeface="Times New Roman" pitchFamily="18" charset="0"/>
              </a:rPr>
              <a:t>13 </a:t>
            </a:r>
            <a:r>
              <a:rPr lang="kk-KZ" sz="1200" dirty="0">
                <a:solidFill>
                  <a:schemeClr val="tx1"/>
                </a:solidFill>
                <a:latin typeface="Times New Roman" pitchFamily="18" charset="0"/>
                <a:cs typeface="Times New Roman" pitchFamily="18" charset="0"/>
              </a:rPr>
              <a:t>желтоқсанға </a:t>
            </a:r>
            <a:r>
              <a:rPr lang="ru-RU" sz="1200" dirty="0" err="1">
                <a:solidFill>
                  <a:schemeClr val="tx1"/>
                </a:solidFill>
                <a:latin typeface="Times New Roman" pitchFamily="18" charset="0"/>
                <a:cs typeface="Times New Roman" pitchFamily="18" charset="0"/>
              </a:rPr>
              <a:t>қараған </a:t>
            </a:r>
            <a:r>
              <a:rPr lang="ru-RU" sz="1200" dirty="0">
                <a:solidFill>
                  <a:schemeClr val="tx1"/>
                </a:solidFill>
                <a:latin typeface="Times New Roman" pitchFamily="18" charset="0"/>
                <a:cs typeface="Times New Roman" pitchFamily="18" charset="0"/>
              </a:rPr>
              <a:t>түні метеорологиялық жағдайлар қала атмосферасында ластаушы </a:t>
            </a:r>
            <a:r>
              <a:rPr lang="ru-RU" sz="1200" dirty="0" err="1">
                <a:solidFill>
                  <a:schemeClr val="tx1"/>
                </a:solidFill>
                <a:latin typeface="Times New Roman" pitchFamily="18" charset="0"/>
                <a:cs typeface="Times New Roman" pitchFamily="18" charset="0"/>
              </a:rPr>
              <a:t>заттардың ыдырауына</a:t>
            </a:r>
            <a:r>
              <a:rPr lang="ru-RU" sz="1200" dirty="0">
                <a:solidFill>
                  <a:schemeClr val="tx1"/>
                </a:solidFill>
                <a:latin typeface="Times New Roman" pitchFamily="18" charset="0"/>
                <a:cs typeface="Times New Roman" pitchFamily="18" charset="0"/>
              </a:rPr>
              <a:t> ықпал етеді.</a:t>
            </a:r>
          </a:p>
          <a:p>
            <a:pPr algn="just"/>
            <a:r>
              <a:rPr lang="ru-RU" sz="1200" dirty="0">
                <a:solidFill>
                  <a:schemeClr val="tx1"/>
                </a:solidFill>
                <a:latin typeface="Times New Roman" pitchFamily="18" charset="0"/>
                <a:cs typeface="Times New Roman" pitchFamily="18" charset="0"/>
              </a:rPr>
              <a:t>     Жалпы қала бойынша ауаның ластану деңгейі төмен болады деп күтілуде.</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1015663"/>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Қызылорда қаласында атмосфералық ауаның ластану деңгейін бақылау 3 бақылау бекетінде жүргізіледі:</a:t>
            </a:r>
          </a:p>
          <a:p>
            <a:pPr algn="just"/>
            <a:r>
              <a:rPr lang="kk-KZ" sz="1200" dirty="0">
                <a:latin typeface="Times New Roman" panose="02020603050405020304" pitchFamily="18" charset="0"/>
                <a:cs typeface="Times New Roman" panose="02020603050405020304" pitchFamily="18" charset="0"/>
              </a:rPr>
              <a:t>№ 1 бекет – Төреқұлов көшесі, 76;</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Нариманов</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6 («Кустовая радиостанция»)</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Қ</a:t>
            </a:r>
            <a:r>
              <a:rPr lang="ru-RU" sz="1200" dirty="0" err="1">
                <a:latin typeface="Times New Roman" panose="02020603050405020304" pitchFamily="18" charset="0"/>
                <a:cs typeface="Times New Roman" panose="02020603050405020304" pitchFamily="18" charset="0"/>
              </a:rPr>
              <a:t>ойсары</a:t>
            </a:r>
            <a:r>
              <a:rPr lang="ru-RU" sz="1200" dirty="0">
                <a:latin typeface="Times New Roman" panose="02020603050405020304" pitchFamily="18" charset="0"/>
                <a:cs typeface="Times New Roman" panose="02020603050405020304" pitchFamily="18" charset="0"/>
              </a:rPr>
              <a:t> батыр </a:t>
            </a:r>
            <a:r>
              <a:rPr lang="ru-RU" sz="1200" dirty="0" err="1">
                <a:latin typeface="Times New Roman" panose="02020603050405020304" pitchFamily="18" charset="0"/>
                <a:cs typeface="Times New Roman" panose="02020603050405020304" pitchFamily="18" charset="0"/>
              </a:rPr>
              <a:t>көшесі</a:t>
            </a:r>
            <a:r>
              <a:rPr lang="ru-RU" sz="1200">
                <a:latin typeface="Times New Roman" panose="02020603050405020304" pitchFamily="18" charset="0"/>
                <a:cs typeface="Times New Roman" panose="02020603050405020304" pitchFamily="18" charset="0"/>
              </a:rPr>
              <a:t>, н</a:t>
            </a:r>
            <a:r>
              <a:rPr lang="ru-RU" sz="1200" dirty="0">
                <a:latin typeface="Times New Roman" panose="02020603050405020304" pitchFamily="18" charset="0"/>
                <a:cs typeface="Times New Roman" panose="02020603050405020304" pitchFamily="18" charset="0"/>
              </a:rPr>
              <a:t>/з («Аэрологическая станция»).</a:t>
            </a:r>
          </a:p>
        </p:txBody>
      </p:sp>
      <p:sp>
        <p:nvSpPr>
          <p:cNvPr id="23" name="Прямоугольник 13"/>
          <p:cNvSpPr/>
          <p:nvPr/>
        </p:nvSpPr>
        <p:spPr>
          <a:xfrm>
            <a:off x="4953000" y="92435"/>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85531" y="4276932"/>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a:solidFill>
                    <a:srgbClr val="000000"/>
                  </a:solidFill>
                  <a:latin typeface="Times New Roman" panose="02020603050405020304" pitchFamily="18" charset="0"/>
                  <a:cs typeface="Times New Roman" panose="02020603050405020304" pitchFamily="18" charset="0"/>
                </a:rPr>
                <a:t>Байланыстар:</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200" b="1" i="1" dirty="0">
                <a:solidFill>
                  <a:srgbClr val="000000"/>
                </a:solidFill>
                <a:latin typeface="Times New Roman" panose="02020603050405020304" pitchFamily="18" charset="0"/>
                <a:cs typeface="Times New Roman" panose="02020603050405020304" pitchFamily="18" charset="0"/>
              </a:rPr>
              <a:t> М. </a:t>
            </a:r>
            <a:r>
              <a:rPr lang="kk-KZ" altLang="ru-RU" sz="1200" b="1" i="1">
                <a:solidFill>
                  <a:srgbClr val="000000"/>
                </a:solidFill>
                <a:latin typeface="Times New Roman" panose="02020603050405020304" pitchFamily="18" charset="0"/>
                <a:cs typeface="Times New Roman" panose="02020603050405020304" pitchFamily="18" charset="0"/>
              </a:rPr>
              <a:t>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139614945"/>
              </p:ext>
            </p:extLst>
          </p:nvPr>
        </p:nvGraphicFramePr>
        <p:xfrm>
          <a:off x="5401238" y="544913"/>
          <a:ext cx="4167505" cy="772416"/>
        </p:xfrm>
        <a:graphic>
          <a:graphicData uri="http://schemas.openxmlformats.org/drawingml/2006/table">
            <a:tbl>
              <a:tblPr/>
              <a:tblGrid>
                <a:gridCol w="1152302">
                  <a:extLst>
                    <a:ext uri="{9D8B030D-6E8A-4147-A177-3AD203B41FA5}">
                      <a16:colId xmlns:a16="http://schemas.microsoft.com/office/drawing/2014/main" val="20000"/>
                    </a:ext>
                  </a:extLst>
                </a:gridCol>
                <a:gridCol w="3015203">
                  <a:extLst>
                    <a:ext uri="{9D8B030D-6E8A-4147-A177-3AD203B41FA5}">
                      <a16:colId xmlns:a16="http://schemas.microsoft.com/office/drawing/2014/main" val="20001"/>
                    </a:ext>
                  </a:extLst>
                </a:gridCol>
              </a:tblGrid>
              <a:tr h="673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592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44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0,21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897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889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131243" y="2402406"/>
            <a:ext cx="4750319" cy="1569660"/>
          </a:xfrm>
          <a:prstGeom prst="rect">
            <a:avLst/>
          </a:prstGeom>
        </p:spPr>
        <p:txBody>
          <a:bodyPr wrap="square">
            <a:spAutoFit/>
          </a:bodyPr>
          <a:lstStyle/>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Филиал директоры                                                Амиралиева Г. </a:t>
            </a:r>
          </a:p>
          <a:p>
            <a:pPr>
              <a:spcAft>
                <a:spcPts val="0"/>
              </a:spcAft>
              <a:tabLst>
                <a:tab pos="180340" algn="l"/>
                <a:tab pos="630555" algn="l"/>
              </a:tabLst>
            </a:pP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 </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ru-RU" sz="1200" dirty="0" err="1">
                <a:latin typeface="Times New Roman" panose="02020603050405020304" pitchFamily="18" charset="0"/>
                <a:ea typeface="Times New Roman" panose="02020603050405020304" pitchFamily="18" charset="0"/>
              </a:rPr>
              <a:t>Орындаған</a:t>
            </a:r>
            <a:r>
              <a:rPr lang="ru-RU" sz="1200" dirty="0">
                <a:latin typeface="Times New Roman" panose="02020603050405020304" pitchFamily="18" charset="0"/>
                <a:ea typeface="Times New Roman" panose="02020603050405020304" pitchFamily="18" charset="0"/>
              </a:rPr>
              <a:t>:                                                                  Маратов М.</a:t>
            </a: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kk-KZ" sz="1200" dirty="0">
              <a:effectLst/>
              <a:latin typeface="Times New Roman" panose="02020603050405020304" pitchFamily="18" charset="0"/>
              <a:ea typeface="Times New Roman" panose="02020603050405020304" pitchFamily="18" charset="0"/>
            </a:endParaRP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11.1</a:t>
            </a:r>
            <a:r>
              <a:rPr lang="ru-RU" sz="1200" dirty="0">
                <a:latin typeface="Times New Roman" panose="02020603050405020304" pitchFamily="18" charset="0"/>
                <a:ea typeface="Times New Roman" panose="02020603050405020304" pitchFamily="18" charset="0"/>
              </a:rPr>
              <a:t>2.2022 ж. </a:t>
            </a:r>
            <a:r>
              <a:rPr lang="kk-KZ" sz="1200" dirty="0">
                <a:latin typeface="Times New Roman" panose="02020603050405020304" pitchFamily="18" charset="0"/>
                <a:ea typeface="Times New Roman" panose="02020603050405020304" pitchFamily="18" charset="0"/>
              </a:rPr>
              <a:t>11:52 </a:t>
            </a:r>
            <a:r>
              <a:rPr lang="ru-RU" sz="1200" dirty="0">
                <a:latin typeface="Times New Roman" panose="02020603050405020304" pitchFamily="18" charset="0"/>
                <a:ea typeface="Times New Roman" panose="02020603050405020304" pitchFamily="18" charset="0"/>
              </a:rPr>
              <a:t>(</a:t>
            </a:r>
            <a:r>
              <a:rPr lang="ru-RU" sz="1200" dirty="0" err="1">
                <a:latin typeface="Times New Roman" panose="02020603050405020304" pitchFamily="18" charset="0"/>
                <a:ea typeface="Times New Roman" panose="02020603050405020304" pitchFamily="18" charset="0"/>
              </a:rPr>
              <a:t>жергілікті</a:t>
            </a:r>
            <a:r>
              <a:rPr lang="ru-RU" sz="1200" dirty="0">
                <a:latin typeface="Times New Roman" panose="02020603050405020304" pitchFamily="18" charset="0"/>
                <a:ea typeface="Times New Roman" panose="02020603050405020304" pitchFamily="18" charset="0"/>
              </a:rPr>
              <a:t> </a:t>
            </a:r>
            <a:r>
              <a:rPr lang="ru-RU" sz="1200" dirty="0" err="1">
                <a:latin typeface="Times New Roman" panose="02020603050405020304" pitchFamily="18" charset="0"/>
                <a:ea typeface="Times New Roman" panose="02020603050405020304" pitchFamily="18" charset="0"/>
              </a:rPr>
              <a:t>уақыт</a:t>
            </a:r>
            <a:r>
              <a:rPr lang="ru-RU" sz="1200" dirty="0">
                <a:latin typeface="Times New Roman" panose="02020603050405020304" pitchFamily="18" charset="0"/>
                <a:ea typeface="Times New Roman" panose="02020603050405020304" pitchFamily="18" charset="0"/>
              </a:rPr>
              <a:t>)</a:t>
            </a:r>
          </a:p>
          <a:p>
            <a:pPr>
              <a:spcAft>
                <a:spcPts val="0"/>
              </a:spcAft>
              <a:tabLst>
                <a:tab pos="180340" algn="l"/>
                <a:tab pos="630555" algn="l"/>
              </a:tabLst>
            </a:pPr>
            <a:r>
              <a:rPr lang="kk-KZ" sz="1200" dirty="0">
                <a:latin typeface="Times New Roman" panose="02020603050405020304" pitchFamily="18" charset="0"/>
                <a:ea typeface="Times New Roman" panose="02020603050405020304" pitchFamily="18" charset="0"/>
              </a:rPr>
              <a:t>Тел: 8 7242 238573</a:t>
            </a:r>
            <a:endParaRPr lang="ru-RU" sz="1200" dirty="0">
              <a:latin typeface="Times New Roman" panose="02020603050405020304" pitchFamily="18" charset="0"/>
              <a:ea typeface="Times New Roman" panose="02020603050405020304" pitchFamily="18" charset="0"/>
            </a:endParaRPr>
          </a:p>
          <a:p>
            <a:pPr>
              <a:spcAft>
                <a:spcPts val="0"/>
              </a:spcAft>
              <a:tabLst>
                <a:tab pos="180340" algn="l"/>
                <a:tab pos="630555" algn="l"/>
              </a:tabLst>
            </a:pPr>
            <a:endParaRPr lang="ru-RU" sz="1200" dirty="0">
              <a:effectLst/>
              <a:latin typeface="Times New Roman" panose="02020603050405020304" pitchFamily="18" charset="0"/>
              <a:ea typeface="Times New Roman" panose="02020603050405020304" pitchFamily="18" charset="0"/>
            </a:endParaRPr>
          </a:p>
        </p:txBody>
      </p:sp>
      <p:sp>
        <p:nvSpPr>
          <p:cNvPr id="33" name="Прямоугольник 32"/>
          <p:cNvSpPr/>
          <p:nvPr/>
        </p:nvSpPr>
        <p:spPr>
          <a:xfrm>
            <a:off x="4952479" y="1291582"/>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4" name="Прямоугольник 33"/>
          <p:cNvSpPr/>
          <p:nvPr/>
        </p:nvSpPr>
        <p:spPr>
          <a:xfrm>
            <a:off x="4967233" y="2005866"/>
            <a:ext cx="478542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5" name="Таблица 34"/>
          <p:cNvGraphicFramePr/>
          <p:nvPr>
            <p:extLst>
              <p:ext uri="{D42A27DB-BD31-4B8C-83A1-F6EECF244321}">
                <p14:modId xmlns:p14="http://schemas.microsoft.com/office/powerpoint/2010/main" val="2248082743"/>
              </p:ext>
            </p:extLst>
          </p:nvPr>
        </p:nvGraphicFramePr>
        <p:xfrm>
          <a:off x="5030174" y="233220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6" name="TextBox 35"/>
          <p:cNvSpPr txBox="1"/>
          <p:nvPr/>
        </p:nvSpPr>
        <p:spPr>
          <a:xfrm>
            <a:off x="4967232" y="4410121"/>
            <a:ext cx="4794303"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14350</TotalTime>
  <Words>606</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2552</cp:revision>
  <cp:lastPrinted>2021-07-01T07:38:07Z</cp:lastPrinted>
  <dcterms:created xsi:type="dcterms:W3CDTF">2018-03-27T06:03:00Z</dcterms:created>
  <dcterms:modified xsi:type="dcterms:W3CDTF">2022-12-11T12:10:28Z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