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inoptik1" initials="s" lastIdx="0"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71" d="100"/>
          <a:sy n="71" d="100"/>
        </p:scale>
        <p:origin x="67" y="110"/>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9B8D72FE-8F4D-45A1-82F5-6FAAB813B84A}"/>
    <pc:docChg chg="custSel modSld">
      <pc:chgData name="Moldir" userId="df42278df007c026" providerId="LiveId" clId="{9B8D72FE-8F4D-45A1-82F5-6FAAB813B84A}" dt="2022-12-10T10:03:34.144" v="35" actId="20577"/>
      <pc:docMkLst>
        <pc:docMk/>
      </pc:docMkLst>
      <pc:sldChg chg="modSp mod">
        <pc:chgData name="Moldir" userId="df42278df007c026" providerId="LiveId" clId="{9B8D72FE-8F4D-45A1-82F5-6FAAB813B84A}" dt="2022-12-10T10:03:34.144" v="35" actId="20577"/>
        <pc:sldMkLst>
          <pc:docMk/>
          <pc:sldMk cId="0" sldId="261"/>
        </pc:sldMkLst>
        <pc:graphicFrameChg chg="modGraphic">
          <ac:chgData name="Moldir" userId="df42278df007c026" providerId="LiveId" clId="{9B8D72FE-8F4D-45A1-82F5-6FAAB813B84A}" dt="2022-12-10T10:03:34.144" v="35" actId="20577"/>
          <ac:graphicFrameMkLst>
            <pc:docMk/>
            <pc:sldMk cId="0" sldId="261"/>
            <ac:graphicFrameMk id="16" creationId="{94CC0974-E1E4-47F3-9A8B-49A879A3B96B}"/>
          </ac:graphicFrameMkLst>
        </pc:graphicFrameChg>
      </pc:sldChg>
      <pc:sldChg chg="delSp modSp mod">
        <pc:chgData name="Moldir" userId="df42278df007c026" providerId="LiveId" clId="{9B8D72FE-8F4D-45A1-82F5-6FAAB813B84A}" dt="2022-12-10T10:03:09.989" v="4" actId="478"/>
        <pc:sldMkLst>
          <pc:docMk/>
          <pc:sldMk cId="334028445" sldId="265"/>
        </pc:sldMkLst>
        <pc:spChg chg="del">
          <ac:chgData name="Moldir" userId="df42278df007c026" providerId="LiveId" clId="{9B8D72FE-8F4D-45A1-82F5-6FAAB813B84A}" dt="2022-12-10T10:03:09.195" v="3" actId="478"/>
          <ac:spMkLst>
            <pc:docMk/>
            <pc:sldMk cId="334028445" sldId="265"/>
            <ac:spMk id="16" creationId="{E1A8E3C0-CFA9-44DB-A7DD-D1427BEBA2CE}"/>
          </ac:spMkLst>
        </pc:spChg>
        <pc:spChg chg="mod">
          <ac:chgData name="Moldir" userId="df42278df007c026" providerId="LiveId" clId="{9B8D72FE-8F4D-45A1-82F5-6FAAB813B84A}" dt="2022-12-10T10:03:06.844" v="2"/>
          <ac:spMkLst>
            <pc:docMk/>
            <pc:sldMk cId="334028445" sldId="265"/>
            <ac:spMk id="19" creationId="{00000000-0000-0000-0000-000000000000}"/>
          </ac:spMkLst>
        </pc:spChg>
        <pc:spChg chg="del">
          <ac:chgData name="Moldir" userId="df42278df007c026" providerId="LiveId" clId="{9B8D72FE-8F4D-45A1-82F5-6FAAB813B84A}" dt="2022-12-10T10:03:09.989" v="4" actId="478"/>
          <ac:spMkLst>
            <pc:docMk/>
            <pc:sldMk cId="334028445" sldId="265"/>
            <ac:spMk id="21"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88591" y="83621"/>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4032215615"/>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Тараз</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429857127"/>
              </p:ext>
            </p:extLst>
          </p:nvPr>
        </p:nvGraphicFramePr>
        <p:xfrm>
          <a:off x="307975" y="2588895"/>
          <a:ext cx="4465638" cy="242316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600" b="1" i="1" dirty="0">
                          <a:solidFill>
                            <a:srgbClr val="002060"/>
                          </a:solidFill>
                          <a:latin typeface="Times New Roman" panose="02020603050405020304" pitchFamily="18" charset="0"/>
                          <a:cs typeface="Times New Roman" panose="02020603050405020304" pitchFamily="18" charset="0"/>
                        </a:rPr>
                        <a:t>№ 344</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kk-KZ" altLang="x-none" sz="1600" b="1" i="1" baseline="0" dirty="0">
                          <a:solidFill>
                            <a:srgbClr val="002060"/>
                          </a:solidFill>
                          <a:latin typeface="Times New Roman" panose="02020603050405020304" pitchFamily="18" charset="0"/>
                          <a:cs typeface="Times New Roman" panose="02020603050405020304" pitchFamily="18" charset="0"/>
                        </a:rPr>
                        <a:t>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600" b="1" i="1" dirty="0">
                        <a:solidFill>
                          <a:srgbClr val="00206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x-none" sz="1400" b="1" i="1" dirty="0">
                          <a:solidFill>
                            <a:srgbClr val="002060"/>
                          </a:solidFill>
                          <a:latin typeface="Times New Roman" panose="02020603050405020304" pitchFamily="18" charset="0"/>
                          <a:cs typeface="Times New Roman" panose="02020603050405020304" pitchFamily="18" charset="0"/>
                        </a:rPr>
                        <a:t>Тараз қаласы</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0" dirty="0">
                          <a:solidFill>
                            <a:srgbClr val="002060"/>
                          </a:solidFill>
                          <a:latin typeface="Times New Roman" panose="02020603050405020304" pitchFamily="18" charset="0"/>
                          <a:cs typeface="Times New Roman" panose="02020603050405020304" pitchFamily="18" charset="0"/>
                        </a:rPr>
                        <a:t>2022</a:t>
                      </a:r>
                      <a:r>
                        <a:rPr lang="kk-KZ" altLang="zh-CN" sz="1200" b="1" i="0" baseline="0" dirty="0">
                          <a:solidFill>
                            <a:srgbClr val="002060"/>
                          </a:solidFill>
                          <a:latin typeface="Times New Roman" panose="02020603050405020304" pitchFamily="18" charset="0"/>
                          <a:cs typeface="Times New Roman" panose="02020603050405020304" pitchFamily="18" charset="0"/>
                        </a:rPr>
                        <a:t> жыл 10 желтоқсан</a:t>
                      </a:r>
                      <a:r>
                        <a:rPr lang="kk-KZ" altLang="zh-CN" sz="1200" b="1" i="0" u="none" baseline="0" dirty="0">
                          <a:solidFill>
                            <a:schemeClr val="tx2"/>
                          </a:solidFill>
                          <a:latin typeface="Times New Roman" panose="02020603050405020304" pitchFamily="18" charset="0"/>
                          <a:cs typeface="Times New Roman" panose="02020603050405020304" pitchFamily="18" charset="0"/>
                        </a:rPr>
                        <a:t> </a:t>
                      </a:r>
                      <a:r>
                        <a:rPr lang="kk-KZ" altLang="zh-CN" sz="1200" b="1" i="0" u="none" baseline="0" dirty="0">
                          <a:solidFill>
                            <a:srgbClr val="002060"/>
                          </a:solidFill>
                          <a:latin typeface="Times New Roman" panose="02020603050405020304" pitchFamily="18" charset="0"/>
                          <a:cs typeface="Times New Roman" panose="02020603050405020304" pitchFamily="18" charset="0"/>
                        </a:rPr>
                        <a:t> </a:t>
                      </a:r>
                      <a:endParaRPr lang="zh-CN" altLang="x-none" sz="1200" b="1" i="0" u="none"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220891096"/>
              </p:ext>
            </p:extLst>
          </p:nvPr>
        </p:nvGraphicFramePr>
        <p:xfrm>
          <a:off x="5017183" y="6480582"/>
          <a:ext cx="4680169" cy="465878"/>
        </p:xfrm>
        <a:graphic>
          <a:graphicData uri="http://schemas.openxmlformats.org/drawingml/2006/table">
            <a:tbl>
              <a:tblPr/>
              <a:tblGrid>
                <a:gridCol w="4680169">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687446"/>
            <a:ext cx="4824412" cy="461665"/>
          </a:xfrm>
          <a:prstGeom prst="rect">
            <a:avLst/>
          </a:prstGeom>
          <a:noFill/>
          <a:ln w="9525">
            <a:noFill/>
          </a:ln>
        </p:spPr>
        <p:txBody>
          <a:bodyPr wrap="square">
            <a:spAutoFit/>
          </a:bodyPr>
          <a:lstStyle/>
          <a:p>
            <a:pPr algn="ctr"/>
            <a:r>
              <a:rPr lang="ru-RU" altLang="ru-RU" sz="1200" b="1" dirty="0">
                <a:latin typeface="Times New Roman" pitchFamily="18" charset="0"/>
                <a:cs typeface="Times New Roman" pitchFamily="18" charset="0"/>
              </a:rPr>
              <a:t>2022 ж. 10</a:t>
            </a:r>
            <a:r>
              <a:rPr lang="kk-KZ" altLang="ru-RU" sz="1200" b="1" dirty="0">
                <a:latin typeface="Times New Roman" panose="02020603050405020304" pitchFamily="18" charset="0"/>
                <a:cs typeface="Times New Roman" panose="02020603050405020304" pitchFamily="18" charset="0"/>
              </a:rPr>
              <a:t> желтоқсан</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itchFamily="18" charset="0"/>
                <a:cs typeface="Times New Roman" pitchFamily="18" charset="0"/>
              </a:rPr>
              <a:t>Тараз</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қаласының</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атмосфералық</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ауасының</a:t>
            </a:r>
            <a:r>
              <a:rPr lang="ru-RU" altLang="ru-RU" sz="1200" b="1" dirty="0">
                <a:latin typeface="Times New Roman" pitchFamily="18" charset="0"/>
                <a:cs typeface="Times New Roman" pitchFamily="18" charset="0"/>
              </a:rPr>
              <a:t> </a:t>
            </a:r>
          </a:p>
          <a:p>
            <a:pPr algn="ctr"/>
            <a:r>
              <a:rPr lang="ru-RU" altLang="ru-RU" sz="1200" b="1" dirty="0" err="1">
                <a:latin typeface="Times New Roman" pitchFamily="18" charset="0"/>
                <a:cs typeface="Times New Roman" pitchFamily="18" charset="0"/>
              </a:rPr>
              <a:t>жай-күйі</a:t>
            </a:r>
            <a:endParaRPr lang="ru-RU" altLang="ru-RU" sz="1200" b="1" dirty="0">
              <a:latin typeface="Times New Roman" pitchFamily="18" charset="0"/>
              <a:cs typeface="Times New Roman" pitchFamily="18" charset="0"/>
            </a:endParaRPr>
          </a:p>
        </p:txBody>
      </p:sp>
      <p:sp>
        <p:nvSpPr>
          <p:cNvPr id="20" name="Прямоугольник 19"/>
          <p:cNvSpPr/>
          <p:nvPr/>
        </p:nvSpPr>
        <p:spPr>
          <a:xfrm>
            <a:off x="4913004" y="-14882"/>
            <a:ext cx="4808538" cy="2862322"/>
          </a:xfrm>
          <a:prstGeom prst="rect">
            <a:avLst/>
          </a:prstGeom>
        </p:spPr>
        <p:txBody>
          <a:bodyPr wrap="square">
            <a:spAutoFit/>
          </a:bodyPr>
          <a:lstStyle/>
          <a:p>
            <a:pPr lvl="0" algn="ctr"/>
            <a:endParaRPr lang="ru-RU" altLang="ru-RU" sz="1200" b="1" dirty="0">
              <a:latin typeface="Times New Roman" panose="02020603050405020304" pitchFamily="18" charset="0"/>
              <a:cs typeface="Times New Roman" panose="02020603050405020304" pitchFamily="18" charset="0"/>
            </a:endParaRPr>
          </a:p>
          <a:p>
            <a:pPr lvl="0" algn="ctr"/>
            <a:r>
              <a:rPr lang="ru-RU" altLang="ru-RU" sz="1200" b="1" dirty="0" err="1">
                <a:latin typeface="Times New Roman" panose="02020603050405020304" pitchFamily="18" charset="0"/>
                <a:cs typeface="Times New Roman" panose="02020603050405020304" pitchFamily="18" charset="0"/>
              </a:rPr>
              <a:t>Тараз</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АУА-РАЙЫ БОЛЖАМЫ</a:t>
            </a:r>
          </a:p>
          <a:p>
            <a:pPr algn="ctr"/>
            <a:r>
              <a:rPr lang="ru-RU" sz="1200" b="1" dirty="0">
                <a:latin typeface="Times New Roman" pitchFamily="18" charset="0"/>
                <a:cs typeface="Times New Roman" pitchFamily="18" charset="0"/>
              </a:rPr>
              <a:t>2022 </a:t>
            </a:r>
            <a:r>
              <a:rPr lang="ru-RU" sz="1200" b="1" dirty="0" err="1">
                <a:latin typeface="Times New Roman" pitchFamily="18" charset="0"/>
                <a:cs typeface="Times New Roman" pitchFamily="18" charset="0"/>
              </a:rPr>
              <a:t>жылғы</a:t>
            </a:r>
            <a:r>
              <a:rPr lang="ru-RU" sz="1200" b="1" dirty="0">
                <a:latin typeface="Times New Roman" pitchFamily="18" charset="0"/>
                <a:cs typeface="Times New Roman" pitchFamily="18" charset="0"/>
              </a:rPr>
              <a:t> </a:t>
            </a:r>
            <a:r>
              <a:rPr lang="ru-RU" sz="1200" b="1" dirty="0">
                <a:solidFill>
                  <a:prstClr val="black"/>
                </a:solidFill>
                <a:latin typeface="Times New Roman" panose="02020603050405020304" pitchFamily="18" charset="0"/>
                <a:cs typeface="Times New Roman" panose="02020603050405020304" pitchFamily="18" charset="0"/>
              </a:rPr>
              <a:t>11</a:t>
            </a:r>
            <a:r>
              <a:rPr lang="ru-RU" altLang="ru-RU" sz="1200" b="1" dirty="0">
                <a:solidFill>
                  <a:prstClr val="black"/>
                </a:solidFill>
                <a:latin typeface="Times New Roman" panose="02020603050405020304" pitchFamily="18" charset="0"/>
                <a:cs typeface="Times New Roman" panose="02020603050405020304" pitchFamily="18" charset="0"/>
              </a:rPr>
              <a:t> </a:t>
            </a:r>
            <a:r>
              <a:rPr lang="ru-RU" altLang="ru-RU" sz="1200" b="1" dirty="0" err="1">
                <a:solidFill>
                  <a:prstClr val="black"/>
                </a:solidFill>
                <a:latin typeface="Times New Roman" panose="02020603050405020304" pitchFamily="18" charset="0"/>
                <a:cs typeface="Times New Roman" panose="02020603050405020304" pitchFamily="18" charset="0"/>
              </a:rPr>
              <a:t>желтоқсанға</a:t>
            </a:r>
            <a:endParaRPr lang="ru-RU" sz="1200" b="1" dirty="0">
              <a:latin typeface="Times New Roman" pitchFamily="18" charset="0"/>
              <a:cs typeface="Times New Roman" pitchFamily="18" charset="0"/>
            </a:endParaRPr>
          </a:p>
          <a:p>
            <a:pPr algn="ctr"/>
            <a:r>
              <a:rPr lang="kk-KZ" altLang="ru-RU" sz="1200" b="1" dirty="0">
                <a:latin typeface="Times New Roman" panose="02020603050405020304" pitchFamily="18" charset="0"/>
                <a:cs typeface="Times New Roman" panose="02020603050405020304" pitchFamily="18" charset="0"/>
              </a:rPr>
              <a:t>10 желтоқсан </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21-ден 11 </a:t>
            </a:r>
            <a:r>
              <a:rPr lang="ru-RU" sz="1200" b="1" dirty="0" err="1">
                <a:solidFill>
                  <a:prstClr val="black"/>
                </a:solidFill>
                <a:latin typeface="Times New Roman" panose="02020603050405020304" pitchFamily="18" charset="0"/>
                <a:cs typeface="Times New Roman" panose="02020603050405020304" pitchFamily="18" charset="0"/>
              </a:rPr>
              <a:t>желтоқсан</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21-ге </a:t>
            </a:r>
            <a:r>
              <a:rPr lang="ru-RU" altLang="ru-RU" sz="1200" b="1" dirty="0" err="1">
                <a:latin typeface="Times New Roman" panose="02020603050405020304" pitchFamily="18" charset="0"/>
                <a:cs typeface="Times New Roman" panose="02020603050405020304" pitchFamily="18" charset="0"/>
              </a:rPr>
              <a:t>дейін</a:t>
            </a:r>
            <a:r>
              <a:rPr lang="kk-KZ" sz="1200" dirty="0">
                <a:latin typeface="Times New Roman" pitchFamily="18" charset="0"/>
                <a:cs typeface="Times New Roman" pitchFamily="18" charset="0"/>
              </a:rPr>
              <a:t>         </a:t>
            </a:r>
          </a:p>
          <a:p>
            <a:pPr algn="just"/>
            <a:r>
              <a:rPr lang="kk-KZ" sz="1200" dirty="0">
                <a:solidFill>
                  <a:prstClr val="black"/>
                </a:solidFill>
                <a:latin typeface="Times New Roman" pitchFamily="18" charset="0"/>
                <a:cs typeface="Times New Roman" pitchFamily="18" charset="0"/>
              </a:rPr>
              <a:t>        Жауын-шашынсыз. Кей уақытта тұман түседі. </a:t>
            </a:r>
            <a:r>
              <a:rPr lang="kk-KZ" sz="1200" dirty="0">
                <a:latin typeface="Times New Roman"/>
              </a:rPr>
              <a:t>С</a:t>
            </a:r>
            <a:r>
              <a:rPr lang="kk-KZ" sz="1200" dirty="0">
                <a:latin typeface="Times New Roman"/>
                <a:ea typeface="Calibri"/>
              </a:rPr>
              <a:t>олтүстік-шығыстан</a:t>
            </a:r>
            <a:r>
              <a:rPr lang="kk-KZ" sz="1200" dirty="0">
                <a:latin typeface="Times New Roman"/>
                <a:ea typeface="Times New Roman"/>
              </a:rPr>
              <a:t> </a:t>
            </a:r>
            <a:r>
              <a:rPr lang="kk-KZ" sz="1200" dirty="0">
                <a:latin typeface="Times New Roman"/>
                <a:ea typeface="Calibri"/>
              </a:rPr>
              <a:t>жел соғады</a:t>
            </a:r>
            <a:r>
              <a:rPr lang="kk-KZ" sz="1200" dirty="0">
                <a:latin typeface="Times New Roman"/>
                <a:ea typeface="Times New Roman"/>
              </a:rPr>
              <a:t>, </a:t>
            </a:r>
            <a:r>
              <a:rPr lang="kk-KZ" sz="1200" dirty="0">
                <a:solidFill>
                  <a:prstClr val="black"/>
                </a:solidFill>
                <a:latin typeface="Times New Roman" pitchFamily="18" charset="0"/>
                <a:ea typeface="Calibri"/>
                <a:cs typeface="Times New Roman" pitchFamily="18" charset="0"/>
              </a:rPr>
              <a:t>күші 9-14</a:t>
            </a:r>
            <a:r>
              <a:rPr lang="kk-KZ" sz="1200" dirty="0">
                <a:solidFill>
                  <a:prstClr val="black"/>
                </a:solidFill>
                <a:latin typeface="Times New Roman" pitchFamily="18" charset="0"/>
                <a:cs typeface="Times New Roman" pitchFamily="18" charset="0"/>
              </a:rPr>
              <a:t> м/с. </a:t>
            </a:r>
            <a:r>
              <a:rPr lang="kk-KZ" sz="1200" dirty="0">
                <a:latin typeface="Times New Roman" pitchFamily="18" charset="0"/>
                <a:cs typeface="Times New Roman" pitchFamily="18" charset="0"/>
              </a:rPr>
              <a:t>Ауа температурасы түнде 20-22, күндіз 10-12 градус аяз болады.</a:t>
            </a:r>
            <a:r>
              <a:rPr lang="kk-KZ" sz="1200" dirty="0">
                <a:solidFill>
                  <a:prstClr val="black"/>
                </a:solidFill>
                <a:latin typeface="Times New Roman" pitchFamily="18" charset="0"/>
                <a:cs typeface="Times New Roman" pitchFamily="18" charset="0"/>
              </a:rPr>
              <a:t>  </a:t>
            </a:r>
            <a:endParaRPr lang="ru-RU" sz="1200" dirty="0">
              <a:latin typeface="Times New Roman" pitchFamily="18" charset="0"/>
              <a:cs typeface="Times New Roman" pitchFamily="18" charset="0"/>
            </a:endParaRPr>
          </a:p>
          <a:p>
            <a:endParaRPr lang="kk-KZ"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12 </a:t>
            </a:r>
            <a:r>
              <a:rPr lang="ru-RU" altLang="ru-RU" sz="1200" b="1" dirty="0" err="1">
                <a:latin typeface="Times New Roman" panose="02020603050405020304" pitchFamily="18" charset="0"/>
                <a:cs typeface="Times New Roman" panose="02020603050405020304" pitchFamily="18" charset="0"/>
              </a:rPr>
              <a:t>желтоқсанға</a:t>
            </a:r>
            <a:endParaRPr lang="ru-RU" sz="1200" b="1" dirty="0">
              <a:latin typeface="Times New Roman" panose="02020603050405020304" pitchFamily="18" charset="0"/>
              <a:cs typeface="Times New Roman" panose="02020603050405020304" pitchFamily="18" charset="0"/>
            </a:endParaRPr>
          </a:p>
          <a:p>
            <a:pPr indent="182563" algn="just">
              <a:defRPr/>
            </a:pPr>
            <a:r>
              <a:rPr lang="ru-RU" sz="1200" b="1" dirty="0">
                <a:solidFill>
                  <a:prstClr val="black"/>
                </a:solidFill>
                <a:latin typeface="Times New Roman" panose="02020603050405020304" pitchFamily="18" charset="0"/>
                <a:cs typeface="Times New Roman" panose="02020603050405020304" pitchFamily="18" charset="0"/>
              </a:rPr>
              <a:t>11 </a:t>
            </a:r>
            <a:r>
              <a:rPr lang="ru-RU" sz="1200" b="1" dirty="0" err="1">
                <a:solidFill>
                  <a:prstClr val="black"/>
                </a:solidFill>
                <a:latin typeface="Times New Roman" panose="02020603050405020304" pitchFamily="18" charset="0"/>
                <a:cs typeface="Times New Roman" panose="02020603050405020304" pitchFamily="18" charset="0"/>
              </a:rPr>
              <a:t>желтоқсан</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21-ден </a:t>
            </a:r>
            <a:r>
              <a:rPr lang="ru-RU" sz="1200" b="1" dirty="0" err="1">
                <a:latin typeface="Times New Roman" panose="02020603050405020304" pitchFamily="18" charset="0"/>
                <a:cs typeface="Times New Roman" panose="02020603050405020304" pitchFamily="18" charset="0"/>
              </a:rPr>
              <a:t>бастап</a:t>
            </a:r>
            <a:r>
              <a:rPr lang="ru-RU" sz="1200" b="1" dirty="0">
                <a:latin typeface="Times New Roman" panose="02020603050405020304" pitchFamily="18" charset="0"/>
                <a:cs typeface="Times New Roman" panose="02020603050405020304" pitchFamily="18" charset="0"/>
              </a:rPr>
              <a:t>  12 </a:t>
            </a:r>
            <a:r>
              <a:rPr lang="ru-RU" sz="1200" b="1" dirty="0" err="1">
                <a:latin typeface="Times New Roman" panose="02020603050405020304" pitchFamily="18" charset="0"/>
                <a:cs typeface="Times New Roman" panose="02020603050405020304" pitchFamily="18" charset="0"/>
              </a:rPr>
              <a:t>желтоқсан</a:t>
            </a:r>
            <a:r>
              <a:rPr lang="kk-KZ" alt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09-</a:t>
            </a:r>
            <a:r>
              <a:rPr lang="kk-KZ" sz="1200" b="1" dirty="0">
                <a:latin typeface="Times New Roman" panose="02020603050405020304" pitchFamily="18" charset="0"/>
                <a:cs typeface="Times New Roman" panose="02020603050405020304" pitchFamily="18" charset="0"/>
              </a:rPr>
              <a:t>ға</a:t>
            </a:r>
            <a:r>
              <a:rPr 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дейін</a:t>
            </a:r>
            <a:r>
              <a:rPr lang="ru-RU" sz="1200" b="1" dirty="0">
                <a:latin typeface="Times New Roman" panose="02020603050405020304" pitchFamily="18" charset="0"/>
                <a:cs typeface="Times New Roman" panose="02020603050405020304" pitchFamily="18" charset="0"/>
              </a:rPr>
              <a:t> </a:t>
            </a:r>
            <a:r>
              <a:rPr lang="kk-KZ" sz="1200" dirty="0">
                <a:solidFill>
                  <a:prstClr val="black"/>
                </a:solidFill>
                <a:latin typeface="Times New Roman" pitchFamily="18" charset="0"/>
                <a:cs typeface="Times New Roman" pitchFamily="18" charset="0"/>
              </a:rPr>
              <a:t>             </a:t>
            </a:r>
          </a:p>
          <a:p>
            <a:pPr indent="182563" algn="just">
              <a:defRPr/>
            </a:pPr>
            <a:r>
              <a:rPr lang="kk-KZ" sz="1200" dirty="0">
                <a:solidFill>
                  <a:prstClr val="black"/>
                </a:solidFill>
                <a:latin typeface="Times New Roman" pitchFamily="18" charset="0"/>
                <a:cs typeface="Times New Roman" pitchFamily="18" charset="0"/>
              </a:rPr>
              <a:t>    Жауын-шашынсыз. Кей уақытта тұман түседі. </a:t>
            </a:r>
            <a:r>
              <a:rPr lang="kk-KZ" sz="1200" dirty="0">
                <a:solidFill>
                  <a:prstClr val="black"/>
                </a:solidFill>
                <a:latin typeface="Times New Roman"/>
                <a:ea typeface="Times New Roman"/>
              </a:rPr>
              <a:t>С</a:t>
            </a:r>
            <a:r>
              <a:rPr lang="kk-KZ" sz="1200" dirty="0">
                <a:solidFill>
                  <a:prstClr val="black"/>
                </a:solidFill>
                <a:latin typeface="Times New Roman"/>
                <a:ea typeface="Calibri"/>
              </a:rPr>
              <a:t>олтүстік-</a:t>
            </a:r>
            <a:r>
              <a:rPr lang="kk-KZ" sz="1200" dirty="0">
                <a:latin typeface="Times New Roman"/>
                <a:ea typeface="Calibri"/>
              </a:rPr>
              <a:t>шығыстан</a:t>
            </a:r>
            <a:r>
              <a:rPr lang="kk-KZ" sz="1200" dirty="0">
                <a:solidFill>
                  <a:prstClr val="black"/>
                </a:solidFill>
                <a:latin typeface="Times New Roman" pitchFamily="18" charset="0"/>
                <a:ea typeface="Times New Roman"/>
                <a:cs typeface="Times New Roman" pitchFamily="18" charset="0"/>
              </a:rPr>
              <a:t> </a:t>
            </a:r>
            <a:r>
              <a:rPr lang="kk-KZ" sz="1200" dirty="0">
                <a:solidFill>
                  <a:prstClr val="black"/>
                </a:solidFill>
                <a:latin typeface="Times New Roman"/>
                <a:ea typeface="Calibri"/>
              </a:rPr>
              <a:t>жел соғады, күші </a:t>
            </a:r>
            <a:r>
              <a:rPr lang="kk-KZ" sz="1200" dirty="0">
                <a:solidFill>
                  <a:prstClr val="black"/>
                </a:solidFill>
                <a:latin typeface="Times New Roman" pitchFamily="18" charset="0"/>
                <a:cs typeface="Times New Roman" pitchFamily="18" charset="0"/>
              </a:rPr>
              <a:t>9-14 м/с.</a:t>
            </a:r>
            <a:r>
              <a:rPr lang="kk-KZ" sz="1200" dirty="0">
                <a:solidFill>
                  <a:prstClr val="black"/>
                </a:solidFill>
                <a:latin typeface="Times New Roman"/>
              </a:rPr>
              <a:t> </a:t>
            </a:r>
            <a:r>
              <a:rPr lang="kk-KZ" sz="1200" dirty="0">
                <a:latin typeface="Times New Roman" pitchFamily="18" charset="0"/>
                <a:cs typeface="Times New Roman" pitchFamily="18" charset="0"/>
              </a:rPr>
              <a:t>Ауа температурасы  түнде 18-20 градус аяз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p:txBody>
      </p:sp>
      <p:sp>
        <p:nvSpPr>
          <p:cNvPr id="21" name="TextBox 13"/>
          <p:cNvSpPr txBox="1"/>
          <p:nvPr/>
        </p:nvSpPr>
        <p:spPr>
          <a:xfrm>
            <a:off x="5013577" y="2856449"/>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200" dirty="0">
                <a:solidFill>
                  <a:schemeClr val="tx1"/>
                </a:solidFill>
                <a:latin typeface="Times New Roman" panose="02020603050405020304" pitchFamily="18" charset="0"/>
                <a:cs typeface="Times New Roman" panose="02020603050405020304" pitchFamily="18" charset="0"/>
              </a:rPr>
              <a:t>        11 </a:t>
            </a:r>
            <a:r>
              <a:rPr lang="ru-RU" sz="1200" dirty="0" err="1">
                <a:solidFill>
                  <a:prstClr val="black"/>
                </a:solidFill>
                <a:latin typeface="Times New Roman" panose="02020603050405020304" pitchFamily="18" charset="0"/>
                <a:cs typeface="Times New Roman" panose="02020603050405020304" pitchFamily="18" charset="0"/>
              </a:rPr>
              <a:t>желтоқсан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 </a:t>
            </a:r>
          </a:p>
          <a:p>
            <a:pPr algn="just"/>
            <a:r>
              <a:rPr lang="ru-RU" sz="1200" dirty="0">
                <a:solidFill>
                  <a:schemeClr val="tx1"/>
                </a:solidFill>
                <a:latin typeface="Times New Roman" panose="02020603050405020304" pitchFamily="18" charset="0"/>
                <a:cs typeface="Times New Roman" panose="02020603050405020304" pitchFamily="18" charset="0"/>
              </a:rPr>
              <a:t>        11 </a:t>
            </a:r>
            <a:r>
              <a:rPr lang="ru-RU" sz="1200" dirty="0" err="1">
                <a:solidFill>
                  <a:prstClr val="black"/>
                </a:solidFill>
                <a:latin typeface="Times New Roman" panose="02020603050405020304" pitchFamily="18" charset="0"/>
                <a:cs typeface="Times New Roman" panose="02020603050405020304" pitchFamily="18" charset="0"/>
              </a:rPr>
              <a:t>желтоқсан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болады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graphicFrame>
        <p:nvGraphicFramePr>
          <p:cNvPr id="16"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536225776"/>
              </p:ext>
            </p:extLst>
          </p:nvPr>
        </p:nvGraphicFramePr>
        <p:xfrm>
          <a:off x="5026516" y="4158332"/>
          <a:ext cx="4691064" cy="232988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6071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56376">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2002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a:solidFill>
                            <a:srgbClr val="000000"/>
                          </a:solidFill>
                          <a:effectLst/>
                          <a:latin typeface="Times New Roman" panose="02020603050405020304" pitchFamily="18" charset="0"/>
                        </a:rPr>
                        <a:t>0,3</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276036" y="4569341"/>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Тараз</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22</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бекет-Рысбек</a:t>
            </a:r>
            <a:r>
              <a:rPr lang="ru-RU" altLang="ru-RU" sz="1200" dirty="0">
                <a:solidFill>
                  <a:srgbClr val="000000"/>
                </a:solidFill>
                <a:latin typeface="Times New Roman" panose="02020603050405020304" pitchFamily="18" charset="0"/>
                <a:cs typeface="Times New Roman" panose="02020603050405020304" pitchFamily="18" charset="0"/>
              </a:rPr>
              <a:t> батыр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15, </a:t>
            </a:r>
            <a:r>
              <a:rPr lang="ru-RU" altLang="ru-RU" sz="1200" dirty="0" err="1">
                <a:solidFill>
                  <a:srgbClr val="000000"/>
                </a:solidFill>
                <a:latin typeface="Times New Roman" panose="02020603050405020304" pitchFamily="18" charset="0"/>
                <a:cs typeface="Times New Roman" panose="02020603050405020304" pitchFamily="18" charset="0"/>
              </a:rPr>
              <a:t>Ниетқалиев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-Абай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Төле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би</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көшелерінің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бекет-Байзақ</a:t>
            </a:r>
            <a:r>
              <a:rPr lang="ru-RU" altLang="ru-RU" sz="1200" dirty="0">
                <a:solidFill>
                  <a:srgbClr val="000000"/>
                </a:solidFill>
                <a:latin typeface="Times New Roman" panose="02020603050405020304" pitchFamily="18" charset="0"/>
                <a:cs typeface="Times New Roman" panose="02020603050405020304" pitchFamily="18" charset="0"/>
              </a:rPr>
              <a:t> батыр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162</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Жамбыл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94971"/>
            <a:ext cx="4953000" cy="461963"/>
          </a:xfrm>
          <a:prstGeom prst="rect">
            <a:avLst/>
          </a:prstGeom>
          <a:noFill/>
          <a:ln w="9525">
            <a:noFill/>
          </a:ln>
        </p:spPr>
        <p:txBody>
          <a:bodyPr>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73669" y="4371880"/>
            <a:ext cx="4291013" cy="1913221"/>
            <a:chOff x="531522" y="3799939"/>
            <a:chExt cx="4291013"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89" y="3992618"/>
              <a:ext cx="1923925"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98885" y="3799939"/>
              <a:ext cx="4223650" cy="1113971"/>
            </a:xfrm>
            <a:prstGeom prst="rect">
              <a:avLst/>
            </a:prstGeom>
            <a:noFill/>
            <a:ln w="9525">
              <a:noFill/>
            </a:ln>
          </p:spPr>
          <p:txBody>
            <a:bodyPr wrap="square">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505198"/>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285101"/>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ru-RU" sz="1400" b="1" i="1" dirty="0" err="1">
                <a:latin typeface="Times New Roman" panose="02020603050405020304" pitchFamily="18" charset="0"/>
                <a:cs typeface="Times New Roman" panose="02020603050405020304" pitchFamily="18" charset="0"/>
              </a:rPr>
              <a:t>Қабдуалиева</a:t>
            </a:r>
            <a:r>
              <a:rPr lang="ru-RU" sz="1400" b="1" i="1" dirty="0">
                <a:latin typeface="Times New Roman" panose="02020603050405020304" pitchFamily="18" charset="0"/>
                <a:cs typeface="Times New Roman" panose="02020603050405020304" pitchFamily="18" charset="0"/>
              </a:rPr>
              <a:t> М.С.</a:t>
            </a:r>
            <a:endParaRPr lang="ru-RU" sz="14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01068049"/>
              </p:ext>
            </p:extLst>
          </p:nvPr>
        </p:nvGraphicFramePr>
        <p:xfrm>
          <a:off x="5262505" y="559736"/>
          <a:ext cx="4167505" cy="772416"/>
        </p:xfrm>
        <a:graphic>
          <a:graphicData uri="http://schemas.openxmlformats.org/drawingml/2006/table">
            <a:tbl>
              <a:tblPr/>
              <a:tblGrid>
                <a:gridCol w="989013">
                  <a:extLst>
                    <a:ext uri="{9D8B030D-6E8A-4147-A177-3AD203B41FA5}">
                      <a16:colId xmlns:a16="http://schemas.microsoft.com/office/drawing/2014/main" val="20000"/>
                    </a:ext>
                  </a:extLst>
                </a:gridCol>
                <a:gridCol w="3178492">
                  <a:extLst>
                    <a:ext uri="{9D8B030D-6E8A-4147-A177-3AD203B41FA5}">
                      <a16:colId xmlns:a16="http://schemas.microsoft.com/office/drawing/2014/main" val="20001"/>
                    </a:ext>
                  </a:extLst>
                </a:gridCol>
              </a:tblGrid>
              <a:tr h="767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7468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351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 ≤ Р &lt; 0,28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813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0,28 ≤ Р &lt; 0,32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93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332152"/>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52999" y="2124744"/>
            <a:ext cx="4799923"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554978126"/>
              </p:ext>
            </p:extLst>
          </p:nvPr>
        </p:nvGraphicFramePr>
        <p:xfrm>
          <a:off x="5118490" y="2449610"/>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032" y="4524811"/>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14415</TotalTime>
  <Words>594</Words>
  <Application>Microsoft Office PowerPoint</Application>
  <PresentationFormat>Лист A4 (210x297 мм)</PresentationFormat>
  <Paragraphs>101</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2844</cp:revision>
  <cp:lastPrinted>2022-12-10T07:33:27Z</cp:lastPrinted>
  <dcterms:created xsi:type="dcterms:W3CDTF">2018-03-27T06:03:00Z</dcterms:created>
  <dcterms:modified xsi:type="dcterms:W3CDTF">2022-12-10T10:03:38Z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