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797675" cy="9926638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99CC00"/>
    <a:srgbClr val="FF99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2B4F1389-71B9-45FE-8AFB-CACD307730DF}" v="1" dt="2022-12-10T10:01:28.018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620"/>
    <p:restoredTop sz="94660"/>
  </p:normalViewPr>
  <p:slideViewPr>
    <p:cSldViewPr showGuides="1">
      <p:cViewPr varScale="1">
        <p:scale>
          <a:sx n="71" d="100"/>
          <a:sy n="71" d="100"/>
        </p:scale>
        <p:origin x="67" y="110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" userId="df42278df007c026" providerId="LiveId" clId="{2B4F1389-71B9-45FE-8AFB-CACD307730DF}"/>
    <pc:docChg chg="custSel modSld">
      <pc:chgData name="Moldir" userId="df42278df007c026" providerId="LiveId" clId="{2B4F1389-71B9-45FE-8AFB-CACD307730DF}" dt="2022-12-10T10:02:20.394" v="7" actId="478"/>
      <pc:docMkLst>
        <pc:docMk/>
      </pc:docMkLst>
      <pc:sldChg chg="modSp mod">
        <pc:chgData name="Moldir" userId="df42278df007c026" providerId="LiveId" clId="{2B4F1389-71B9-45FE-8AFB-CACD307730DF}" dt="2022-12-10T10:01:41.890" v="4" actId="20577"/>
        <pc:sldMkLst>
          <pc:docMk/>
          <pc:sldMk cId="0" sldId="261"/>
        </pc:sldMkLst>
        <pc:spChg chg="mod">
          <ac:chgData name="Moldir" userId="df42278df007c026" providerId="LiveId" clId="{2B4F1389-71B9-45FE-8AFB-CACD307730DF}" dt="2022-12-10T10:01:41.890" v="4" actId="20577"/>
          <ac:spMkLst>
            <pc:docMk/>
            <pc:sldMk cId="0" sldId="261"/>
            <ac:spMk id="14" creationId="{00000000-0000-0000-0000-000000000000}"/>
          </ac:spMkLst>
        </pc:spChg>
        <pc:graphicFrameChg chg="mod">
          <ac:chgData name="Moldir" userId="df42278df007c026" providerId="LiveId" clId="{2B4F1389-71B9-45FE-8AFB-CACD307730DF}" dt="2022-12-10T10:01:28.018" v="0"/>
          <ac:graphicFrameMkLst>
            <pc:docMk/>
            <pc:sldMk cId="0" sldId="261"/>
            <ac:graphicFrameMk id="15" creationId="{94CC0974-E1E4-47F3-9A8B-49A879A3B96B}"/>
          </ac:graphicFrameMkLst>
        </pc:graphicFrameChg>
      </pc:sldChg>
      <pc:sldChg chg="delSp modSp mod">
        <pc:chgData name="Moldir" userId="df42278df007c026" providerId="LiveId" clId="{2B4F1389-71B9-45FE-8AFB-CACD307730DF}" dt="2022-12-10T10:02:20.394" v="7" actId="478"/>
        <pc:sldMkLst>
          <pc:docMk/>
          <pc:sldMk cId="334028445" sldId="265"/>
        </pc:sldMkLst>
        <pc:spChg chg="del">
          <ac:chgData name="Moldir" userId="df42278df007c026" providerId="LiveId" clId="{2B4F1389-71B9-45FE-8AFB-CACD307730DF}" dt="2022-12-10T10:02:20.394" v="7" actId="478"/>
          <ac:spMkLst>
            <pc:docMk/>
            <pc:sldMk cId="334028445" sldId="265"/>
            <ac:spMk id="16" creationId="{E1A8E3C0-CFA9-44DB-A7DD-D1427BEBA2CE}"/>
          </ac:spMkLst>
        </pc:spChg>
        <pc:spChg chg="mod">
          <ac:chgData name="Moldir" userId="df42278df007c026" providerId="LiveId" clId="{2B4F1389-71B9-45FE-8AFB-CACD307730DF}" dt="2022-12-10T10:02:16.892" v="5"/>
          <ac:spMkLst>
            <pc:docMk/>
            <pc:sldMk cId="334028445" sldId="265"/>
            <ac:spMk id="19" creationId="{00000000-0000-0000-0000-000000000000}"/>
          </ac:spMkLst>
        </pc:spChg>
        <pc:spChg chg="del">
          <ac:chgData name="Moldir" userId="df42278df007c026" providerId="LiveId" clId="{2B4F1389-71B9-45FE-8AFB-CACD307730DF}" dt="2022-12-10T10:02:19.531" v="6" actId="478"/>
          <ac:spMkLst>
            <pc:docMk/>
            <pc:sldMk cId="334028445" sldId="265"/>
            <ac:spMk id="32" creationId="{A749C2F8-23C3-4A95-A976-9FB1B6BA7313}"/>
          </ac:spMkLst>
        </pc:sp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862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 algn="r"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981075" y="1239838"/>
            <a:ext cx="4835525" cy="334962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0384" y="4776857"/>
            <a:ext cx="5436908" cy="390895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3763" tIns="46882" rIns="93763" bIns="46882" numCol="1" anchor="t" anchorCtr="0" compatLnSpc="1"/>
          <a:lstStyle/>
          <a:p>
            <a:pPr marL="0" marR="0" lvl="0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68814" marR="0" lvl="1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37630" marR="0" lvl="2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06444" marR="0" lvl="3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75259" marR="0" lvl="4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862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3372259155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Семей</a:t>
                      </a:r>
                      <a:endParaRPr lang="en-US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28588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603627886"/>
              </p:ext>
            </p:extLst>
          </p:nvPr>
        </p:nvGraphicFramePr>
        <p:xfrm>
          <a:off x="307975" y="2588895"/>
          <a:ext cx="4465638" cy="2179320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9351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БАССЕЙНА </a:t>
                      </a:r>
                      <a:r>
                        <a:rPr lang="ru-RU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№344</a:t>
                      </a:r>
                      <a:endParaRPr lang="kk-KZ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zh-CN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x-none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Семей</a:t>
                      </a: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100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 декабря </a:t>
                      </a:r>
                      <a:r>
                        <a:rPr lang="kk-KZ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2022 года</a:t>
                      </a:r>
                      <a:endParaRPr lang="zh-CN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81879166"/>
              </p:ext>
            </p:extLst>
          </p:nvPr>
        </p:nvGraphicFramePr>
        <p:xfrm>
          <a:off x="5139910" y="6527166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от 28.02.2015г 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4988718" y="3718258"/>
            <a:ext cx="4824413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Семей</a:t>
            </a:r>
          </a:p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 10 декабря 2022 года </a:t>
            </a:r>
          </a:p>
        </p:txBody>
      </p:sp>
      <p:graphicFrame>
        <p:nvGraphicFramePr>
          <p:cNvPr id="15" name="Таблица 2">
            <a:extLst>
              <a:ext uri="{FF2B5EF4-FFF2-40B4-BE49-F238E27FC236}">
                <a16:creationId xmlns:a16="http://schemas.microsoft.com/office/drawing/2014/main" id="{94CC0974-E1E4-47F3-9A8B-49A879A3B9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53355906"/>
              </p:ext>
            </p:extLst>
          </p:nvPr>
        </p:nvGraphicFramePr>
        <p:xfrm>
          <a:off x="5019674" y="4164572"/>
          <a:ext cx="4691064" cy="2255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05096">
                  <a:extLst>
                    <a:ext uri="{9D8B030D-6E8A-4147-A177-3AD203B41FA5}">
                      <a16:colId xmlns:a16="http://schemas.microsoft.com/office/drawing/2014/main" val="3583770891"/>
                    </a:ext>
                  </a:extLst>
                </a:gridCol>
                <a:gridCol w="1440160">
                  <a:extLst>
                    <a:ext uri="{9D8B030D-6E8A-4147-A177-3AD203B41FA5}">
                      <a16:colId xmlns:a16="http://schemas.microsoft.com/office/drawing/2014/main" val="1276116030"/>
                    </a:ext>
                  </a:extLst>
                </a:gridCol>
                <a:gridCol w="1445808">
                  <a:extLst>
                    <a:ext uri="{9D8B030D-6E8A-4147-A177-3AD203B41FA5}">
                      <a16:colId xmlns:a16="http://schemas.microsoft.com/office/drawing/2014/main" val="2096923049"/>
                    </a:ext>
                  </a:extLst>
                </a:gridCol>
              </a:tblGrid>
              <a:tr h="340728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1334865"/>
                  </a:ext>
                </a:extLst>
              </a:tr>
              <a:tr h="225309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РМ-2,5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197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1,2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РМ-10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207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0,7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88232626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387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0,8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50010825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kk-KZ" sz="1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</a:t>
                      </a:r>
                      <a:r>
                        <a:rPr lang="kk-KZ" sz="1000" baseline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углерода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4891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1,0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90536008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196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1,0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79239550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147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0,4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0178899"/>
                  </a:ext>
                </a:extLst>
              </a:tr>
              <a:tr h="210970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Сероводород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0,4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1613162"/>
                  </a:ext>
                </a:extLst>
              </a:tr>
            </a:tbl>
          </a:graphicData>
        </a:graphic>
      </p:graphicFrame>
      <p:sp>
        <p:nvSpPr>
          <p:cNvPr id="16" name="Прямоугольник 15"/>
          <p:cNvSpPr/>
          <p:nvPr/>
        </p:nvSpPr>
        <p:spPr>
          <a:xfrm>
            <a:off x="4937124" y="141994"/>
            <a:ext cx="4824413" cy="212365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indent="177800"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Прогноз погоды по г. Семей</a:t>
            </a:r>
          </a:p>
          <a:p>
            <a:pPr lvl="0" indent="177800" algn="ctr"/>
            <a:r>
              <a:rPr lang="ru-RU" alt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11 декабря</a:t>
            </a:r>
          </a:p>
          <a:p>
            <a:pPr indent="177800"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10 декабря</a:t>
            </a:r>
            <a:r>
              <a:rPr lang="ru-RU" alt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kk-KZ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2022 г. 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по 21 ч. 11 дека</a:t>
            </a:r>
            <a:r>
              <a:rPr lang="ru-RU" alt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бря 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2022 г.</a:t>
            </a:r>
            <a:endParaRPr lang="en-US" sz="12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  <a:p>
            <a:r>
              <a:rPr lang="ru-RU" sz="12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Снег</a:t>
            </a:r>
            <a:r>
              <a:rPr lang="kk-KZ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Ветер</a:t>
            </a:r>
            <a:r>
              <a:rPr lang="kk-KZ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юго-западный 5-10 м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/с. Температура воздуха ночью 16-18°, днем 10-12°</a:t>
            </a:r>
            <a:r>
              <a:rPr lang="kk-KZ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мороза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pPr algn="just"/>
            <a:endParaRPr 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indent="177800"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12 декабря</a:t>
            </a:r>
          </a:p>
          <a:p>
            <a:pPr lvl="0" indent="177800"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11 декаб</a:t>
            </a:r>
            <a:r>
              <a:rPr lang="ru-RU" alt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ря 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по 09 ч. 12 декабря 2022 г</a:t>
            </a:r>
          </a:p>
          <a:p>
            <a:pPr lvl="0" indent="177800" algn="just">
              <a:defRPr/>
            </a:pPr>
            <a:r>
              <a:rPr lang="kk-KZ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 Снег. </a:t>
            </a:r>
            <a:r>
              <a:rPr 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Ветер юго-западный 5-10 м/с. Температура воздуха  ночью 13-15° мороза.</a:t>
            </a:r>
          </a:p>
          <a:p>
            <a:pPr lvl="0" indent="177800" algn="just">
              <a:defRPr/>
            </a:pPr>
            <a:endParaRPr lang="ru-RU" sz="1200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</p:txBody>
      </p:sp>
      <p:sp>
        <p:nvSpPr>
          <p:cNvPr id="22" name="TextBox 13"/>
          <p:cNvSpPr txBox="1"/>
          <p:nvPr/>
        </p:nvSpPr>
        <p:spPr>
          <a:xfrm>
            <a:off x="4983270" y="2089061"/>
            <a:ext cx="4681537" cy="1015663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indent="182563" algn="just"/>
            <a:r>
              <a:rPr lang="kk-KZ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11 декабря</a:t>
            </a:r>
            <a:r>
              <a:rPr lang="en-US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, </a:t>
            </a:r>
            <a:r>
              <a:rPr lang="kk-KZ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ночью 12 декабря </a:t>
            </a:r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2022 года метеорологические условия будут способствовать рассеиванию загрязняющих веществ в атмосфере города. </a:t>
            </a:r>
          </a:p>
          <a:p>
            <a:pPr indent="182563" algn="just"/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В целом по городу ожидается пониженный уровень  загрязнения воздуха.</a:t>
            </a:r>
          </a:p>
        </p:txBody>
      </p:sp>
      <p:sp>
        <p:nvSpPr>
          <p:cNvPr id="23" name="TextBox 15"/>
          <p:cNvSpPr txBox="1"/>
          <p:nvPr/>
        </p:nvSpPr>
        <p:spPr>
          <a:xfrm>
            <a:off x="4990297" y="3229854"/>
            <a:ext cx="4680169" cy="276999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ru-RU" sz="12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Предупреждение 1, 2, 3 степени НМУ отсутствует</a:t>
            </a:r>
            <a: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Прямоугольник 26"/>
          <p:cNvSpPr/>
          <p:nvPr/>
        </p:nvSpPr>
        <p:spPr>
          <a:xfrm>
            <a:off x="272043" y="4582753"/>
            <a:ext cx="4661089" cy="1569660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just"/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городе Семей наблюдения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уровнем загрязнения атмосферного воздуха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проводится на 4 постах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наблюдения: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2 – улица Рыскулова, 27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4 – улица 343 квартал, 13/2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1 – улица </a:t>
            </a:r>
            <a:r>
              <a:rPr lang="ru-RU" alt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Найманбаева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18</a:t>
            </a:r>
          </a:p>
          <a:p>
            <a:pPr eaLnBrk="0" hangingPunct="0"/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3 – улица Аэрологическая станция, 1</a:t>
            </a:r>
          </a:p>
          <a:p>
            <a:pPr eaLnBrk="0" hangingPunct="0"/>
            <a:r>
              <a:rPr lang="ru-RU" altLang="ru-RU" sz="1200" dirty="0"/>
              <a:t> </a:t>
            </a:r>
          </a:p>
          <a:p>
            <a:pPr eaLnBrk="0" hangingPunct="0"/>
            <a:endParaRPr lang="ru-RU" altLang="ru-RU" sz="12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23" name="Прямоугольник 13"/>
          <p:cNvSpPr/>
          <p:nvPr/>
        </p:nvSpPr>
        <p:spPr>
          <a:xfrm>
            <a:off x="4967232" y="92690"/>
            <a:ext cx="4794305" cy="46196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 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222104" y="4411868"/>
            <a:ext cx="4291013" cy="1793249"/>
            <a:chOff x="531522" y="3931523"/>
            <a:chExt cx="4291013" cy="1966822"/>
          </a:xfrm>
        </p:grpSpPr>
        <p:graphicFrame>
          <p:nvGraphicFramePr>
            <p:cNvPr id="26" name="Таблица 25"/>
            <p:cNvGraphicFramePr/>
            <p:nvPr>
              <p:extLst>
                <p:ext uri="{D42A27DB-BD31-4B8C-83A1-F6EECF244321}">
                  <p14:modId xmlns:p14="http://schemas.microsoft.com/office/powerpoint/2010/main" val="144201162"/>
                </p:ext>
              </p:extLst>
            </p:nvPr>
          </p:nvGraphicFramePr>
          <p:xfrm>
            <a:off x="531522" y="5029036"/>
            <a:ext cx="4035777" cy="869309"/>
          </p:xfrm>
          <a:graphic>
            <a:graphicData uri="http://schemas.openxmlformats.org/drawingml/2006/table">
              <a:tbl>
                <a:tblPr/>
                <a:tblGrid>
                  <a:gridCol w="2017889">
                    <a:extLst>
                      <a:ext uri="{9D8B030D-6E8A-4147-A177-3AD203B41FA5}">
                        <a16:colId xmlns:a16="http://schemas.microsoft.com/office/drawing/2014/main" val="20000"/>
                      </a:ext>
                    </a:extLst>
                  </a:gridCol>
                  <a:gridCol w="2017888">
                    <a:extLst>
                      <a:ext uri="{9D8B030D-6E8A-4147-A177-3AD203B41FA5}">
                        <a16:colId xmlns:a16="http://schemas.microsoft.com/office/drawing/2014/main" val="20001"/>
                      </a:ext>
                    </a:extLst>
                  </a:gridCol>
                </a:tblGrid>
                <a:tr h="336550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endParaRPr lang="kk-KZ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sz="800" dirty="0" err="1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Пресс-служба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</a:t>
                        </a:r>
                        <a:r>
                          <a:rPr lang="en-US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3</a:t>
                        </a: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info@meteo.kz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0"/>
                    </a:ext>
                  </a:extLst>
                </a:tr>
                <a:tr h="334963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Отдел международного сотрудничества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</a:t>
                        </a:r>
                        <a:r>
                          <a:rPr lang="en-US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26</a:t>
                        </a: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, 79-83-</a:t>
                        </a:r>
                        <a:r>
                          <a:rPr lang="en-US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83</a:t>
                        </a: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</a:t>
                        </a:r>
                        <a:r>
                          <a:rPr lang="en-US" altLang="x-none" sz="80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: </a:t>
                        </a:r>
                        <a:r>
                          <a:rPr lang="en-US" altLang="x-none" sz="800" b="1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ukpp@meteo.kz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1"/>
                    </a:ext>
                  </a:extLst>
                </a:tr>
              </a:tbl>
            </a:graphicData>
          </a:graphic>
        </p:graphicFrame>
        <p:sp>
          <p:nvSpPr>
            <p:cNvPr id="27" name="Прямоугольник 8"/>
            <p:cNvSpPr/>
            <p:nvPr/>
          </p:nvSpPr>
          <p:spPr>
            <a:xfrm>
              <a:off x="652116" y="4161401"/>
              <a:ext cx="1896673" cy="877674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 </a:t>
              </a:r>
              <a:r>
                <a:rPr lang="ru-RU" altLang="ru-RU" sz="1000" i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Астана, 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ул.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31522" y="3931523"/>
              <a:ext cx="4291013" cy="830262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r>
                <a:rPr lang="ru-RU" altLang="ru-RU" sz="1200" b="1" i="1" dirty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5017538" y="6400703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8" name="Прямоугольник 17"/>
          <p:cNvSpPr/>
          <p:nvPr/>
        </p:nvSpPr>
        <p:spPr>
          <a:xfrm>
            <a:off x="4961179" y="1310055"/>
            <a:ext cx="4800357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9" name="Прямоугольник 1"/>
          <p:cNvSpPr/>
          <p:nvPr/>
        </p:nvSpPr>
        <p:spPr>
          <a:xfrm>
            <a:off x="5057337" y="6152413"/>
            <a:ext cx="4521389" cy="306705"/>
          </a:xfrm>
          <a:prstGeom prst="rect">
            <a:avLst/>
          </a:prstGeom>
          <a:solidFill>
            <a:schemeClr val="bg1"/>
          </a:solidFill>
          <a:ln w="9525">
            <a:noFill/>
          </a:ln>
        </p:spPr>
        <p:txBody>
          <a:bodyPr wrap="square">
            <a:spAutoFit/>
          </a:bodyPr>
          <a:lstStyle/>
          <a:p>
            <a:pPr eaLnBrk="0" hangingPunct="0"/>
            <a:r>
              <a:rPr lang="ru-RU" altLang="ru-RU" sz="1400" b="1" i="1" dirty="0">
                <a:solidFill>
                  <a:srgbClr val="000000"/>
                </a:solidFill>
                <a:latin typeface="Calibri" panose="020F0502020204030204" pitchFamily="34" charset="0"/>
              </a:rPr>
              <a:t>  </a:t>
            </a:r>
            <a:r>
              <a:rPr lang="en-US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(а)</a:t>
            </a:r>
            <a:r>
              <a:rPr lang="en-US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Қабдуалиева</a:t>
            </a:r>
            <a:r>
              <a:rPr lang="ru-RU" sz="1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М.С.</a:t>
            </a:r>
            <a:endParaRPr lang="ru-RU" sz="1200" b="1" i="1" dirty="0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graphicFrame>
        <p:nvGraphicFramePr>
          <p:cNvPr id="20" name="Таблица 19"/>
          <p:cNvGraphicFramePr/>
          <p:nvPr>
            <p:extLst>
              <p:ext uri="{D42A27DB-BD31-4B8C-83A1-F6EECF244321}">
                <p14:modId xmlns:p14="http://schemas.microsoft.com/office/powerpoint/2010/main" val="1505307448"/>
              </p:ext>
            </p:extLst>
          </p:nvPr>
        </p:nvGraphicFramePr>
        <p:xfrm>
          <a:off x="5017539" y="515772"/>
          <a:ext cx="4713890" cy="775020"/>
        </p:xfrm>
        <a:graphic>
          <a:graphicData uri="http://schemas.openxmlformats.org/drawingml/2006/table">
            <a:tbl>
              <a:tblPr/>
              <a:tblGrid>
                <a:gridCol w="98961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72427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11875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1875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0,17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1875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0,17 ≤ Р &lt; 0,27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1875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0,27 ≤ Р &lt; 0,33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1875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0,33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21" name="Прямоугольник 20"/>
          <p:cNvSpPr/>
          <p:nvPr/>
        </p:nvSpPr>
        <p:spPr>
          <a:xfrm>
            <a:off x="4968875" y="2056047"/>
            <a:ext cx="4800839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0" hangingPunct="0"/>
            <a:r>
              <a:rPr lang="ru-RU" sz="1200" i="1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</a:t>
            </a:r>
            <a:endParaRPr lang="ru-RU" alt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0" name="Таблица 29"/>
          <p:cNvGraphicFramePr/>
          <p:nvPr>
            <p:extLst>
              <p:ext uri="{D42A27DB-BD31-4B8C-83A1-F6EECF244321}">
                <p14:modId xmlns:p14="http://schemas.microsoft.com/office/powerpoint/2010/main" val="3835367730"/>
              </p:ext>
            </p:extLst>
          </p:nvPr>
        </p:nvGraphicFramePr>
        <p:xfrm>
          <a:off x="5029215" y="2317516"/>
          <a:ext cx="4680158" cy="222551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4" name="TextBox 23"/>
          <p:cNvSpPr txBox="1"/>
          <p:nvPr/>
        </p:nvSpPr>
        <p:spPr>
          <a:xfrm>
            <a:off x="4961200" y="4547404"/>
            <a:ext cx="48085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7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в атмосфере</a:t>
            </a:r>
            <a:endParaRPr lang="en-US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18090</TotalTime>
  <Words>602</Words>
  <Application>Microsoft Office PowerPoint</Application>
  <PresentationFormat>Лист A4 (210x297 мм)</PresentationFormat>
  <Paragraphs>103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</cp:lastModifiedBy>
  <cp:revision>2543</cp:revision>
  <cp:lastPrinted>2021-07-01T03:56:27Z</cp:lastPrinted>
  <dcterms:created xsi:type="dcterms:W3CDTF">2018-03-27T06:03:00Z</dcterms:created>
  <dcterms:modified xsi:type="dcterms:W3CDTF">2022-12-10T10:02:26Z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