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04449291"/>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342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smtClean="0">
                          <a:solidFill>
                            <a:srgbClr val="002060"/>
                          </a:solidFill>
                          <a:latin typeface="Times New Roman" panose="02020603050405020304" pitchFamily="18" charset="0"/>
                          <a:cs typeface="Times New Roman" panose="02020603050405020304" pitchFamily="18" charset="0"/>
                        </a:rPr>
                        <a:t>2022</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 жыл 08 желтоқсан</a:t>
                      </a:r>
                      <a:r>
                        <a:rPr lang="kk-KZ" altLang="zh-CN" sz="1200" b="1" i="0" u="none" baseline="0" dirty="0" smtClean="0">
                          <a:solidFill>
                            <a:schemeClr val="tx2"/>
                          </a:solidFill>
                          <a:latin typeface="Times New Roman" panose="02020603050405020304" pitchFamily="18" charset="0"/>
                          <a:cs typeface="Times New Roman" panose="02020603050405020304" pitchFamily="18" charset="0"/>
                        </a:rPr>
                        <a:t> </a:t>
                      </a:r>
                      <a:r>
                        <a:rPr lang="kk-KZ" altLang="zh-CN" sz="1200" b="1" i="0"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0"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08</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901179"/>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09 </a:t>
            </a:r>
            <a:r>
              <a:rPr lang="ru-RU" altLang="ru-RU" sz="1200" b="1" dirty="0" err="1">
                <a:solidFill>
                  <a:prstClr val="black"/>
                </a:solidFill>
                <a:latin typeface="Times New Roman" panose="02020603050405020304" pitchFamily="18" charset="0"/>
                <a:cs typeface="Times New Roman" panose="02020603050405020304" pitchFamily="18" charset="0"/>
              </a:rPr>
              <a:t>желтоқсанға</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08 желтоқсан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09 </a:t>
            </a:r>
            <a:r>
              <a:rPr lang="ru-RU" sz="1200" b="1" dirty="0" err="1">
                <a:solidFill>
                  <a:prstClr val="black"/>
                </a:solidFill>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a:lnSpc>
                <a:spcPct val="107000"/>
              </a:lnSpc>
              <a:spcAft>
                <a:spcPts val="0"/>
              </a:spcAft>
            </a:pPr>
            <a:r>
              <a:rPr lang="kk-KZ" sz="1200" dirty="0" smtClean="0">
                <a:solidFill>
                  <a:prstClr val="black"/>
                </a:solidFill>
                <a:latin typeface="Times New Roman" pitchFamily="18" charset="0"/>
                <a:cs typeface="Times New Roman" pitchFamily="18" charset="0"/>
              </a:rPr>
              <a:t>           </a:t>
            </a:r>
            <a:r>
              <a:rPr lang="kk-KZ" sz="1200" dirty="0" smtClean="0">
                <a:latin typeface="Times New Roman"/>
              </a:rPr>
              <a:t>Түнде және т</a:t>
            </a:r>
            <a:r>
              <a:rPr lang="kk-KZ" sz="1200" dirty="0" smtClean="0">
                <a:latin typeface="Times New Roman"/>
                <a:ea typeface="Calibri"/>
              </a:rPr>
              <a:t>аңертең </a:t>
            </a:r>
            <a:r>
              <a:rPr lang="kk-KZ" sz="1200" dirty="0" smtClean="0">
                <a:solidFill>
                  <a:prstClr val="black"/>
                </a:solidFill>
                <a:latin typeface="Times New Roman" pitchFamily="18" charset="0"/>
                <a:cs typeface="Times New Roman" pitchFamily="18" charset="0"/>
              </a:rPr>
              <a:t>қар жауады. Кей уақытта тұман түседі. </a:t>
            </a:r>
            <a:r>
              <a:rPr lang="kk-KZ" sz="1200" dirty="0" smtClean="0">
                <a:latin typeface="Times New Roman"/>
              </a:rPr>
              <a:t>С</a:t>
            </a:r>
            <a:r>
              <a:rPr lang="kk-KZ" sz="1200" dirty="0" smtClean="0">
                <a:latin typeface="Times New Roman"/>
                <a:ea typeface="Calibri"/>
              </a:rPr>
              <a:t>олтүстік-батыстан</a:t>
            </a:r>
            <a:r>
              <a:rPr lang="kk-KZ" sz="1200" dirty="0" smtClean="0">
                <a:latin typeface="Times New Roman"/>
                <a:ea typeface="Times New Roman"/>
              </a:rPr>
              <a:t> </a:t>
            </a:r>
            <a:r>
              <a:rPr lang="kk-KZ" sz="1200" dirty="0" smtClean="0">
                <a:latin typeface="Times New Roman"/>
                <a:ea typeface="Calibri"/>
              </a:rPr>
              <a:t>жел соғады</a:t>
            </a:r>
            <a:r>
              <a:rPr lang="kk-KZ" sz="1200" dirty="0" smtClean="0">
                <a:latin typeface="Times New Roman"/>
                <a:ea typeface="Times New Roman"/>
              </a:rPr>
              <a:t>, </a:t>
            </a:r>
            <a:r>
              <a:rPr lang="kk-KZ" sz="1200" dirty="0" smtClean="0">
                <a:solidFill>
                  <a:prstClr val="black"/>
                </a:solidFill>
                <a:latin typeface="Times New Roman" pitchFamily="18" charset="0"/>
                <a:ea typeface="Calibri"/>
                <a:cs typeface="Times New Roman" pitchFamily="18" charset="0"/>
              </a:rPr>
              <a:t>күші 9-14</a:t>
            </a:r>
            <a:r>
              <a:rPr lang="kk-KZ" sz="1200" dirty="0" smtClean="0">
                <a:solidFill>
                  <a:prstClr val="black"/>
                </a:solidFill>
                <a:latin typeface="Times New Roman" pitchFamily="18" charset="0"/>
                <a:cs typeface="Times New Roman" pitchFamily="18" charset="0"/>
              </a:rPr>
              <a:t> м/с.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түнде 12-14, күндіз 7-9 градус аяз болады</a:t>
            </a:r>
            <a:r>
              <a:rPr lang="kk-KZ" sz="1200" dirty="0">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endParaRPr lang="ru-RU" sz="1200" dirty="0">
              <a:latin typeface="Times New Roman" pitchFamily="18" charset="0"/>
              <a:cs typeface="Times New Roman" pitchFamily="18" charset="0"/>
            </a:endParaRP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a:t>
            </a:r>
            <a:r>
              <a:rPr lang="ru-RU" altLang="ru-RU" sz="1200" b="1" dirty="0" err="1" smtClean="0">
                <a:latin typeface="Times New Roman" panose="02020603050405020304" pitchFamily="18" charset="0"/>
                <a:cs typeface="Times New Roman" panose="02020603050405020304" pitchFamily="18" charset="0"/>
              </a:rPr>
              <a:t>желтоқсанға</a:t>
            </a:r>
            <a:endParaRPr lang="ru-RU" sz="1200" b="1" dirty="0" smtClean="0">
              <a:latin typeface="Times New Roman" panose="02020603050405020304" pitchFamily="18" charset="0"/>
              <a:cs typeface="Times New Roman" panose="02020603050405020304" pitchFamily="18" charset="0"/>
            </a:endParaRPr>
          </a:p>
          <a:p>
            <a:pPr indent="182563" algn="just">
              <a:defRPr/>
            </a:pPr>
            <a:r>
              <a:rPr lang="ru-RU" sz="1200" b="1" dirty="0" smtClean="0">
                <a:solidFill>
                  <a:prstClr val="black"/>
                </a:solidFill>
                <a:latin typeface="Times New Roman" panose="02020603050405020304" pitchFamily="18" charset="0"/>
                <a:cs typeface="Times New Roman" panose="02020603050405020304" pitchFamily="18" charset="0"/>
              </a:rPr>
              <a:t>09 </a:t>
            </a:r>
            <a:r>
              <a:rPr lang="ru-RU" sz="1200" b="1" dirty="0" err="1">
                <a:solidFill>
                  <a:prstClr val="black"/>
                </a:solidFill>
                <a:latin typeface="Times New Roman" panose="02020603050405020304" pitchFamily="18" charset="0"/>
                <a:cs typeface="Times New Roman" panose="02020603050405020304" pitchFamily="18" charset="0"/>
              </a:rPr>
              <a:t>желтоқсан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10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Жауын-шашынсыз. Кей уақытта тұман болады. </a:t>
            </a:r>
            <a:r>
              <a:rPr lang="kk-KZ" sz="1200" dirty="0" smtClean="0">
                <a:solidFill>
                  <a:prstClr val="black"/>
                </a:solidFill>
                <a:latin typeface="Times New Roman"/>
                <a:ea typeface="Times New Roman"/>
              </a:rPr>
              <a:t>С</a:t>
            </a:r>
            <a:r>
              <a:rPr lang="kk-KZ" sz="1200" dirty="0" smtClean="0">
                <a:solidFill>
                  <a:prstClr val="black"/>
                </a:solidFill>
                <a:latin typeface="Times New Roman"/>
                <a:ea typeface="Calibri"/>
              </a:rPr>
              <a:t>олтүстік-</a:t>
            </a:r>
            <a:r>
              <a:rPr lang="kk-KZ" sz="1200" dirty="0" smtClean="0">
                <a:latin typeface="Times New Roman"/>
                <a:ea typeface="Calibri"/>
              </a:rPr>
              <a:t>шығыстан</a:t>
            </a:r>
            <a:r>
              <a:rPr lang="kk-KZ" sz="1200" dirty="0" smtClean="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күші </a:t>
            </a:r>
            <a:r>
              <a:rPr lang="kk-KZ" sz="1200" dirty="0" smtClean="0">
                <a:solidFill>
                  <a:prstClr val="black"/>
                </a:solidFill>
                <a:latin typeface="Times New Roman" pitchFamily="18" charset="0"/>
                <a:cs typeface="Times New Roman" pitchFamily="18" charset="0"/>
              </a:rPr>
              <a:t>9-14 м/с</a:t>
            </a:r>
            <a:r>
              <a:rPr lang="kk-KZ" sz="1200" dirty="0">
                <a:solidFill>
                  <a:prstClr val="black"/>
                </a:solidFill>
                <a:latin typeface="Times New Roman" pitchFamily="18" charset="0"/>
                <a:cs typeface="Times New Roman" pitchFamily="18" charset="0"/>
              </a:rPr>
              <a:t>.</a:t>
            </a:r>
            <a:r>
              <a:rPr lang="kk-KZ" sz="1200" dirty="0">
                <a:solidFill>
                  <a:prstClr val="black"/>
                </a:solidFill>
                <a:latin typeface="Times New Roman"/>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 </a:t>
            </a:r>
            <a:r>
              <a:rPr lang="kk-KZ" sz="1200" smtClean="0">
                <a:latin typeface="Times New Roman" pitchFamily="18" charset="0"/>
                <a:cs typeface="Times New Roman" pitchFamily="18" charset="0"/>
              </a:rPr>
              <a:t>түнде 16-18 </a:t>
            </a:r>
            <a:r>
              <a:rPr lang="kk-KZ" sz="1200" dirty="0" smtClean="0">
                <a:latin typeface="Times New Roman" pitchFamily="18" charset="0"/>
                <a:cs typeface="Times New Roman" pitchFamily="18" charset="0"/>
              </a:rPr>
              <a:t>градус аяз болады</a:t>
            </a:r>
            <a:r>
              <a:rPr lang="kk-KZ" sz="1200" dirty="0">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13577" y="285644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        09 </a:t>
            </a:r>
            <a:r>
              <a:rPr lang="ru-RU" sz="1200" dirty="0" err="1" smtClean="0">
                <a:solidFill>
                  <a:prstClr val="black"/>
                </a:solidFill>
                <a:latin typeface="Times New Roman" panose="02020603050405020304" pitchFamily="18" charset="0"/>
                <a:cs typeface="Times New Roman" panose="02020603050405020304" pitchFamily="18" charset="0"/>
              </a:rPr>
              <a:t>желтоқсан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smtClean="0">
                <a:solidFill>
                  <a:schemeClr val="tx1"/>
                </a:solidFill>
                <a:latin typeface="Times New Roman" panose="02020603050405020304" pitchFamily="18" charset="0"/>
                <a:cs typeface="Times New Roman" panose="02020603050405020304" pitchFamily="18" charset="0"/>
              </a:rPr>
              <a:t>        09 </a:t>
            </a:r>
            <a:r>
              <a:rPr lang="ru-RU" sz="1200" dirty="0" err="1">
                <a:solidFill>
                  <a:prstClr val="black"/>
                </a:solidFill>
                <a:latin typeface="Times New Roman" panose="02020603050405020304" pitchFamily="18" charset="0"/>
                <a:cs typeface="Times New Roman" panose="02020603050405020304" pitchFamily="18" charset="0"/>
              </a:rPr>
              <a:t>желтоқсан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897" y="2494076"/>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3669" y="437188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val="20000"/>
                    </a:ext>
                  </a:extLst>
                </a:gridCol>
                <a:gridCol w="3178492">
                  <a:extLst>
                    <a:ext uri="{9D8B030D-6E8A-4147-A177-3AD203B41FA5}">
                      <a16:colId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14412</TotalTime>
  <Words>566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2840</cp:revision>
  <cp:lastPrinted>2022-12-07T06:04:43Z</cp:lastPrinted>
  <dcterms:created xsi:type="dcterms:W3CDTF">2018-03-27T06:03:00Z</dcterms:created>
  <dcterms:modified xsi:type="dcterms:W3CDTF">2022-12-08T10:12:55Z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