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858000" cy="994727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FF99"/>
    <a:srgbClr val="99CC00"/>
    <a:srgbClr val="669900"/>
    <a:srgbClr val="FFFF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D0F2342-D6CD-4172-B40C-9C0937BCE8A7}" v="1" dt="2022-12-03T08:51:51.24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19" autoAdjust="0"/>
    <p:restoredTop sz="99835" autoAdjust="0"/>
  </p:normalViewPr>
  <p:slideViewPr>
    <p:cSldViewPr>
      <p:cViewPr varScale="1">
        <p:scale>
          <a:sx n="62" d="100"/>
          <a:sy n="62" d="100"/>
        </p:scale>
        <p:origin x="365" y="58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BD0F2342-D6CD-4172-B40C-9C0937BCE8A7}"/>
    <pc:docChg chg="custSel modSld">
      <pc:chgData name="Moldir" userId="df42278df007c026" providerId="LiveId" clId="{BD0F2342-D6CD-4172-B40C-9C0937BCE8A7}" dt="2022-12-03T08:54:37.585" v="20" actId="20577"/>
      <pc:docMkLst>
        <pc:docMk/>
      </pc:docMkLst>
      <pc:sldChg chg="modSp mod">
        <pc:chgData name="Moldir" userId="df42278df007c026" providerId="LiveId" clId="{BD0F2342-D6CD-4172-B40C-9C0937BCE8A7}" dt="2022-12-03T08:54:37.585" v="20" actId="20577"/>
        <pc:sldMkLst>
          <pc:docMk/>
          <pc:sldMk cId="0" sldId="261"/>
        </pc:sldMkLst>
        <pc:spChg chg="mod">
          <ac:chgData name="Moldir" userId="df42278df007c026" providerId="LiveId" clId="{BD0F2342-D6CD-4172-B40C-9C0937BCE8A7}" dt="2022-12-03T08:52:07.997" v="3" actId="207"/>
          <ac:spMkLst>
            <pc:docMk/>
            <pc:sldMk cId="0" sldId="261"/>
            <ac:spMk id="21" creationId="{00000000-0000-0000-0000-000000000000}"/>
          </ac:spMkLst>
        </pc:spChg>
        <pc:spChg chg="mod">
          <ac:chgData name="Moldir" userId="df42278df007c026" providerId="LiveId" clId="{BD0F2342-D6CD-4172-B40C-9C0937BCE8A7}" dt="2022-12-03T08:54:37.585" v="20" actId="20577"/>
          <ac:spMkLst>
            <pc:docMk/>
            <pc:sldMk cId="0" sldId="261"/>
            <ac:spMk id="14349" creationId="{00000000-0000-0000-0000-000000000000}"/>
          </ac:spMkLst>
        </pc:spChg>
        <pc:graphicFrameChg chg="mod">
          <ac:chgData name="Moldir" userId="df42278df007c026" providerId="LiveId" clId="{BD0F2342-D6CD-4172-B40C-9C0937BCE8A7}" dt="2022-12-03T08:51:51.241" v="1"/>
          <ac:graphicFrameMkLst>
            <pc:docMk/>
            <pc:sldMk cId="0" sldId="261"/>
            <ac:graphicFrameMk id="15" creationId="{00000000-0000-0000-0000-000000000000}"/>
          </ac:graphicFrameMkLst>
        </pc:graphicFrameChg>
      </pc:sldChg>
      <pc:sldChg chg="delSp modSp mod">
        <pc:chgData name="Moldir" userId="df42278df007c026" providerId="LiveId" clId="{BD0F2342-D6CD-4172-B40C-9C0937BCE8A7}" dt="2022-12-03T08:52:34.763" v="6" actId="478"/>
        <pc:sldMkLst>
          <pc:docMk/>
          <pc:sldMk cId="0" sldId="265"/>
        </pc:sldMkLst>
        <pc:spChg chg="mod">
          <ac:chgData name="Moldir" userId="df42278df007c026" providerId="LiveId" clId="{BD0F2342-D6CD-4172-B40C-9C0937BCE8A7}" dt="2022-12-03T08:51:27.599" v="0"/>
          <ac:spMkLst>
            <pc:docMk/>
            <pc:sldMk cId="0" sldId="265"/>
            <ac:spMk id="15369" creationId="{00000000-0000-0000-0000-000000000000}"/>
          </ac:spMkLst>
        </pc:spChg>
        <pc:spChg chg="del mod topLvl">
          <ac:chgData name="Moldir" userId="df42278df007c026" providerId="LiveId" clId="{BD0F2342-D6CD-4172-B40C-9C0937BCE8A7}" dt="2022-12-03T08:52:34.763" v="6" actId="478"/>
          <ac:spMkLst>
            <pc:docMk/>
            <pc:sldMk cId="0" sldId="265"/>
            <ac:spMk id="15416" creationId="{00000000-0000-0000-0000-000000000000}"/>
          </ac:spMkLst>
        </pc:spChg>
        <pc:spChg chg="del topLvl">
          <ac:chgData name="Moldir" userId="df42278df007c026" providerId="LiveId" clId="{BD0F2342-D6CD-4172-B40C-9C0937BCE8A7}" dt="2022-12-03T08:52:26.455" v="4" actId="478"/>
          <ac:spMkLst>
            <pc:docMk/>
            <pc:sldMk cId="0" sldId="265"/>
            <ac:spMk id="15417" creationId="{00000000-0000-0000-0000-000000000000}"/>
          </ac:spMkLst>
        </pc:spChg>
        <pc:grpChg chg="del">
          <ac:chgData name="Moldir" userId="df42278df007c026" providerId="LiveId" clId="{BD0F2342-D6CD-4172-B40C-9C0937BCE8A7}" dt="2022-12-03T08:52:26.455" v="4" actId="478"/>
          <ac:grpSpMkLst>
            <pc:docMk/>
            <pc:sldMk cId="0" sldId="265"/>
            <ac:grpSpMk id="15363" creationId="{00000000-0000-0000-0000-000000000000}"/>
          </ac:grpSpMkLst>
        </pc:gr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500063"/>
          </a:xfrm>
          <a:prstGeom prst="rect">
            <a:avLst/>
          </a:prstGeom>
        </p:spPr>
        <p:txBody>
          <a:bodyPr vert="horz" wrap="square" lIns="94225" tIns="47113" rIns="94225" bIns="47113" numCol="1" anchor="t" anchorCtr="0" compatLnSpc="1"/>
          <a:lstStyle>
            <a:lvl1pPr defTabSz="942247">
              <a:buFont typeface="Arial" panose="020B0604020202020204" pitchFamily="34" charset="0"/>
              <a:buNone/>
              <a:defRPr sz="1300">
                <a:solidFill>
                  <a:schemeClr val="tx1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500063"/>
          </a:xfrm>
          <a:prstGeom prst="rect">
            <a:avLst/>
          </a:prstGeom>
        </p:spPr>
        <p:txBody>
          <a:bodyPr vert="horz" wrap="square" lIns="94225" tIns="47113" rIns="94225" bIns="47113" numCol="1" anchor="t" anchorCtr="0" compatLnSpc="1"/>
          <a:lstStyle>
            <a:lvl1pPr algn="r" defTabSz="942247">
              <a:buFont typeface="Arial" panose="020B0604020202020204" pitchFamily="34" charset="0"/>
              <a:buNone/>
              <a:defRPr sz="1300">
                <a:solidFill>
                  <a:schemeClr val="tx1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13316" name="Образ слайда 3"/>
          <p:cNvSpPr>
            <a:spLocks noGrp="1" noRot="1" noChangeAspect="1"/>
          </p:cNvSpPr>
          <p:nvPr>
            <p:ph type="sldImg"/>
          </p:nvPr>
        </p:nvSpPr>
        <p:spPr bwMode="auto">
          <a:xfrm>
            <a:off x="1006475" y="1243013"/>
            <a:ext cx="4845050" cy="3355975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786313"/>
            <a:ext cx="5486400" cy="39179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4225" tIns="47113" rIns="94225" bIns="47113" numCol="1" anchor="t" anchorCtr="0" compatLnSpc="1"/>
          <a:lstStyle/>
          <a:p>
            <a:pPr lvl="0"/>
            <a:r>
              <a:rPr lang="ru-RU" altLang="en-US" noProof="0" dirty="0"/>
              <a:t>Образец текста</a:t>
            </a:r>
          </a:p>
          <a:p>
            <a:pPr lvl="1"/>
            <a:r>
              <a:rPr lang="ru-RU" altLang="en-US" noProof="0" dirty="0"/>
              <a:t>Второй уровень</a:t>
            </a:r>
          </a:p>
          <a:p>
            <a:pPr lvl="2"/>
            <a:r>
              <a:rPr lang="ru-RU" altLang="en-US" noProof="0" dirty="0"/>
              <a:t>Третий уровень</a:t>
            </a:r>
          </a:p>
          <a:p>
            <a:pPr lvl="3"/>
            <a:r>
              <a:rPr lang="ru-RU" altLang="en-US" noProof="0" dirty="0"/>
              <a:t>Четвертый уровень</a:t>
            </a:r>
          </a:p>
          <a:p>
            <a:pPr lvl="4"/>
            <a:r>
              <a:rPr lang="ru-RU" altLang="en-US" noProof="0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7213"/>
            <a:ext cx="2971800" cy="500062"/>
          </a:xfrm>
          <a:prstGeom prst="rect">
            <a:avLst/>
          </a:prstGeom>
        </p:spPr>
        <p:txBody>
          <a:bodyPr vert="horz" wrap="square" lIns="94225" tIns="47113" rIns="94225" bIns="47113" numCol="1" anchor="b" anchorCtr="0" compatLnSpc="1"/>
          <a:lstStyle>
            <a:lvl1pPr defTabSz="942247">
              <a:buFont typeface="Arial" panose="020B0604020202020204" pitchFamily="34" charset="0"/>
              <a:buNone/>
              <a:defRPr sz="1300">
                <a:solidFill>
                  <a:schemeClr val="tx1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7213"/>
            <a:ext cx="2971800" cy="500062"/>
          </a:xfrm>
          <a:prstGeom prst="rect">
            <a:avLst/>
          </a:prstGeom>
        </p:spPr>
        <p:txBody>
          <a:bodyPr vert="horz" wrap="square" lIns="94225" tIns="47113" rIns="94225" bIns="47113" numCol="1" anchor="b" anchorCtr="0" compatLnSpc="1"/>
          <a:lstStyle>
            <a:lvl1pPr algn="r">
              <a:buFont typeface="Arial" panose="020B0604020202020204" pitchFamily="34" charset="0"/>
              <a:buNone/>
              <a:defRPr sz="1300">
                <a:solidFill>
                  <a:schemeClr val="tx1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20224420-8122-4000-ACAB-F14612579BFB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69900"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41388"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412875"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84363"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2E22DD-A5A8-4A90-8B57-CE4A4FC3EE3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C7FCBA-563A-4B5D-AC09-76DABF546A3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C00387-ACD6-4B97-AC18-1EEC8BB6B31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2B717D-1617-49C3-9AB8-4797F7FDAC0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19C2A2-C944-4CFB-A4D0-6E71E02A14D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C17F23-926E-404B-A4AD-693DC735B58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7A5E38-D0E8-424B-A631-2F8594D0B0B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AEB262-EBBB-4AF8-B5EA-6B85091CB79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163E01-F5C2-434B-B7F0-CB59D409E59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B73A3D-2DD5-4888-8BCE-37E5197CAD7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34448C-5AAE-4C2F-9581-A7618332C98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CC735971-D609-4785-83EA-C647F39D7C9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ru-RU" altLang="en-US" sz="1800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/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algn="ctr">
                        <a:buFont typeface="Arial" charset="0"/>
                        <a:buNone/>
                      </a:pPr>
                      <a:r>
                        <a:rPr lang="en-US" sz="1200" b="1" i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 </a:t>
                      </a:r>
                      <a:r>
                        <a:rPr lang="ru-RU" sz="1200" b="1" i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Алматы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4341" name="TextBox 7"/>
          <p:cNvSpPr txBox="1">
            <a:spLocks noChangeArrowheads="1"/>
          </p:cNvSpPr>
          <p:nvPr/>
        </p:nvSpPr>
        <p:spPr bwMode="auto">
          <a:xfrm>
            <a:off x="128588" y="215900"/>
            <a:ext cx="48244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charset="0"/>
              <a:buNone/>
            </a:pPr>
            <a:r>
              <a:rPr lang="ru-RU" altLang="ru-RU" sz="1400" b="1">
                <a:solidFill>
                  <a:srgbClr val="0070C0"/>
                </a:solidFill>
                <a:cs typeface="Times New Roman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>
              <a:buFont typeface="Arial" charset="0"/>
              <a:buNone/>
            </a:pPr>
            <a:r>
              <a:rPr lang="ru-RU" altLang="ru-RU" b="1">
                <a:solidFill>
                  <a:srgbClr val="0070C0"/>
                </a:solidFill>
                <a:cs typeface="Times New Roman" pitchFamily="18" charset="0"/>
              </a:rPr>
              <a:t>РГП «КАЗГИДРОМЕТ»</a:t>
            </a:r>
          </a:p>
        </p:txBody>
      </p:sp>
      <p:pic>
        <p:nvPicPr>
          <p:cNvPr id="14342" name="Рисунок 1"/>
          <p:cNvPicPr>
            <a:picLocks noChangeAspect="1"/>
          </p:cNvPicPr>
          <p:nvPr/>
        </p:nvPicPr>
        <p:blipFill>
          <a:blip r:embed="rId2"/>
          <a:srcRect t="17818" b="17471"/>
          <a:stretch>
            <a:fillRect/>
          </a:stretch>
        </p:blipFill>
        <p:spPr bwMode="auto">
          <a:xfrm>
            <a:off x="1352550" y="1023938"/>
            <a:ext cx="2028825" cy="131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3" name="Rectangle 8"/>
          <p:cNvSpPr>
            <a:spLocks noChangeArrowheads="1"/>
          </p:cNvSpPr>
          <p:nvPr/>
        </p:nvSpPr>
        <p:spPr bwMode="auto">
          <a:xfrm>
            <a:off x="342900" y="2589213"/>
            <a:ext cx="4465638" cy="213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4329" tIns="0" rIns="114329" bIns="0"/>
          <a:lstStyle/>
          <a:p>
            <a:pPr algn="ctr">
              <a:buFont typeface="Arial" charset="0"/>
              <a:buNone/>
            </a:pPr>
            <a:r>
              <a:rPr lang="en-US" sz="1600" b="1" i="1">
                <a:solidFill>
                  <a:srgbClr val="002060"/>
                </a:solidFill>
                <a:cs typeface="Times New Roman" pitchFamily="18" charset="0"/>
              </a:rPr>
              <a:t>ЕЖЕДНЕВНЫЙ БЮЛЛЕТЕНЬ  </a:t>
            </a:r>
          </a:p>
          <a:p>
            <a:pPr algn="ctr">
              <a:buFont typeface="Arial" charset="0"/>
              <a:buNone/>
            </a:pPr>
            <a:endParaRPr lang="en-US" sz="1600" b="1" i="1">
              <a:solidFill>
                <a:srgbClr val="002060"/>
              </a:solidFill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r>
              <a:rPr lang="en-US" sz="1600" b="1" i="1">
                <a:solidFill>
                  <a:srgbClr val="002060"/>
                </a:solidFill>
                <a:cs typeface="Times New Roman" pitchFamily="18" charset="0"/>
              </a:rPr>
              <a:t>СОСТОЯНИЯ ВОЗДУШНОГО БАССЕЙНА </a:t>
            </a:r>
          </a:p>
          <a:p>
            <a:pPr algn="ctr">
              <a:buFont typeface="Arial" charset="0"/>
              <a:buNone/>
            </a:pPr>
            <a:r>
              <a:rPr lang="zh-CN" altLang="ru-RU" sz="1600" b="1" i="1">
                <a:solidFill>
                  <a:srgbClr val="002060"/>
                </a:solidFill>
                <a:cs typeface="Times New Roman" pitchFamily="18" charset="0"/>
              </a:rPr>
              <a:t>№ </a:t>
            </a:r>
            <a:r>
              <a:rPr lang="ru-RU" altLang="zh-CN" sz="1600" b="1" i="1">
                <a:solidFill>
                  <a:srgbClr val="002060"/>
                </a:solidFill>
                <a:cs typeface="Times New Roman" pitchFamily="18" charset="0"/>
              </a:rPr>
              <a:t>337</a:t>
            </a:r>
            <a:endParaRPr lang="ru-RU" altLang="zh-CN" sz="1600" b="1" i="1">
              <a:solidFill>
                <a:srgbClr val="002060"/>
              </a:solidFill>
              <a:cs typeface="宋体"/>
            </a:endParaRPr>
          </a:p>
          <a:p>
            <a:pPr algn="ctr">
              <a:buFont typeface="Arial" charset="0"/>
              <a:buNone/>
            </a:pPr>
            <a:endParaRPr lang="ru-RU" sz="1600" b="1" i="1">
              <a:solidFill>
                <a:srgbClr val="002060"/>
              </a:solidFill>
              <a:cs typeface="Times New Roman" pitchFamily="18" charset="0"/>
            </a:endParaRPr>
          </a:p>
          <a:p>
            <a:pPr algn="ctr" eaLnBrk="0" hangingPunct="0">
              <a:buFont typeface="Arial" charset="0"/>
              <a:buNone/>
            </a:pPr>
            <a:r>
              <a:rPr lang="en-US" sz="1400" b="1" i="1">
                <a:solidFill>
                  <a:srgbClr val="002060"/>
                </a:solidFill>
                <a:cs typeface="Times New Roman" pitchFamily="18" charset="0"/>
              </a:rPr>
              <a:t>г. </a:t>
            </a:r>
            <a:r>
              <a:rPr lang="ru-RU" sz="1400" b="1" i="1">
                <a:solidFill>
                  <a:srgbClr val="002060"/>
                </a:solidFill>
                <a:cs typeface="Times New Roman" pitchFamily="18" charset="0"/>
              </a:rPr>
              <a:t>Алматы</a:t>
            </a:r>
            <a:r>
              <a:rPr lang="ru-RU" altLang="en-US" sz="1400" b="1" i="1">
                <a:solidFill>
                  <a:srgbClr val="002060"/>
                </a:solidFill>
                <a:cs typeface="Times New Roman" pitchFamily="18" charset="0"/>
              </a:rPr>
              <a:t> </a:t>
            </a:r>
          </a:p>
          <a:p>
            <a:pPr algn="ctr">
              <a:buFont typeface="Arial" charset="0"/>
              <a:buNone/>
            </a:pPr>
            <a:endParaRPr lang="en-US" sz="1400" b="1" i="1">
              <a:solidFill>
                <a:srgbClr val="002060"/>
              </a:solidFill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endParaRPr lang="en-US" sz="1100">
              <a:solidFill>
                <a:srgbClr val="000000"/>
              </a:solidFill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r>
              <a:rPr lang="kk-KZ" altLang="zh-CN" b="1" i="1">
                <a:solidFill>
                  <a:srgbClr val="002060"/>
                </a:solidFill>
                <a:cs typeface="宋体"/>
              </a:rPr>
              <a:t>03 декабря 2022 года</a:t>
            </a:r>
            <a:endParaRPr lang="zh-CN" b="1" i="1">
              <a:solidFill>
                <a:srgbClr val="002060"/>
              </a:solidFill>
              <a:cs typeface="宋体"/>
            </a:endParaRPr>
          </a:p>
        </p:txBody>
      </p:sp>
      <p:sp>
        <p:nvSpPr>
          <p:cNvPr id="14344" name="Прямоугольник 2"/>
          <p:cNvSpPr>
            <a:spLocks noChangeArrowheads="1"/>
          </p:cNvSpPr>
          <p:nvPr/>
        </p:nvSpPr>
        <p:spPr bwMode="auto">
          <a:xfrm>
            <a:off x="4953000" y="188913"/>
            <a:ext cx="4808538" cy="19272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b="1">
                <a:solidFill>
                  <a:schemeClr val="tx1"/>
                </a:solidFill>
                <a:cs typeface="Times New Roman" pitchFamily="18" charset="0"/>
              </a:rPr>
              <a:t>Прогноз погоды по г. Алматы</a:t>
            </a:r>
          </a:p>
          <a:p>
            <a:pPr algn="ctr"/>
            <a:r>
              <a:rPr lang="ru-RU" altLang="ru-RU" b="1">
                <a:solidFill>
                  <a:schemeClr val="tx1"/>
                </a:solidFill>
                <a:cs typeface="Times New Roman" pitchFamily="18" charset="0"/>
              </a:rPr>
              <a:t>на 04 декабря</a:t>
            </a:r>
          </a:p>
          <a:p>
            <a:pPr algn="ctr"/>
            <a:r>
              <a:rPr lang="ru-RU" b="1">
                <a:solidFill>
                  <a:schemeClr val="tx1"/>
                </a:solidFill>
                <a:cs typeface="Times New Roman" pitchFamily="18" charset="0"/>
              </a:rPr>
              <a:t>с 21 ч. 03 декабря </a:t>
            </a:r>
            <a:r>
              <a:rPr lang="ru-RU" b="1">
                <a:solidFill>
                  <a:schemeClr val="tx1"/>
                </a:solidFill>
                <a:cs typeface="Times New Roman" pitchFamily="18" charset="0"/>
                <a:sym typeface="+mn-ea"/>
              </a:rPr>
              <a:t>до 21 ч. 04 декабря</a:t>
            </a:r>
          </a:p>
          <a:p>
            <a:pPr algn="just">
              <a:buFont typeface="Arial" charset="0"/>
              <a:buNone/>
            </a:pPr>
            <a:r>
              <a:rPr lang="ru-RU">
                <a:solidFill>
                  <a:schemeClr val="tx1"/>
                </a:solidFill>
              </a:rPr>
              <a:t>Переменная облачность, без осадков. Ветер 0-5 м/с. Температура воздуха ночью 7-9, днем 2-4 мороза.</a:t>
            </a:r>
          </a:p>
          <a:p>
            <a:pPr algn="ctr">
              <a:buFont typeface="Arial" charset="0"/>
              <a:buNone/>
            </a:pPr>
            <a:endParaRPr lang="ru-RU" b="1">
              <a:solidFill>
                <a:schemeClr val="tx1"/>
              </a:solidFill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r>
              <a:rPr lang="ru-RU" b="1">
                <a:solidFill>
                  <a:schemeClr val="tx1"/>
                </a:solidFill>
                <a:cs typeface="Times New Roman" pitchFamily="18" charset="0"/>
              </a:rPr>
              <a:t>на ночь 05 декабря</a:t>
            </a:r>
          </a:p>
          <a:p>
            <a:pPr algn="ctr">
              <a:buFont typeface="Arial" charset="0"/>
              <a:buNone/>
            </a:pPr>
            <a:r>
              <a:rPr lang="ru-RU" b="1">
                <a:solidFill>
                  <a:schemeClr val="tx1"/>
                </a:solidFill>
                <a:cs typeface="Times New Roman" pitchFamily="18" charset="0"/>
              </a:rPr>
              <a:t>с 21 ч. 04 декабря </a:t>
            </a:r>
            <a:r>
              <a:rPr lang="ru-RU" b="1">
                <a:solidFill>
                  <a:schemeClr val="tx1"/>
                </a:solidFill>
                <a:cs typeface="Times New Roman" pitchFamily="18" charset="0"/>
                <a:sym typeface="+mn-ea"/>
              </a:rPr>
              <a:t>до 09 ч. 05 декабря</a:t>
            </a:r>
          </a:p>
          <a:p>
            <a:pPr>
              <a:buFont typeface="Arial" charset="0"/>
              <a:buNone/>
            </a:pPr>
            <a:r>
              <a:rPr lang="ru-RU" altLang="ru-RU">
                <a:solidFill>
                  <a:schemeClr val="tx1"/>
                </a:solidFill>
              </a:rPr>
              <a:t>Переменная </a:t>
            </a:r>
            <a:r>
              <a:rPr lang="kk-KZ" altLang="ru-RU">
                <a:solidFill>
                  <a:schemeClr val="tx1"/>
                </a:solidFill>
              </a:rPr>
              <a:t>облачность, </a:t>
            </a:r>
            <a:r>
              <a:rPr lang="ru-RU">
                <a:solidFill>
                  <a:schemeClr val="tx1"/>
                </a:solidFill>
              </a:rPr>
              <a:t>без осадков</a:t>
            </a:r>
            <a:r>
              <a:rPr lang="ru-RU" altLang="ru-RU">
                <a:solidFill>
                  <a:schemeClr val="tx1"/>
                </a:solidFill>
              </a:rPr>
              <a:t>. </a:t>
            </a:r>
            <a:r>
              <a:rPr lang="kk-KZ" altLang="ru-RU">
                <a:solidFill>
                  <a:schemeClr val="tx1"/>
                </a:solidFill>
              </a:rPr>
              <a:t>Ветер северо-восточный 2-7 м/с. Температура воздуха 10-12 мороза.</a:t>
            </a:r>
            <a:endParaRPr lang="ru-RU" altLang="ru-RU">
              <a:solidFill>
                <a:schemeClr val="tx1"/>
              </a:solidFill>
            </a:endParaRPr>
          </a:p>
        </p:txBody>
      </p:sp>
      <p:sp>
        <p:nvSpPr>
          <p:cNvPr id="21" name="TextBox 13"/>
          <p:cNvSpPr txBox="1">
            <a:spLocks noChangeArrowheads="1"/>
          </p:cNvSpPr>
          <p:nvPr/>
        </p:nvSpPr>
        <p:spPr bwMode="auto">
          <a:xfrm>
            <a:off x="5060950" y="2471738"/>
            <a:ext cx="4608513" cy="1042987"/>
          </a:xfrm>
          <a:prstGeom prst="rect">
            <a:avLst/>
          </a:prstGeom>
          <a:solidFill>
            <a:schemeClr val="accent6">
              <a:lumMod val="75000"/>
            </a:schemeClr>
          </a:solidFill>
          <a:ln w="38100" algn="ctr">
            <a:solidFill>
              <a:schemeClr val="bg1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>
            <a:spAutoFit/>
          </a:bodyPr>
          <a:lstStyle/>
          <a:p>
            <a:pPr indent="182563"/>
            <a:r>
              <a:rPr lang="ru-RU" altLang="en-US" dirty="0">
                <a:solidFill>
                  <a:schemeClr val="tx1"/>
                </a:solidFill>
                <a:sym typeface="+mn-ea"/>
              </a:rPr>
              <a:t>Сутки 04, ночью 05 декабря 202</a:t>
            </a:r>
            <a:r>
              <a:rPr lang="en-US" altLang="en-US" dirty="0">
                <a:solidFill>
                  <a:schemeClr val="tx1"/>
                </a:solidFill>
                <a:sym typeface="+mn-ea"/>
              </a:rPr>
              <a:t>2</a:t>
            </a:r>
            <a:r>
              <a:rPr lang="ru-RU" altLang="en-US" dirty="0">
                <a:solidFill>
                  <a:schemeClr val="tx1"/>
                </a:solidFill>
                <a:sym typeface="+mn-ea"/>
              </a:rPr>
              <a:t> г</a:t>
            </a:r>
            <a:r>
              <a:rPr lang="en-US" altLang="en-US" dirty="0">
                <a:solidFill>
                  <a:schemeClr val="tx1"/>
                </a:solidFill>
                <a:sym typeface="+mn-ea"/>
              </a:rPr>
              <a:t>. </a:t>
            </a:r>
            <a:r>
              <a:rPr lang="ru-RU" altLang="en-US" dirty="0">
                <a:solidFill>
                  <a:schemeClr val="tx1"/>
                </a:solidFill>
                <a:sym typeface="+mn-ea"/>
              </a:rPr>
              <a:t>метеорологические условия будут способствовать накоплению загрязняющих веществ</a:t>
            </a:r>
            <a:r>
              <a:rPr lang="en-US" altLang="en-US" dirty="0">
                <a:solidFill>
                  <a:schemeClr val="tx1"/>
                </a:solidFill>
                <a:sym typeface="+mn-ea"/>
              </a:rPr>
              <a:t> </a:t>
            </a:r>
            <a:r>
              <a:rPr lang="ru-RU" altLang="en-US" dirty="0">
                <a:solidFill>
                  <a:schemeClr val="tx1"/>
                </a:solidFill>
                <a:sym typeface="+mn-ea"/>
              </a:rPr>
              <a:t>в атмосфере города</a:t>
            </a:r>
            <a:r>
              <a:rPr lang="en-US" altLang="en-US" dirty="0">
                <a:solidFill>
                  <a:schemeClr val="tx1"/>
                </a:solidFill>
                <a:sym typeface="+mn-ea"/>
              </a:rPr>
              <a:t>.</a:t>
            </a:r>
            <a:endParaRPr lang="ru-RU" altLang="en-US" dirty="0">
              <a:solidFill>
                <a:schemeClr val="tx1"/>
              </a:solidFill>
              <a:sym typeface="+mn-ea"/>
            </a:endParaRPr>
          </a:p>
          <a:p>
            <a:pPr indent="182563"/>
            <a:r>
              <a:rPr lang="ru-RU" altLang="en-US" dirty="0">
                <a:solidFill>
                  <a:schemeClr val="tx1"/>
                </a:solidFill>
                <a:sym typeface="+mn-ea"/>
              </a:rPr>
              <a:t>В целом по городу ожидается пониженный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/>
        </p:nvGraphicFramePr>
        <p:xfrm>
          <a:off x="5140325" y="6527800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349" name="Прямоугольник 21"/>
          <p:cNvSpPr>
            <a:spLocks noChangeArrowheads="1"/>
          </p:cNvSpPr>
          <p:nvPr/>
        </p:nvSpPr>
        <p:spPr bwMode="auto">
          <a:xfrm>
            <a:off x="4960938" y="4016375"/>
            <a:ext cx="482441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charset="0"/>
              <a:buNone/>
            </a:pPr>
            <a:r>
              <a:rPr lang="ru-RU" altLang="ru-RU" b="1" dirty="0">
                <a:solidFill>
                  <a:schemeClr val="tx1"/>
                </a:solidFill>
                <a:cs typeface="Times New Roman" pitchFamily="18" charset="0"/>
              </a:rPr>
              <a:t>Состояние атмосферного воздуха  г. Алматы</a:t>
            </a:r>
          </a:p>
          <a:p>
            <a:pPr algn="ctr">
              <a:buFont typeface="Arial" charset="0"/>
              <a:buNone/>
            </a:pPr>
            <a:r>
              <a:rPr lang="ru-RU" altLang="ru-RU" b="1" dirty="0">
                <a:solidFill>
                  <a:schemeClr val="tx1"/>
                </a:solidFill>
                <a:cs typeface="Times New Roman" pitchFamily="18" charset="0"/>
              </a:rPr>
              <a:t>на </a:t>
            </a:r>
            <a:r>
              <a:rPr lang="ru-RU" altLang="ru-RU" b="1">
                <a:solidFill>
                  <a:schemeClr val="tx1"/>
                </a:solidFill>
                <a:cs typeface="Times New Roman" pitchFamily="18" charset="0"/>
              </a:rPr>
              <a:t>03 декабря 2022 </a:t>
            </a:r>
            <a:r>
              <a:rPr lang="ru-RU" altLang="ru-RU" b="1" dirty="0">
                <a:solidFill>
                  <a:schemeClr val="tx1"/>
                </a:solidFill>
                <a:cs typeface="Times New Roman" pitchFamily="18" charset="0"/>
              </a:rPr>
              <a:t>года </a:t>
            </a:r>
          </a:p>
        </p:txBody>
      </p:sp>
      <p:graphicFrame>
        <p:nvGraphicFramePr>
          <p:cNvPr id="15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5731141"/>
              </p:ext>
            </p:extLst>
          </p:nvPr>
        </p:nvGraphicFramePr>
        <p:xfrm>
          <a:off x="5097463" y="4491038"/>
          <a:ext cx="4490130" cy="20119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55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84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142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262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1,6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525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263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0,9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8378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83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0,2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7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2532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0,5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7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268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1,3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7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280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0,7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5095875" y="3716338"/>
            <a:ext cx="4537075" cy="312737"/>
          </a:xfrm>
          <a:prstGeom prst="rect">
            <a:avLst/>
          </a:prstGeom>
          <a:solidFill>
            <a:srgbClr val="99CC00"/>
          </a:solidFill>
          <a:ln w="38100" algn="ctr">
            <a:solidFill>
              <a:schemeClr val="bg1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ru-RU">
                <a:solidFill>
                  <a:schemeClr val="tx1"/>
                </a:solidFill>
                <a:cs typeface="Times New Roman" pitchFamily="18" charset="0"/>
              </a:rPr>
              <a:t>Предупреждение 1, 2, 3 степени НМУ отсутствует</a:t>
            </a:r>
            <a:r>
              <a:rPr lang="en-US">
                <a:solidFill>
                  <a:schemeClr val="tx1"/>
                </a:solidFill>
                <a:cs typeface="Times New Roman" pitchFamily="18" charset="0"/>
              </a:rPr>
              <a:t>.</a:t>
            </a:r>
            <a:endParaRPr lang="ru-RU">
              <a:solidFill>
                <a:schemeClr val="tx1"/>
              </a:solidFill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ru-RU" altLang="en-US" sz="1800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64" name="Прямоугольник 26"/>
          <p:cNvSpPr>
            <a:spLocks noChangeArrowheads="1"/>
          </p:cNvSpPr>
          <p:nvPr/>
        </p:nvSpPr>
        <p:spPr bwMode="auto">
          <a:xfrm>
            <a:off x="128588" y="2586038"/>
            <a:ext cx="4824412" cy="415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>
                <a:solidFill>
                  <a:srgbClr val="000000"/>
                </a:solidFill>
              </a:rPr>
              <a:t>В городе Алматы наблюдения </a:t>
            </a:r>
            <a:r>
              <a:rPr lang="ru-RU" altLang="ru-RU">
                <a:solidFill>
                  <a:schemeClr val="tx1"/>
                </a:solidFill>
              </a:rPr>
              <a:t>за уровнем загрязнения атмосферного воздуха</a:t>
            </a:r>
            <a:r>
              <a:rPr lang="ru-RU" altLang="ru-RU">
                <a:solidFill>
                  <a:srgbClr val="000000"/>
                </a:solidFill>
              </a:rPr>
              <a:t> проводится на 16 постах </a:t>
            </a:r>
            <a:r>
              <a:rPr lang="ru-RU" altLang="ru-RU">
                <a:solidFill>
                  <a:schemeClr val="tx1"/>
                </a:solidFill>
              </a:rPr>
              <a:t>наблюдения:</a:t>
            </a:r>
          </a:p>
          <a:p>
            <a:r>
              <a:rPr lang="ru-RU" altLang="ru-RU">
                <a:solidFill>
                  <a:schemeClr val="tx1"/>
                </a:solidFill>
              </a:rPr>
              <a:t>№ 1 – </a:t>
            </a:r>
            <a:r>
              <a:rPr lang="ru-RU">
                <a:solidFill>
                  <a:schemeClr val="tx1"/>
                </a:solidFill>
              </a:rPr>
              <a:t>терр. Казахского национального университета им.Аль-Фараби</a:t>
            </a:r>
            <a:endParaRPr lang="ru-RU" altLang="ru-RU">
              <a:solidFill>
                <a:schemeClr val="tx1"/>
              </a:solidFill>
            </a:endParaRPr>
          </a:p>
          <a:p>
            <a:r>
              <a:rPr lang="ru-RU" altLang="ru-RU">
                <a:solidFill>
                  <a:schemeClr val="tx1"/>
                </a:solidFill>
              </a:rPr>
              <a:t>№ 2 –</a:t>
            </a:r>
            <a:r>
              <a:rPr lang="ru-RU">
                <a:solidFill>
                  <a:schemeClr val="tx1"/>
                </a:solidFill>
              </a:rPr>
              <a:t>Бурундайское автохозяйство, улица Аэродромная</a:t>
            </a:r>
            <a:endParaRPr lang="ru-RU" altLang="ru-RU">
              <a:solidFill>
                <a:schemeClr val="tx1"/>
              </a:solidFill>
            </a:endParaRPr>
          </a:p>
          <a:p>
            <a:r>
              <a:rPr lang="ru-RU" altLang="ru-RU">
                <a:solidFill>
                  <a:schemeClr val="tx1"/>
                </a:solidFill>
              </a:rPr>
              <a:t>№ 3 – </a:t>
            </a:r>
            <a:r>
              <a:rPr lang="ru-RU">
                <a:solidFill>
                  <a:schemeClr val="tx1"/>
                </a:solidFill>
              </a:rPr>
              <a:t>ледовая арена «Алматы арена»</a:t>
            </a:r>
          </a:p>
          <a:p>
            <a:r>
              <a:rPr lang="ru-RU" altLang="ru-RU">
                <a:solidFill>
                  <a:schemeClr val="tx1"/>
                </a:solidFill>
              </a:rPr>
              <a:t>№ 4 – </a:t>
            </a:r>
            <a:r>
              <a:rPr lang="ru-RU">
                <a:solidFill>
                  <a:schemeClr val="tx1"/>
                </a:solidFill>
              </a:rPr>
              <a:t>70 разъезда, общеобразовательная школа №32</a:t>
            </a:r>
          </a:p>
          <a:p>
            <a:r>
              <a:rPr lang="ru-RU" altLang="ru-RU">
                <a:solidFill>
                  <a:schemeClr val="tx1"/>
                </a:solidFill>
              </a:rPr>
              <a:t>№ </a:t>
            </a:r>
            <a:r>
              <a:rPr lang="en-US" altLang="ru-RU">
                <a:solidFill>
                  <a:schemeClr val="tx1"/>
                </a:solidFill>
              </a:rPr>
              <a:t>5</a:t>
            </a:r>
            <a:r>
              <a:rPr lang="ru-RU" altLang="ru-RU">
                <a:solidFill>
                  <a:schemeClr val="tx1"/>
                </a:solidFill>
              </a:rPr>
              <a:t> –</a:t>
            </a:r>
            <a:r>
              <a:rPr lang="en-US" altLang="ru-RU">
                <a:solidFill>
                  <a:schemeClr val="tx1"/>
                </a:solidFill>
              </a:rPr>
              <a:t> </a:t>
            </a:r>
            <a:r>
              <a:rPr lang="ru-RU">
                <a:solidFill>
                  <a:schemeClr val="tx1"/>
                </a:solidFill>
              </a:rPr>
              <a:t>ледовая арена «Халык арена», микрорайон «Думан»</a:t>
            </a:r>
          </a:p>
          <a:p>
            <a:r>
              <a:rPr lang="ru-RU" altLang="ru-RU">
                <a:solidFill>
                  <a:schemeClr val="tx1"/>
                </a:solidFill>
              </a:rPr>
              <a:t>№ </a:t>
            </a:r>
            <a:r>
              <a:rPr lang="en-US" altLang="ru-RU">
                <a:solidFill>
                  <a:schemeClr val="tx1"/>
                </a:solidFill>
              </a:rPr>
              <a:t>6</a:t>
            </a:r>
            <a:r>
              <a:rPr lang="ru-RU" altLang="ru-RU">
                <a:solidFill>
                  <a:schemeClr val="tx1"/>
                </a:solidFill>
              </a:rPr>
              <a:t> – </a:t>
            </a:r>
            <a:r>
              <a:rPr lang="ru-RU">
                <a:solidFill>
                  <a:schemeClr val="tx1"/>
                </a:solidFill>
              </a:rPr>
              <a:t>терр. Жетысуского </a:t>
            </a:r>
            <a:r>
              <a:rPr lang="kk-KZ">
                <a:solidFill>
                  <a:schemeClr val="tx1"/>
                </a:solidFill>
              </a:rPr>
              <a:t>акимата</a:t>
            </a:r>
            <a:r>
              <a:rPr lang="ru-RU">
                <a:solidFill>
                  <a:schemeClr val="tx1"/>
                </a:solidFill>
              </a:rPr>
              <a:t>, микрорайон «Кулагер»</a:t>
            </a:r>
          </a:p>
          <a:p>
            <a:r>
              <a:rPr lang="ru-RU" altLang="ru-RU">
                <a:solidFill>
                  <a:schemeClr val="tx1"/>
                </a:solidFill>
              </a:rPr>
              <a:t>№ 2</a:t>
            </a:r>
            <a:r>
              <a:rPr lang="en-US" altLang="ru-RU">
                <a:solidFill>
                  <a:schemeClr val="tx1"/>
                </a:solidFill>
              </a:rPr>
              <a:t>7</a:t>
            </a:r>
            <a:r>
              <a:rPr lang="ru-RU" altLang="ru-RU">
                <a:solidFill>
                  <a:schemeClr val="tx1"/>
                </a:solidFill>
              </a:rPr>
              <a:t> –</a:t>
            </a:r>
            <a:r>
              <a:rPr lang="en-US" altLang="ru-RU">
                <a:solidFill>
                  <a:schemeClr val="tx1"/>
                </a:solidFill>
              </a:rPr>
              <a:t> </a:t>
            </a:r>
            <a:r>
              <a:rPr lang="ru-RU">
                <a:solidFill>
                  <a:schemeClr val="tx1"/>
                </a:solidFill>
              </a:rPr>
              <a:t>метеостанция Медео, ул. Горная, 548</a:t>
            </a:r>
          </a:p>
          <a:p>
            <a:r>
              <a:rPr lang="en-US" altLang="ru-RU">
                <a:solidFill>
                  <a:schemeClr val="tx1"/>
                </a:solidFill>
              </a:rPr>
              <a:t>№ </a:t>
            </a:r>
            <a:r>
              <a:rPr lang="ru-RU" altLang="ru-RU">
                <a:solidFill>
                  <a:schemeClr val="tx1"/>
                </a:solidFill>
              </a:rPr>
              <a:t>2</a:t>
            </a:r>
            <a:r>
              <a:rPr lang="en-US" altLang="ru-RU">
                <a:solidFill>
                  <a:schemeClr val="tx1"/>
                </a:solidFill>
              </a:rPr>
              <a:t>8 –  </a:t>
            </a:r>
            <a:r>
              <a:rPr lang="ru-RU">
                <a:solidFill>
                  <a:schemeClr val="tx1"/>
                </a:solidFill>
              </a:rPr>
              <a:t>аэрологическая станция (район Аэропорта) </a:t>
            </a:r>
          </a:p>
          <a:p>
            <a:r>
              <a:rPr lang="ru-RU">
                <a:solidFill>
                  <a:schemeClr val="tx1"/>
                </a:solidFill>
              </a:rPr>
              <a:t>ул. Ахметова, 50</a:t>
            </a:r>
            <a:endParaRPr lang="en-US" altLang="ru-RU">
              <a:solidFill>
                <a:schemeClr val="tx1"/>
              </a:solidFill>
            </a:endParaRPr>
          </a:p>
          <a:p>
            <a:r>
              <a:rPr lang="en-US" altLang="ru-RU">
                <a:solidFill>
                  <a:schemeClr val="tx1"/>
                </a:solidFill>
              </a:rPr>
              <a:t>№ </a:t>
            </a:r>
            <a:r>
              <a:rPr lang="ru-RU" altLang="ru-RU">
                <a:solidFill>
                  <a:schemeClr val="tx1"/>
                </a:solidFill>
              </a:rPr>
              <a:t>2</a:t>
            </a:r>
            <a:r>
              <a:rPr lang="en-US" altLang="ru-RU">
                <a:solidFill>
                  <a:schemeClr val="tx1"/>
                </a:solidFill>
              </a:rPr>
              <a:t>9 –  </a:t>
            </a:r>
            <a:r>
              <a:rPr lang="ru-RU">
                <a:solidFill>
                  <a:schemeClr val="tx1"/>
                </a:solidFill>
              </a:rPr>
              <a:t>РУВД Турскибского района, ул. Р. Зорге,14</a:t>
            </a:r>
            <a:endParaRPr lang="en-US" altLang="ru-RU">
              <a:solidFill>
                <a:schemeClr val="tx1"/>
              </a:solidFill>
            </a:endParaRPr>
          </a:p>
          <a:p>
            <a:r>
              <a:rPr lang="en-US" altLang="ru-RU">
                <a:solidFill>
                  <a:schemeClr val="tx1"/>
                </a:solidFill>
              </a:rPr>
              <a:t>№ </a:t>
            </a:r>
            <a:r>
              <a:rPr lang="ru-RU" altLang="ru-RU">
                <a:solidFill>
                  <a:schemeClr val="tx1"/>
                </a:solidFill>
              </a:rPr>
              <a:t>3</a:t>
            </a:r>
            <a:r>
              <a:rPr lang="en-US" altLang="ru-RU">
                <a:solidFill>
                  <a:schemeClr val="tx1"/>
                </a:solidFill>
              </a:rPr>
              <a:t>0 – </a:t>
            </a:r>
            <a:r>
              <a:rPr lang="ru-RU">
                <a:solidFill>
                  <a:schemeClr val="tx1"/>
                </a:solidFill>
              </a:rPr>
              <a:t>м-н «Шанырак», школа №26, ул. Жанкожа батыра, 202</a:t>
            </a:r>
            <a:endParaRPr lang="ru-RU" altLang="ru-RU">
              <a:solidFill>
                <a:schemeClr val="tx1"/>
              </a:solidFill>
            </a:endParaRPr>
          </a:p>
          <a:p>
            <a:r>
              <a:rPr lang="en-US" altLang="ru-RU">
                <a:solidFill>
                  <a:schemeClr val="tx1"/>
                </a:solidFill>
              </a:rPr>
              <a:t>№ </a:t>
            </a:r>
            <a:r>
              <a:rPr lang="ru-RU" altLang="ru-RU">
                <a:solidFill>
                  <a:schemeClr val="tx1"/>
                </a:solidFill>
              </a:rPr>
              <a:t>31</a:t>
            </a:r>
            <a:r>
              <a:rPr lang="en-US" altLang="ru-RU">
                <a:solidFill>
                  <a:schemeClr val="tx1"/>
                </a:solidFill>
              </a:rPr>
              <a:t> – </a:t>
            </a:r>
            <a:r>
              <a:rPr lang="ru-RU">
                <a:solidFill>
                  <a:schemeClr val="tx1"/>
                </a:solidFill>
              </a:rPr>
              <a:t>пр.Аль-Фараби, угол ул.Навои, м-н Орбита (территория Дендропарка АО «Зеленстрой»)</a:t>
            </a:r>
          </a:p>
          <a:p>
            <a:r>
              <a:rPr lang="kk-KZ" i="1">
                <a:solidFill>
                  <a:schemeClr val="tx1"/>
                </a:solidFill>
              </a:rPr>
              <a:t>№1 -</a:t>
            </a:r>
            <a:r>
              <a:rPr lang="kk-KZ">
                <a:solidFill>
                  <a:schemeClr val="tx1"/>
                </a:solidFill>
              </a:rPr>
              <a:t> </a:t>
            </a:r>
            <a:r>
              <a:rPr lang="ru-RU" i="1">
                <a:solidFill>
                  <a:schemeClr val="tx1"/>
                </a:solidFill>
              </a:rPr>
              <a:t>ул. Амангельды, угол ул. Сатпаева</a:t>
            </a:r>
            <a:r>
              <a:rPr lang="kk-KZ" i="1">
                <a:solidFill>
                  <a:schemeClr val="tx1"/>
                </a:solidFill>
              </a:rPr>
              <a:t>;</a:t>
            </a:r>
            <a:endParaRPr lang="ru-RU">
              <a:solidFill>
                <a:schemeClr val="tx1"/>
              </a:solidFill>
            </a:endParaRPr>
          </a:p>
          <a:p>
            <a:r>
              <a:rPr lang="ru-RU" i="1">
                <a:solidFill>
                  <a:schemeClr val="tx1"/>
                </a:solidFill>
              </a:rPr>
              <a:t>(отбор проб воздуха 3 раза в сутки - 07, 13 и 19)</a:t>
            </a:r>
            <a:endParaRPr lang="ru-RU">
              <a:solidFill>
                <a:schemeClr val="tx1"/>
              </a:solidFill>
            </a:endParaRPr>
          </a:p>
          <a:p>
            <a:r>
              <a:rPr lang="kk-KZ" i="1">
                <a:solidFill>
                  <a:schemeClr val="tx1"/>
                </a:solidFill>
              </a:rPr>
              <a:t>№12 - </a:t>
            </a:r>
            <a:r>
              <a:rPr lang="ru-RU" i="1">
                <a:solidFill>
                  <a:schemeClr val="tx1"/>
                </a:solidFill>
              </a:rPr>
              <a:t>пр. Райымбека, угол ул. Наурызбай батыра</a:t>
            </a:r>
            <a:r>
              <a:rPr lang="kk-KZ" i="1">
                <a:solidFill>
                  <a:schemeClr val="tx1"/>
                </a:solidFill>
              </a:rPr>
              <a:t>;</a:t>
            </a:r>
            <a:endParaRPr lang="ru-RU">
              <a:solidFill>
                <a:schemeClr val="tx1"/>
              </a:solidFill>
            </a:endParaRPr>
          </a:p>
          <a:p>
            <a:r>
              <a:rPr lang="kk-KZ" i="1">
                <a:solidFill>
                  <a:schemeClr val="tx1"/>
                </a:solidFill>
              </a:rPr>
              <a:t>№16 - </a:t>
            </a:r>
            <a:r>
              <a:rPr lang="ru-RU" i="1">
                <a:solidFill>
                  <a:schemeClr val="tx1"/>
                </a:solidFill>
              </a:rPr>
              <a:t>м-н Айнабулак-3</a:t>
            </a:r>
            <a:r>
              <a:rPr lang="kk-KZ" i="1">
                <a:solidFill>
                  <a:schemeClr val="tx1"/>
                </a:solidFill>
              </a:rPr>
              <a:t>;</a:t>
            </a:r>
            <a:endParaRPr lang="ru-RU">
              <a:solidFill>
                <a:schemeClr val="tx1"/>
              </a:solidFill>
            </a:endParaRPr>
          </a:p>
          <a:p>
            <a:r>
              <a:rPr lang="kk-KZ" i="1">
                <a:solidFill>
                  <a:schemeClr val="tx1"/>
                </a:solidFill>
              </a:rPr>
              <a:t>№25 -</a:t>
            </a:r>
            <a:r>
              <a:rPr lang="kk-KZ">
                <a:solidFill>
                  <a:schemeClr val="tx1"/>
                </a:solidFill>
              </a:rPr>
              <a:t> </a:t>
            </a:r>
            <a:r>
              <a:rPr lang="ru-RU" i="1">
                <a:solidFill>
                  <a:schemeClr val="tx1"/>
                </a:solidFill>
              </a:rPr>
              <a:t>м-н Аксай-3, ул. Маречека, угол ул. Б.Момышулы</a:t>
            </a:r>
            <a:r>
              <a:rPr lang="kk-KZ" i="1">
                <a:solidFill>
                  <a:schemeClr val="tx1"/>
                </a:solidFill>
              </a:rPr>
              <a:t>;</a:t>
            </a:r>
            <a:endParaRPr lang="ru-RU">
              <a:solidFill>
                <a:schemeClr val="tx1"/>
              </a:solidFill>
            </a:endParaRPr>
          </a:p>
          <a:p>
            <a:r>
              <a:rPr lang="kk-KZ" i="1">
                <a:solidFill>
                  <a:schemeClr val="tx1"/>
                </a:solidFill>
              </a:rPr>
              <a:t>№26 - </a:t>
            </a:r>
            <a:r>
              <a:rPr lang="ru-RU" i="1">
                <a:solidFill>
                  <a:schemeClr val="tx1"/>
                </a:solidFill>
              </a:rPr>
              <a:t>м-н Тастак-1, ул. Толе би, 249, ГУ «городская детская поликлиника №8»</a:t>
            </a:r>
            <a:r>
              <a:rPr lang="kk-KZ" i="1">
                <a:solidFill>
                  <a:schemeClr val="tx1"/>
                </a:solidFill>
              </a:rPr>
              <a:t>.</a:t>
            </a:r>
            <a:endParaRPr lang="ru-RU">
              <a:solidFill>
                <a:schemeClr val="tx1"/>
              </a:solidFill>
            </a:endParaRPr>
          </a:p>
        </p:txBody>
      </p:sp>
      <p:sp>
        <p:nvSpPr>
          <p:cNvPr id="15365" name="Прямоугольник 13"/>
          <p:cNvSpPr>
            <a:spLocks noChangeArrowheads="1"/>
          </p:cNvSpPr>
          <p:nvPr/>
        </p:nvSpPr>
        <p:spPr bwMode="auto">
          <a:xfrm>
            <a:off x="4937125" y="58738"/>
            <a:ext cx="48371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ru-RU" i="1">
                <a:solidFill>
                  <a:schemeClr val="tx1"/>
                </a:solidFill>
                <a:cs typeface="Times New Roman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>
              <a:solidFill>
                <a:schemeClr val="tx1"/>
              </a:solidFill>
              <a:latin typeface="Calibri" pitchFamily="34" charset="0"/>
            </a:endParaRPr>
          </a:p>
        </p:txBody>
      </p:sp>
      <p:grpSp>
        <p:nvGrpSpPr>
          <p:cNvPr id="15366" name="Группа 24"/>
          <p:cNvGrpSpPr>
            <a:grpSpLocks/>
          </p:cNvGrpSpPr>
          <p:nvPr/>
        </p:nvGrpSpPr>
        <p:grpSpPr bwMode="auto">
          <a:xfrm>
            <a:off x="5205413" y="4394200"/>
            <a:ext cx="4367212" cy="1890713"/>
            <a:chOff x="455893" y="3799939"/>
            <a:chExt cx="4366642" cy="1996158"/>
          </a:xfrm>
        </p:grpSpPr>
        <p:graphicFrame>
          <p:nvGraphicFramePr>
            <p:cNvPr id="26" name="Таблица 25"/>
            <p:cNvGraphicFramePr/>
            <p:nvPr/>
          </p:nvGraphicFramePr>
          <p:xfrm>
            <a:off x="531522" y="4883920"/>
            <a:ext cx="4035250" cy="836795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15414" name="Прямоугольник 8"/>
            <p:cNvSpPr>
              <a:spLocks noChangeArrowheads="1"/>
            </p:cNvSpPr>
            <p:nvPr/>
          </p:nvSpPr>
          <p:spPr bwMode="auto">
            <a:xfrm>
              <a:off x="660654" y="4099949"/>
              <a:ext cx="1879354" cy="9972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buFont typeface="Arial" charset="0"/>
                <a:buNone/>
              </a:pPr>
              <a:endParaRPr lang="kk-KZ" altLang="ru-RU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 algn="ctr">
                <a:buFont typeface="Arial" charset="0"/>
                <a:buNone/>
              </a:pPr>
              <a:endParaRPr lang="kk-KZ" altLang="ru-RU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 algn="ctr">
                <a:buFont typeface="Arial" charset="0"/>
                <a:buNone/>
              </a:pPr>
              <a:endParaRPr lang="ru-RU" altLang="ru-RU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 algn="ctr">
                <a:buFont typeface="Arial" charset="0"/>
                <a:buNone/>
              </a:pPr>
              <a:r>
                <a:rPr lang="ru-RU" altLang="ru-RU" sz="1000" i="1">
                  <a:solidFill>
                    <a:schemeClr val="tx1"/>
                  </a:solidFill>
                  <a:cs typeface="Times New Roman" pitchFamily="18" charset="0"/>
                </a:rPr>
                <a:t>г. Астана, ул. Мангилик ел 11/1</a:t>
              </a:r>
            </a:p>
            <a:p>
              <a:pPr algn="ctr">
                <a:buFont typeface="Arial" charset="0"/>
                <a:buNone/>
              </a:pPr>
              <a:endParaRPr lang="ru-RU" altLang="ru-RU" sz="1000" i="1">
                <a:cs typeface="Times New Roman" pitchFamily="18" charset="0"/>
              </a:endParaRPr>
            </a:p>
          </p:txBody>
        </p:sp>
        <p:sp>
          <p:nvSpPr>
            <p:cNvPr id="15415" name="Прямоугольник 20"/>
            <p:cNvSpPr>
              <a:spLocks noChangeArrowheads="1"/>
            </p:cNvSpPr>
            <p:nvPr/>
          </p:nvSpPr>
          <p:spPr bwMode="auto">
            <a:xfrm>
              <a:off x="531655" y="3799939"/>
              <a:ext cx="4290880" cy="8680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buFont typeface="Arial" charset="0"/>
                <a:buNone/>
              </a:pPr>
              <a:endParaRPr lang="ru-RU" altLang="ru-RU" b="1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>
                <a:buFont typeface="Arial" charset="0"/>
                <a:buNone/>
              </a:pPr>
              <a:endParaRPr lang="ru-RU" altLang="ru-RU" b="1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>
                <a:buFont typeface="Arial" charset="0"/>
                <a:buNone/>
              </a:pPr>
              <a:endParaRPr lang="ru-RU" altLang="ru-RU" b="1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>
                <a:buFont typeface="Arial" charset="0"/>
                <a:buNone/>
              </a:pPr>
              <a:r>
                <a:rPr lang="ru-RU" altLang="ru-RU" b="1" i="1">
                  <a:solidFill>
                    <a:srgbClr val="000000"/>
                  </a:solidFill>
                  <a:cs typeface="Times New Roman" pitchFamily="18" charset="0"/>
                </a:rPr>
                <a:t>Контакты:</a:t>
              </a:r>
            </a:p>
          </p:txBody>
        </p:sp>
      </p:grpSp>
      <p:sp>
        <p:nvSpPr>
          <p:cNvPr id="15367" name="Прямоугольник 11"/>
          <p:cNvSpPr>
            <a:spLocks noChangeArrowheads="1"/>
          </p:cNvSpPr>
          <p:nvPr/>
        </p:nvSpPr>
        <p:spPr bwMode="auto">
          <a:xfrm>
            <a:off x="5018088" y="6400800"/>
            <a:ext cx="4781550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buFont typeface="Arial" charset="0"/>
              <a:buNone/>
            </a:pPr>
            <a:r>
              <a:rPr lang="ru-RU" altLang="en-US" sz="1000" b="1" i="1">
                <a:solidFill>
                  <a:srgbClr val="17375E"/>
                </a:solidFill>
                <a:cs typeface="Times New Roman" pitchFamily="18" charset="0"/>
              </a:rPr>
              <a:t>При использовании информации ссылка на РГП «Казгидромет» обязательна </a:t>
            </a:r>
          </a:p>
        </p:txBody>
      </p:sp>
      <p:sp>
        <p:nvSpPr>
          <p:cNvPr id="15368" name="Прямоугольник 14"/>
          <p:cNvSpPr>
            <a:spLocks noChangeArrowheads="1"/>
          </p:cNvSpPr>
          <p:nvPr/>
        </p:nvSpPr>
        <p:spPr bwMode="auto">
          <a:xfrm>
            <a:off x="4953000" y="1298575"/>
            <a:ext cx="480853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None/>
            </a:pPr>
            <a:r>
              <a:rPr lang="ru-RU" altLang="ru-RU" sz="800" i="1">
                <a:solidFill>
                  <a:srgbClr val="000000"/>
                </a:solidFill>
                <a:cs typeface="Times New Roman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pPr>
              <a:buFont typeface="Arial" charset="0"/>
              <a:buNone/>
            </a:pPr>
            <a:r>
              <a:rPr lang="ru-RU" altLang="ru-RU" sz="800" i="1">
                <a:solidFill>
                  <a:srgbClr val="000000"/>
                </a:solidFill>
                <a:cs typeface="Times New Roman" pitchFamily="18" charset="0"/>
              </a:rPr>
              <a:t>Г</a:t>
            </a:r>
            <a:r>
              <a:rPr lang="kk-KZ" altLang="ru-RU" sz="800" i="1">
                <a:solidFill>
                  <a:srgbClr val="000000"/>
                </a:solidFill>
                <a:cs typeface="Times New Roman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15369" name="Прямоугольник 1"/>
          <p:cNvSpPr>
            <a:spLocks noChangeArrowheads="1"/>
          </p:cNvSpPr>
          <p:nvPr/>
        </p:nvSpPr>
        <p:spPr bwMode="auto">
          <a:xfrm>
            <a:off x="5181600" y="6159500"/>
            <a:ext cx="4521200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itchFamily="34" charset="0"/>
              </a:rPr>
              <a:t>  </a:t>
            </a:r>
            <a:r>
              <a:rPr lang="en-US" altLang="ru-RU" b="1" i="1" dirty="0" err="1">
                <a:solidFill>
                  <a:srgbClr val="000000"/>
                </a:solidFill>
                <a:cs typeface="Times New Roman" pitchFamily="18" charset="0"/>
              </a:rPr>
              <a:t>Составил</a:t>
            </a:r>
            <a:r>
              <a:rPr lang="kk-KZ" altLang="ru-RU" b="1" i="1" dirty="0">
                <a:solidFill>
                  <a:srgbClr val="000000"/>
                </a:solidFill>
                <a:cs typeface="Times New Roman" pitchFamily="18" charset="0"/>
              </a:rPr>
              <a:t>(а)</a:t>
            </a:r>
            <a:r>
              <a:rPr lang="en-US" altLang="ru-RU" b="1" i="1" dirty="0">
                <a:solidFill>
                  <a:srgbClr val="000000"/>
                </a:solidFill>
                <a:cs typeface="Times New Roman" pitchFamily="18" charset="0"/>
              </a:rPr>
              <a:t>:</a:t>
            </a:r>
            <a:r>
              <a:rPr lang="ru-RU" altLang="ru-RU" b="1" i="1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b="1" i="1" dirty="0">
              <a:solidFill>
                <a:srgbClr val="000000"/>
              </a:solidFill>
              <a:cs typeface="Times New Roman" pitchFamily="18" charset="0"/>
            </a:endParaRPr>
          </a:p>
        </p:txBody>
      </p:sp>
      <p:graphicFrame>
        <p:nvGraphicFramePr>
          <p:cNvPr id="17" name="Таблица 16"/>
          <p:cNvGraphicFramePr/>
          <p:nvPr/>
        </p:nvGraphicFramePr>
        <p:xfrm>
          <a:off x="4999038" y="498475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0,26 ≤ Р &lt; 0,37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0,37 ≤ Р &lt; 0,45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0,45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5393" name="Прямоугольник 18"/>
          <p:cNvSpPr>
            <a:spLocks noChangeArrowheads="1"/>
          </p:cNvSpPr>
          <p:nvPr/>
        </p:nvSpPr>
        <p:spPr bwMode="auto">
          <a:xfrm>
            <a:off x="4967288" y="2106613"/>
            <a:ext cx="47863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i="1">
                <a:solidFill>
                  <a:schemeClr val="tx1"/>
                </a:solidFill>
                <a:cs typeface="Times New Roman" pitchFamily="18" charset="0"/>
              </a:rPr>
              <a:t>Условия предоставления предупреждений о НМУ различной степени</a:t>
            </a:r>
            <a:endParaRPr lang="ru-RU" altLang="ru-RU" sz="1800">
              <a:solidFill>
                <a:schemeClr val="tx1"/>
              </a:solidFill>
              <a:cs typeface="Times New Roman" pitchFamily="18" charset="0"/>
            </a:endParaRPr>
          </a:p>
        </p:txBody>
      </p:sp>
      <p:graphicFrame>
        <p:nvGraphicFramePr>
          <p:cNvPr id="20" name="Таблица 19"/>
          <p:cNvGraphicFramePr/>
          <p:nvPr/>
        </p:nvGraphicFramePr>
        <p:xfrm>
          <a:off x="5016500" y="2452688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5412" name="TextBox 20"/>
          <p:cNvSpPr txBox="1">
            <a:spLocks noChangeArrowheads="1"/>
          </p:cNvSpPr>
          <p:nvPr/>
        </p:nvSpPr>
        <p:spPr bwMode="auto">
          <a:xfrm>
            <a:off x="4960938" y="4662488"/>
            <a:ext cx="4808537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fontAlgn="b"/>
            <a:r>
              <a:rPr lang="ru-RU" sz="700" i="1">
                <a:solidFill>
                  <a:schemeClr val="tx1"/>
                </a:solidFill>
                <a:cs typeface="Times New Roman" pitchFamily="18" charset="0"/>
              </a:rPr>
              <a:t>* </a:t>
            </a:r>
            <a:r>
              <a:rPr lang="ru-RU" sz="800" i="1">
                <a:solidFill>
                  <a:srgbClr val="000000"/>
                </a:solidFill>
                <a:cs typeface="Times New Roman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>
              <a:solidFill>
                <a:srgbClr val="000000"/>
              </a:solidFill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14780</TotalTime>
  <Words>792</Words>
  <Application>Microsoft Office PowerPoint</Application>
  <PresentationFormat>Лист A4 (210x297 мм)</PresentationFormat>
  <Paragraphs>113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2847</cp:revision>
  <cp:lastPrinted>2021-07-01T09:11:30Z</cp:lastPrinted>
  <dcterms:created xsi:type="dcterms:W3CDTF">2018-03-27T06:03:00Z</dcterms:created>
  <dcterms:modified xsi:type="dcterms:W3CDTF">2022-12-03T08:54:43Z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