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6792" autoAdjust="0"/>
    <p:restoredTop sz="94614" autoAdjust="0"/>
  </p:normalViewPr>
  <p:slideViewPr>
    <p:cSldViewPr showGuides="1">
      <p:cViewPr varScale="1">
        <p:scale>
          <a:sx n="84" d="100"/>
          <a:sy n="84" d="100"/>
        </p:scale>
        <p:origin x="114" y="45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12911617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76031870"/>
              </p:ext>
            </p:extLst>
          </p:nvPr>
        </p:nvGraphicFramePr>
        <p:xfrm>
          <a:off x="307975" y="3186321"/>
          <a:ext cx="4465638" cy="1965960"/>
        </p:xfrm>
        <a:graphic>
          <a:graphicData uri="http://schemas.openxmlformats.org/drawingml/2006/table">
            <a:tbl>
              <a:tblPr/>
              <a:tblGrid>
                <a:gridCol w="4465638">
                  <a:extLst>
                    <a:ext uri="{9D8B030D-6E8A-4147-A177-3AD203B41FA5}">
                      <a16:colId xmlns:a16="http://schemas.microsoft.com/office/drawing/2014/main" val="20000"/>
                    </a:ext>
                  </a:extLst>
                </a:gridCol>
              </a:tblGrid>
              <a:tr h="1788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336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2022 жыл </a:t>
                      </a:r>
                      <a:r>
                        <a:rPr lang="ru-RU" sz="1200" b="1" i="1" dirty="0">
                          <a:solidFill>
                            <a:schemeClr val="tx1">
                              <a:lumMod val="75000"/>
                              <a:lumOff val="25000"/>
                            </a:schemeClr>
                          </a:solidFill>
                          <a:latin typeface="Times New Roman" panose="02020603050405020304" pitchFamily="18" charset="0"/>
                          <a:cs typeface="Times New Roman" panose="02020603050405020304" pitchFamily="18" charset="0"/>
                        </a:rPr>
                        <a:t>02 </a:t>
                      </a:r>
                      <a:r>
                        <a:rPr lang="kk-KZ" sz="1200" b="1" i="1" dirty="0">
                          <a:solidFill>
                            <a:srgbClr val="000000"/>
                          </a:solidFill>
                          <a:latin typeface="Times New Roman" panose="02020603050405020304" pitchFamily="18" charset="0"/>
                          <a:ea typeface="Times New Roman" panose="02020603050405020304" pitchFamily="18" charset="0"/>
                        </a:rPr>
                        <a:t>желтоқсан</a:t>
                      </a:r>
                      <a:r>
                        <a:rPr lang="ru-RU" sz="1200" b="1" i="1" dirty="0">
                          <a:solidFill>
                            <a:schemeClr val="tx1">
                              <a:lumMod val="75000"/>
                              <a:lumOff val="25000"/>
                            </a:schemeClr>
                          </a:solidFill>
                          <a:latin typeface="Times New Roman" panose="02020603050405020304" pitchFamily="18" charset="0"/>
                          <a:cs typeface="Times New Roman" panose="02020603050405020304" pitchFamily="18" charset="0"/>
                        </a:rPr>
                        <a:t>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0017" y="3365916"/>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02 </a:t>
            </a:r>
            <a:r>
              <a:rPr lang="ru-RU" altLang="ru-RU" sz="1200" b="1" dirty="0" err="1">
                <a:latin typeface="Times New Roman" panose="02020603050405020304" pitchFamily="18" charset="0"/>
                <a:cs typeface="Times New Roman" panose="02020603050405020304" pitchFamily="18" charset="0"/>
              </a:rPr>
              <a:t>желтоқсан</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бойынша </a:t>
            </a:r>
            <a:r>
              <a:rPr lang="ru-RU" altLang="ru-RU" sz="1200" b="1" dirty="0">
                <a:latin typeface="Times New Roman" panose="02020603050405020304" pitchFamily="18" charset="0"/>
                <a:cs typeface="Times New Roman" panose="02020603050405020304" pitchFamily="18" charset="0"/>
              </a:rPr>
              <a:t>Павлодар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048518862"/>
              </p:ext>
            </p:extLst>
          </p:nvPr>
        </p:nvGraphicFramePr>
        <p:xfrm>
          <a:off x="5014224" y="3947516"/>
          <a:ext cx="4691064" cy="2560441"/>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609721">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150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916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61</a:t>
                      </a:r>
                      <a:endParaRPr lang="kk-KZ"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52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713089"/>
                  </a:ext>
                </a:extLst>
              </a:tr>
            </a:tbl>
          </a:graphicData>
        </a:graphic>
      </p:graphicFrame>
      <p:sp>
        <p:nvSpPr>
          <p:cNvPr id="16" name="Прямоугольник 15"/>
          <p:cNvSpPr/>
          <p:nvPr/>
        </p:nvSpPr>
        <p:spPr>
          <a:xfrm>
            <a:off x="5014225" y="294368"/>
            <a:ext cx="4701348" cy="1446550"/>
          </a:xfrm>
          <a:prstGeom prst="rect">
            <a:avLst/>
          </a:prstGeom>
        </p:spPr>
        <p:txBody>
          <a:bodyPr wrap="square" anchor="ctr">
            <a:spAutoFit/>
          </a:bodyPr>
          <a:lstStyle/>
          <a:p>
            <a:pPr algn="ctr"/>
            <a:r>
              <a:rPr lang="ru-RU" altLang="ru-RU" sz="1100" b="1" dirty="0">
                <a:latin typeface="Times New Roman" panose="02020603050405020304" pitchFamily="18" charset="0"/>
                <a:cs typeface="Times New Roman" panose="02020603050405020304" pitchFamily="18" charset="0"/>
              </a:rPr>
              <a:t>Павлодар қаласы бойынша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03 </a:t>
            </a:r>
            <a:r>
              <a:rPr lang="kk-KZ" sz="1100" b="1" dirty="0">
                <a:solidFill>
                  <a:srgbClr val="000000"/>
                </a:solidFill>
                <a:latin typeface="Times New Roman" panose="02020603050405020304" pitchFamily="18" charset="0"/>
                <a:ea typeface="Times New Roman" panose="02020603050405020304" pitchFamily="18" charset="0"/>
              </a:rPr>
              <a:t>желтоқсанға</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2022 ж. </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02 </a:t>
            </a:r>
            <a:r>
              <a:rPr lang="kk-KZ" sz="1100" b="1" dirty="0">
                <a:solidFill>
                  <a:srgbClr val="000000"/>
                </a:solidFill>
                <a:latin typeface="Times New Roman" panose="02020603050405020304" pitchFamily="18" charset="0"/>
                <a:ea typeface="Times New Roman" panose="02020603050405020304" pitchFamily="18" charset="0"/>
              </a:rPr>
              <a:t>желтоқсан</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21-ден 03 </a:t>
            </a:r>
            <a:r>
              <a:rPr lang="kk-KZ" sz="1100" b="1" dirty="0">
                <a:solidFill>
                  <a:srgbClr val="000000"/>
                </a:solidFill>
                <a:latin typeface="Times New Roman" panose="02020603050405020304" pitchFamily="18" charset="0"/>
                <a:ea typeface="Times New Roman" panose="02020603050405020304" pitchFamily="18" charset="0"/>
              </a:rPr>
              <a:t>желтоқсан</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21-ға дейін </a:t>
            </a:r>
          </a:p>
          <a:p>
            <a:pPr algn="just"/>
            <a:r>
              <a:rPr lang="kk-KZ" sz="1100" kern="1400" dirty="0">
                <a:solidFill>
                  <a:srgbClr val="000000"/>
                </a:solidFill>
                <a:latin typeface="Times New Roman" panose="02020603050405020304" pitchFamily="18" charset="0"/>
                <a:ea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Жауын-шашынсыз</a:t>
            </a:r>
            <a:r>
              <a:rPr lang="kk-KZ" sz="1100" kern="1400" dirty="0">
                <a:solidFill>
                  <a:srgbClr val="000000"/>
                </a:solidFill>
                <a:latin typeface="Times New Roman" panose="02020603050405020304" pitchFamily="18" charset="0"/>
                <a:ea typeface="Times New Roman" panose="02020603050405020304" pitchFamily="18" charset="0"/>
              </a:rPr>
              <a:t>. Сол</a:t>
            </a:r>
            <a:r>
              <a:rPr lang="kk-KZ" sz="1100" dirty="0">
                <a:latin typeface="Times New Roman" panose="02020603050405020304" pitchFamily="18" charset="0"/>
                <a:cs typeface="Times New Roman" panose="02020603050405020304" pitchFamily="18" charset="0"/>
              </a:rPr>
              <a:t>түстік-шығыстан</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жел соғады</a:t>
            </a:r>
            <a:r>
              <a:rPr lang="kk-KZ" sz="1100" kern="1400" dirty="0">
                <a:solidFill>
                  <a:srgbClr val="000000"/>
                </a:solidFill>
                <a:latin typeface="Times New Roman" panose="02020603050405020304" pitchFamily="18" charset="0"/>
                <a:ea typeface="Times New Roman" panose="02020603050405020304" pitchFamily="18" charset="0"/>
              </a:rPr>
              <a:t>, күші 5-10 м/с. Ауа температурасы </a:t>
            </a:r>
            <a:r>
              <a:rPr lang="kk-KZ" sz="1100" kern="1400">
                <a:solidFill>
                  <a:srgbClr val="000000"/>
                </a:solidFill>
                <a:latin typeface="Times New Roman" panose="02020603050405020304" pitchFamily="18" charset="0"/>
                <a:ea typeface="Times New Roman" panose="02020603050405020304" pitchFamily="18" charset="0"/>
              </a:rPr>
              <a:t>түнде 22-24, </a:t>
            </a:r>
            <a:r>
              <a:rPr lang="kk-KZ" sz="1100" kern="1400" dirty="0">
                <a:solidFill>
                  <a:srgbClr val="000000"/>
                </a:solidFill>
                <a:latin typeface="Times New Roman" panose="02020603050405020304" pitchFamily="18" charset="0"/>
                <a:ea typeface="Times New Roman" panose="02020603050405020304" pitchFamily="18" charset="0"/>
              </a:rPr>
              <a:t>күндіз 16-18</a:t>
            </a:r>
            <a:r>
              <a:rPr lang="kk-KZ" sz="1100" dirty="0">
                <a:latin typeface="Times New Roman" panose="02020603050405020304" pitchFamily="18" charset="0"/>
                <a:ea typeface="Times New Roman" panose="02020603050405020304" pitchFamily="18" charset="0"/>
              </a:rPr>
              <a:t> аяз</a:t>
            </a:r>
            <a:r>
              <a:rPr lang="kk-KZ" sz="1100" kern="1400" dirty="0">
                <a:solidFill>
                  <a:srgbClr val="000000"/>
                </a:solidFill>
                <a:latin typeface="Times New Roman" panose="02020603050405020304" pitchFamily="18" charset="0"/>
                <a:ea typeface="Times New Roman" panose="02020603050405020304" pitchFamily="18" charset="0"/>
              </a:rPr>
              <a:t>.</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04 </a:t>
            </a:r>
            <a:r>
              <a:rPr lang="kk-KZ" sz="1100" b="1" dirty="0">
                <a:solidFill>
                  <a:srgbClr val="000000"/>
                </a:solidFill>
                <a:latin typeface="Times New Roman" panose="02020603050405020304" pitchFamily="18" charset="0"/>
                <a:ea typeface="Times New Roman" panose="02020603050405020304" pitchFamily="18" charset="0"/>
              </a:rPr>
              <a:t>желтоқсанға</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2022 ж. </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03 </a:t>
            </a:r>
            <a:r>
              <a:rPr lang="kk-KZ" sz="1100" b="1" dirty="0">
                <a:solidFill>
                  <a:srgbClr val="000000"/>
                </a:solidFill>
                <a:latin typeface="Times New Roman" panose="02020603050405020304" pitchFamily="18" charset="0"/>
                <a:ea typeface="Times New Roman" panose="02020603050405020304" pitchFamily="18" charset="0"/>
              </a:rPr>
              <a:t>желтоқсан</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21-ден 04 </a:t>
            </a:r>
            <a:r>
              <a:rPr lang="kk-KZ" sz="1100" b="1" dirty="0">
                <a:solidFill>
                  <a:srgbClr val="000000"/>
                </a:solidFill>
                <a:latin typeface="Times New Roman" panose="02020603050405020304" pitchFamily="18" charset="0"/>
                <a:ea typeface="Times New Roman" panose="02020603050405020304" pitchFamily="18" charset="0"/>
              </a:rPr>
              <a:t>желтоқсан</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09-ға дейін </a:t>
            </a:r>
          </a:p>
          <a:p>
            <a:pPr algn="just"/>
            <a:r>
              <a:rPr lang="kk-KZ" sz="1100" dirty="0">
                <a:latin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cs typeface="Times New Roman" panose="02020603050405020304" pitchFamily="18" charset="0"/>
              </a:rPr>
              <a:t>Қ</a:t>
            </a:r>
            <a:r>
              <a:rPr lang="kk-KZ" sz="1100" kern="1400" dirty="0">
                <a:solidFill>
                  <a:srgbClr val="000000"/>
                </a:solidFill>
                <a:latin typeface="Times New Roman" panose="02020603050405020304" pitchFamily="18" charset="0"/>
                <a:ea typeface="Times New Roman" panose="02020603050405020304" pitchFamily="18" charset="0"/>
              </a:rPr>
              <a:t>ар</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rPr>
              <a:t>Сол</a:t>
            </a:r>
            <a:r>
              <a:rPr lang="kk-KZ" sz="1100" dirty="0">
                <a:latin typeface="Times New Roman" panose="02020603050405020304" pitchFamily="18" charset="0"/>
                <a:cs typeface="Times New Roman" panose="02020603050405020304" pitchFamily="18" charset="0"/>
              </a:rPr>
              <a:t>түстік-шығыстан</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жел соғады, күші 7-12 </a:t>
            </a:r>
            <a:r>
              <a:rPr lang="kk-KZ" sz="1100" dirty="0">
                <a:latin typeface="Times New Roman" panose="02020603050405020304" pitchFamily="18" charset="0"/>
                <a:ea typeface="Times New Roman" panose="02020603050405020304" pitchFamily="18" charset="0"/>
                <a:cs typeface="Times New Roman" panose="02020603050405020304" pitchFamily="18" charset="0"/>
              </a:rPr>
              <a:t>м/с</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Ауа температурасы </a:t>
            </a:r>
            <a:r>
              <a:rPr lang="kk-KZ" sz="1100" kern="1400" dirty="0">
                <a:solidFill>
                  <a:srgbClr val="000000"/>
                </a:solidFill>
                <a:latin typeface="Times New Roman" panose="02020603050405020304" pitchFamily="18" charset="0"/>
                <a:ea typeface="Times New Roman" panose="02020603050405020304" pitchFamily="18" charset="0"/>
              </a:rPr>
              <a:t>түнде 23-25 аяз.</a:t>
            </a:r>
          </a:p>
        </p:txBody>
      </p:sp>
      <p:sp>
        <p:nvSpPr>
          <p:cNvPr id="22" name="TextBox 13">
            <a:extLst>
              <a:ext uri="{FF2B5EF4-FFF2-40B4-BE49-F238E27FC236}">
                <a16:creationId xmlns:a16="http://schemas.microsoft.com/office/drawing/2014/main" id="{25FFC0C9-CE5E-4A2A-B300-5B91E7365327}"/>
              </a:ext>
            </a:extLst>
          </p:cNvPr>
          <p:cNvSpPr txBox="1"/>
          <p:nvPr/>
        </p:nvSpPr>
        <p:spPr>
          <a:xfrm>
            <a:off x="4960108" y="1910195"/>
            <a:ext cx="4731961" cy="1046440"/>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2022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жылдың</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03 </a:t>
            </a:r>
            <a:r>
              <a:rPr lang="kk-KZ" sz="1200" dirty="0">
                <a:solidFill>
                  <a:schemeClr val="tx1"/>
                </a:solidFill>
                <a:latin typeface="Times New Roman" panose="02020603050405020304" pitchFamily="18" charset="0"/>
                <a:cs typeface="Times New Roman" panose="02020603050405020304" pitchFamily="18" charset="0"/>
              </a:rPr>
              <a:t>желтоқсан</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да, 04 </a:t>
            </a:r>
            <a:r>
              <a:rPr lang="kk-KZ" sz="1200" dirty="0">
                <a:solidFill>
                  <a:schemeClr val="tx1"/>
                </a:solidFill>
                <a:latin typeface="Times New Roman" panose="02020603050405020304" pitchFamily="18" charset="0"/>
                <a:cs typeface="Times New Roman" panose="02020603050405020304" pitchFamily="18" charset="0"/>
              </a:rPr>
              <a:t>желтоқсан</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ына</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қараған</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түні</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метеорологиялық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жағдайлар</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қала</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атмосферасында</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ластаушы</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заттардың</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жағдайлар</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ыдыруына</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етеді</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p>
          <a:p>
            <a:pPr lvl="0" algn="just"/>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Жалпы</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қала</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бойынша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ауаның</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ластану</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деңгейі</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төмендеуі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болады</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деп</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күтілуде</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a:t>
            </a:r>
            <a:endParaRPr lang="kk-KZ" sz="1200" dirty="0">
              <a:solidFill>
                <a:prstClr val="black"/>
              </a:solidFill>
              <a:latin typeface="Times New Roman" panose="02020603050405020304" pitchFamily="18" charset="0"/>
              <a:cs typeface="Times New Roman" panose="02020603050405020304" pitchFamily="18" charset="0"/>
            </a:endParaRPr>
          </a:p>
        </p:txBody>
      </p:sp>
      <p:pic>
        <p:nvPicPr>
          <p:cNvPr id="21" name="Рисунок 20">
            <a:extLst>
              <a:ext uri="{FF2B5EF4-FFF2-40B4-BE49-F238E27FC236}">
                <a16:creationId xmlns:a16="http://schemas.microsoft.com/office/drawing/2014/main" id="{CA408AB8-0CD4-4017-A25B-3FE2672E59E7}"/>
              </a:ext>
            </a:extLst>
          </p:cNvPr>
          <p:cNvPicPr>
            <a:picLocks noChangeAspect="1"/>
          </p:cNvPicPr>
          <p:nvPr/>
        </p:nvPicPr>
        <p:blipFill>
          <a:blip r:embed="rId4"/>
          <a:stretch>
            <a:fillRect/>
          </a:stretch>
        </p:blipFill>
        <p:spPr>
          <a:xfrm>
            <a:off x="4953000" y="2925858"/>
            <a:ext cx="4797968" cy="420849"/>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22967" y="2373899"/>
            <a:ext cx="4661089"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-Московская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бекет-Айманов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-Ломов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бекет-Каз</a:t>
            </a:r>
            <a:r>
              <a:rPr lang="ru-RU" altLang="ru-RU" sz="1200" dirty="0">
                <a:solidFill>
                  <a:srgbClr val="000000"/>
                </a:solidFill>
                <a:latin typeface="Times New Roman" panose="02020603050405020304" pitchFamily="18" charset="0"/>
                <a:cs typeface="Times New Roman" panose="02020603050405020304" pitchFamily="18" charset="0"/>
              </a:rPr>
              <a:t>. Правда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бекет-Естай</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-Затон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Дүйсенов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мен </a:t>
            </a:r>
            <a:r>
              <a:rPr lang="ru-RU" altLang="ru-RU" sz="1200" dirty="0" err="1">
                <a:solidFill>
                  <a:srgbClr val="000000"/>
                </a:solidFill>
                <a:latin typeface="Times New Roman" panose="02020603050405020304" pitchFamily="18" charset="0"/>
                <a:cs typeface="Times New Roman" panose="02020603050405020304" pitchFamily="18" charset="0"/>
              </a:rPr>
              <a:t>Торайғыров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4329" y="4188430"/>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638490" y="4161401"/>
              <a:ext cx="192392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smtClean="0">
                <a:solidFill>
                  <a:srgbClr val="000000"/>
                </a:solidFill>
                <a:latin typeface="Times New Roman" panose="02020603050405020304" pitchFamily="18" charset="0"/>
                <a:cs typeface="Times New Roman" panose="02020603050405020304" pitchFamily="18" charset="0"/>
              </a:rPr>
              <a:t>Нұрмахамбет М</a:t>
            </a:r>
            <a:r>
              <a:rPr lang="kk-KZ" altLang="ru-RU" sz="1200" b="1" i="1"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205301285"/>
              </p:ext>
            </p:extLst>
          </p:nvPr>
        </p:nvGraphicFramePr>
        <p:xfrm>
          <a:off x="5276082" y="505311"/>
          <a:ext cx="4167505" cy="80467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2333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51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91679981"/>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18152</TotalTime>
  <Words>553</Words>
  <Application>Microsoft Office PowerPoint</Application>
  <PresentationFormat>Лист A4 (210x297 мм)</PresentationFormat>
  <Paragraphs>99</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3013</cp:revision>
  <cp:lastPrinted>2022-05-31T05:49:59Z</cp:lastPrinted>
  <dcterms:created xsi:type="dcterms:W3CDTF">2018-03-27T06:03:00Z</dcterms:created>
  <dcterms:modified xsi:type="dcterms:W3CDTF">2022-12-02T09:46:28Z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