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5" d="100"/>
          <a:sy n="85" d="100"/>
        </p:scale>
        <p:origin x="96" y="5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333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29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72465" y="6440248"/>
          <a:ext cx="4789072" cy="465878"/>
        </p:xfrm>
        <a:graphic>
          <a:graphicData uri="http://schemas.openxmlformats.org/drawingml/2006/table">
            <a:tbl>
              <a:tblPr/>
              <a:tblGrid>
                <a:gridCol w="4789072">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29 </a:t>
            </a:r>
            <a:r>
              <a:rPr lang="kk-KZ" sz="1200" b="1" dirty="0" smtClean="0">
                <a:latin typeface="Times New Roman" pitchFamily="18" charset="0"/>
                <a:cs typeface="Times New Roman" pitchFamily="18" charset="0"/>
              </a:rPr>
              <a:t>қараша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73525670"/>
              </p:ext>
            </p:extLst>
          </p:nvPr>
        </p:nvGraphicFramePr>
        <p:xfrm>
          <a:off x="5013543" y="3941208"/>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265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266</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3163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8"/>
                  </a:ext>
                </a:extLst>
              </a:tr>
            </a:tbl>
          </a:graphicData>
        </a:graphic>
      </p:graphicFrame>
      <p:sp>
        <p:nvSpPr>
          <p:cNvPr id="20" name="Прямоугольник 19"/>
          <p:cNvSpPr/>
          <p:nvPr/>
        </p:nvSpPr>
        <p:spPr>
          <a:xfrm>
            <a:off x="4952999" y="114300"/>
            <a:ext cx="4824413" cy="1723549"/>
          </a:xfrm>
          <a:prstGeom prst="rect">
            <a:avLst/>
          </a:prstGeom>
        </p:spPr>
        <p:txBody>
          <a:bodyPr wrap="square">
            <a:spAutoFit/>
          </a:bodyPr>
          <a:lstStyle/>
          <a:p>
            <a:pPr algn="ctr"/>
            <a:r>
              <a:rPr lang="kk-KZ" altLang="ru-RU" sz="1200" b="1" dirty="0" smtClean="0">
                <a:latin typeface="Times New Roman" panose="02020603050405020304" pitchFamily="18" charset="0"/>
                <a:cs typeface="Times New Roman" panose="02020603050405020304" pitchFamily="18" charset="0"/>
              </a:rPr>
              <a:t>30 қарашаға 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2022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29</a:t>
            </a:r>
            <a:r>
              <a:rPr lang="kk-KZ" sz="1100" b="1" dirty="0" smtClean="0">
                <a:latin typeface="Times New Roman" pitchFamily="18" charset="0"/>
                <a:cs typeface="Times New Roman" pitchFamily="18" charset="0"/>
              </a:rPr>
              <a:t> қараша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30 </a:t>
            </a:r>
            <a:r>
              <a:rPr lang="kk-KZ" sz="1100" b="1" dirty="0" smtClean="0">
                <a:latin typeface="Times New Roman" pitchFamily="18" charset="0"/>
                <a:cs typeface="Times New Roman" pitchFamily="18" charset="0"/>
              </a:rPr>
              <a:t>қараша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kk-KZ" sz="1200" dirty="0" smtClean="0">
                <a:latin typeface="Times New Roman" pitchFamily="18" charset="0"/>
                <a:cs typeface="Times New Roman" pitchFamily="18" charset="0"/>
              </a:rPr>
              <a:t>Көшпелі бұлтты, күндіз қар. Солтүстік-шығыстан жел соғады, күші 7-12 м/с. </a:t>
            </a:r>
            <a:r>
              <a:rPr lang="ru-RU" sz="1200" dirty="0" err="1" smtClean="0">
                <a:latin typeface="Times New Roman" pitchFamily="18" charset="0"/>
                <a:ea typeface="Times New Roman KZ" pitchFamily="18" charset="0"/>
                <a:cs typeface="Times New Roman" pitchFamily="18" charset="0"/>
                <a:sym typeface="+mn-ea"/>
              </a:rPr>
              <a:t>Ауа</a:t>
            </a:r>
            <a:r>
              <a:rPr lang="ru-RU" sz="1200" dirty="0" smtClean="0">
                <a:latin typeface="Times New Roman" pitchFamily="18" charset="0"/>
                <a:ea typeface="Times New Roman KZ" pitchFamily="18" charset="0"/>
                <a:cs typeface="Times New Roman" pitchFamily="18" charset="0"/>
                <a:sym typeface="+mn-ea"/>
              </a:rPr>
              <a:t> </a:t>
            </a:r>
            <a:r>
              <a:rPr lang="ru-RU" sz="1200" dirty="0" err="1" smtClean="0">
                <a:latin typeface="Times New Roman" pitchFamily="18" charset="0"/>
                <a:ea typeface="Times New Roman KZ" pitchFamily="18" charset="0"/>
                <a:cs typeface="Times New Roman" pitchFamily="18" charset="0"/>
                <a:sym typeface="+mn-ea"/>
              </a:rPr>
              <a:t>температурасы</a:t>
            </a:r>
            <a:r>
              <a:rPr lang="ru-RU" sz="1200" dirty="0" smtClean="0">
                <a:latin typeface="Times New Roman" pitchFamily="18" charset="0"/>
                <a:ea typeface="Times New Roman KZ" pitchFamily="18" charset="0"/>
                <a:cs typeface="Times New Roman" pitchFamily="18" charset="0"/>
                <a:sym typeface="+mn-ea"/>
              </a:rPr>
              <a:t> </a:t>
            </a:r>
            <a:r>
              <a:rPr lang="ru-RU" sz="1200" dirty="0" err="1" smtClean="0">
                <a:latin typeface="Times New Roman" pitchFamily="18" charset="0"/>
                <a:ea typeface="Times New Roman KZ" pitchFamily="18" charset="0"/>
                <a:cs typeface="Times New Roman" pitchFamily="18" charset="0"/>
                <a:sym typeface="+mn-ea"/>
              </a:rPr>
              <a:t>түнде </a:t>
            </a:r>
            <a:r>
              <a:rPr lang="ru-RU" sz="1200" dirty="0" smtClean="0">
                <a:latin typeface="Times New Roman" pitchFamily="18" charset="0"/>
                <a:ea typeface="Times New Roman KZ" pitchFamily="18" charset="0"/>
                <a:cs typeface="Times New Roman" pitchFamily="18" charset="0"/>
                <a:sym typeface="+mn-ea"/>
              </a:rPr>
              <a:t>16-18, </a:t>
            </a:r>
            <a:r>
              <a:rPr lang="ru-RU" sz="1200" dirty="0" err="1" smtClean="0">
                <a:latin typeface="Times New Roman" pitchFamily="18" charset="0"/>
                <a:ea typeface="Times New Roman KZ" pitchFamily="18" charset="0"/>
                <a:cs typeface="Times New Roman" pitchFamily="18" charset="0"/>
                <a:sym typeface="+mn-ea"/>
              </a:rPr>
              <a:t>күндіз </a:t>
            </a:r>
            <a:r>
              <a:rPr lang="ru-RU" sz="1200" dirty="0" smtClean="0">
                <a:latin typeface="Times New Roman" pitchFamily="18" charset="0"/>
                <a:ea typeface="Times New Roman KZ" pitchFamily="18" charset="0"/>
                <a:cs typeface="Times New Roman" pitchFamily="18" charset="0"/>
                <a:sym typeface="+mn-ea"/>
              </a:rPr>
              <a:t>1-3</a:t>
            </a:r>
            <a:r>
              <a:rPr lang="kk-KZ" sz="1200" dirty="0" smtClean="0">
                <a:latin typeface="Times New Roman" pitchFamily="18" charset="0"/>
                <a:ea typeface="Times New Roman KZ" pitchFamily="18" charset="0"/>
                <a:cs typeface="Times New Roman" pitchFamily="18" charset="0"/>
                <a:sym typeface="+mn-ea"/>
              </a:rPr>
              <a:t> градус аяз</a:t>
            </a:r>
            <a:r>
              <a:rPr lang="kk-KZ" sz="1200" dirty="0" smtClean="0">
                <a:latin typeface="Times New Roman" pitchFamily="18" charset="0"/>
                <a:cs typeface="Times New Roman" pitchFamily="18" charset="0"/>
              </a:rPr>
              <a:t>.</a:t>
            </a:r>
          </a:p>
          <a:p>
            <a:r>
              <a:rPr lang="kk-KZ" altLang="ru-RU" sz="1200" b="1" dirty="0" smtClean="0">
                <a:latin typeface="Times New Roman" pitchFamily="18" charset="0"/>
                <a:ea typeface="Times New Roman KZ" pitchFamily="18" charset="0"/>
                <a:cs typeface="Times New Roman" pitchFamily="18" charset="0"/>
              </a:rPr>
              <a:t>                                                01 желтоқсанда</a:t>
            </a:r>
            <a:endParaRPr lang="kk-KZ" sz="1200" b="1" dirty="0" smtClean="0">
              <a:latin typeface="Times New Roman KZ" pitchFamily="18" charset="0"/>
              <a:ea typeface="Times New Roman KZ" pitchFamily="18" charset="0"/>
              <a:cs typeface="Times New Roman" pitchFamily="18" charset="0"/>
            </a:endParaRPr>
          </a:p>
          <a:p>
            <a:pPr algn="ctr"/>
            <a:r>
              <a:rPr lang="ru-RU" sz="1100" b="1" dirty="0" smtClean="0">
                <a:latin typeface="Times New Roman" pitchFamily="18" charset="0"/>
                <a:ea typeface="Times New Roman KZ" pitchFamily="18" charset="0"/>
                <a:cs typeface="Times New Roman" pitchFamily="18" charset="0"/>
              </a:rPr>
              <a:t>2022 </a:t>
            </a:r>
            <a:r>
              <a:rPr lang="ru-RU" sz="1100" b="1" dirty="0" err="1" smtClean="0">
                <a:latin typeface="Times New Roman" pitchFamily="18" charset="0"/>
                <a:ea typeface="Times New Roman KZ" pitchFamily="18" charset="0"/>
                <a:cs typeface="Times New Roman" pitchFamily="18" charset="0"/>
              </a:rPr>
              <a:t>жылғы </a:t>
            </a:r>
            <a:r>
              <a:rPr lang="ru-RU" sz="1100" b="1" dirty="0" smtClean="0">
                <a:latin typeface="Times New Roman" pitchFamily="18" charset="0"/>
                <a:ea typeface="Times New Roman KZ" pitchFamily="18" charset="0"/>
                <a:cs typeface="Times New Roman" pitchFamily="18" charset="0"/>
              </a:rPr>
              <a:t>30 </a:t>
            </a:r>
            <a:r>
              <a:rPr lang="kk-KZ" sz="1100" b="1" dirty="0" smtClean="0">
                <a:latin typeface="Times New Roman" pitchFamily="18" charset="0"/>
                <a:cs typeface="Times New Roman" pitchFamily="18" charset="0"/>
              </a:rPr>
              <a:t>қараша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a:t>
            </a:r>
            <a:r>
              <a:rPr lang="kk-KZ" sz="1100" b="1" dirty="0" smtClean="0">
                <a:latin typeface="Times New Roman KZ" pitchFamily="18" charset="0"/>
                <a:ea typeface="Times New Roman KZ" pitchFamily="18" charset="0"/>
                <a:cs typeface="Times New Roman" pitchFamily="18" charset="0"/>
              </a:rPr>
              <a:t>01</a:t>
            </a:r>
            <a:r>
              <a:rPr lang="kk-KZ" sz="1100" b="1" dirty="0" smtClean="0">
                <a:latin typeface="Times New Roman KZ" pitchFamily="18" charset="0"/>
                <a:ea typeface="Times New Roman KZ" pitchFamily="18" charset="0"/>
              </a:rPr>
              <a:t> желтоқсан</a:t>
            </a:r>
            <a:endParaRPr lang="kk-KZ" altLang="ru-RU" sz="1100" b="1" dirty="0" smtClean="0">
              <a:latin typeface="Times New Roman" pitchFamily="18" charset="0"/>
              <a:ea typeface="Times New Roman KZ" pitchFamily="18" charset="0"/>
              <a:cs typeface="Times New Roman" pitchFamily="18" charset="0"/>
            </a:endParaRPr>
          </a:p>
          <a:p>
            <a:pPr algn="ct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қар. Солтүстік-шығыстан жел соғады, күші 3-8 м/с. </a:t>
            </a:r>
            <a:r>
              <a:rPr lang="ru-RU" sz="1200" dirty="0" err="1" smtClean="0">
                <a:latin typeface="Times New Roman" pitchFamily="18" charset="0"/>
                <a:ea typeface="Times New Roman KZ" pitchFamily="18" charset="0"/>
                <a:cs typeface="Times New Roman" pitchFamily="18" charset="0"/>
                <a:sym typeface="+mn-ea"/>
              </a:rPr>
              <a:t>Ауа</a:t>
            </a:r>
            <a:r>
              <a:rPr lang="ru-RU" sz="1200" dirty="0" smtClean="0">
                <a:latin typeface="Times New Roman" pitchFamily="18" charset="0"/>
                <a:ea typeface="Times New Roman KZ" pitchFamily="18" charset="0"/>
                <a:cs typeface="Times New Roman" pitchFamily="18" charset="0"/>
                <a:sym typeface="+mn-ea"/>
              </a:rPr>
              <a:t> </a:t>
            </a:r>
            <a:r>
              <a:rPr lang="ru-RU" sz="1200" dirty="0" err="1" smtClean="0">
                <a:latin typeface="Times New Roman" pitchFamily="18" charset="0"/>
                <a:ea typeface="Times New Roman KZ" pitchFamily="18" charset="0"/>
                <a:cs typeface="Times New Roman" pitchFamily="18" charset="0"/>
                <a:sym typeface="+mn-ea"/>
              </a:rPr>
              <a:t>температурасы</a:t>
            </a:r>
            <a:r>
              <a:rPr lang="ru-RU" sz="1200" smtClean="0">
                <a:latin typeface="Times New Roman" pitchFamily="18" charset="0"/>
                <a:ea typeface="Times New Roman KZ" pitchFamily="18" charset="0"/>
                <a:cs typeface="Times New Roman" pitchFamily="18" charset="0"/>
                <a:sym typeface="+mn-ea"/>
              </a:rPr>
              <a:t> 2-4 </a:t>
            </a:r>
            <a:r>
              <a:rPr lang="ru-RU" sz="1200" dirty="0" smtClean="0">
                <a:latin typeface="Times New Roman" pitchFamily="18" charset="0"/>
                <a:ea typeface="Times New Roman KZ" pitchFamily="18" charset="0"/>
                <a:cs typeface="Times New Roman" pitchFamily="18" charset="0"/>
                <a:sym typeface="+mn-ea"/>
              </a:rPr>
              <a:t>градус </a:t>
            </a:r>
            <a:r>
              <a:rPr lang="ru-RU" sz="1200" dirty="0" err="1" smtClean="0">
                <a:latin typeface="Times New Roman" pitchFamily="18" charset="0"/>
                <a:ea typeface="Times New Roman KZ" pitchFamily="18" charset="0"/>
                <a:cs typeface="Times New Roman" pitchFamily="18" charset="0"/>
                <a:sym typeface="+mn-ea"/>
              </a:rPr>
              <a:t>аяз</a:t>
            </a:r>
            <a:r>
              <a:rPr lang="kk-KZ" sz="1200" dirty="0" smtClean="0">
                <a:latin typeface="Times New Roman" pitchFamily="18" charset="0"/>
                <a:ea typeface="Times New Roman KZ" pitchFamily="18" charset="0"/>
                <a:cs typeface="Times New Roman" pitchFamily="18" charset="0"/>
                <a:sym typeface="+mn-ea"/>
              </a:rPr>
              <a:t>.</a:t>
            </a:r>
            <a:r>
              <a:rPr lang="kk-KZ" sz="1200" dirty="0" smtClean="0"/>
              <a:t> </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13543" y="1999308"/>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30</a:t>
            </a:r>
            <a:r>
              <a:rPr lang="kk-KZ" altLang="ru-RU" sz="1200" dirty="0" smtClean="0">
                <a:solidFill>
                  <a:schemeClr val="tx1"/>
                </a:solidFill>
                <a:latin typeface="Times New Roman" pitchFamily="18" charset="0"/>
                <a:ea typeface="Times New Roman KZ"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қараша</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01 желтоқсанға </a:t>
            </a:r>
            <a:r>
              <a:rPr lang="ru-RU" sz="1200" dirty="0" err="1" smtClean="0">
                <a:solidFill>
                  <a:schemeClr val="tx1"/>
                </a:solidFill>
                <a:latin typeface="Times New Roman" panose="02020603050405020304" pitchFamily="18" charset="0"/>
                <a:cs typeface="Times New Roman" panose="02020603050405020304" pitchFamily="18" charset="0"/>
              </a:rPr>
              <a:t>қараған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жағдайлар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3992618"/>
              <a:ext cx="192392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smtClean="0">
                  <a:latin typeface="Times New Roman" panose="02020603050405020304" pitchFamily="18" charset="0"/>
                  <a:cs typeface="Times New Roman" panose="02020603050405020304" pitchFamily="18" charset="0"/>
                </a:rPr>
                <a:t>Астана </a:t>
              </a:r>
              <a:r>
                <a:rPr lang="ru-RU" altLang="ru-RU" sz="1000" i="1" dirty="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2838" y="6210323"/>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Нұрмахамбет 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val="20000"/>
                    </a:ext>
                  </a:extLst>
                </a:gridCol>
                <a:gridCol w="3152663">
                  <a:extLst>
                    <a:ext uri="{9D8B030D-6E8A-4147-A177-3AD203B41FA5}">
                      <a16:colId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err="1">
                          <a:solidFill>
                            <a:srgbClr val="000000"/>
                          </a:solidFill>
                          <a:latin typeface="Times New Roman" panose="02020603050405020304" pitchFamily="18" charset="0"/>
                        </a:rPr>
                        <a:t>Определение</a:t>
                      </a:r>
                      <a:r>
                        <a:rPr sz="1000" dirty="0">
                          <a:solidFill>
                            <a:srgbClr val="000000"/>
                          </a:solidFill>
                          <a:latin typeface="Times New Roman" panose="02020603050405020304" pitchFamily="18" charset="0"/>
                        </a:rPr>
                        <a:t> </a:t>
                      </a:r>
                      <a:r>
                        <a:rPr lang="ru-RU" sz="1000" dirty="0">
                          <a:solidFill>
                            <a:srgbClr val="000000"/>
                          </a:solidFill>
                          <a:latin typeface="Times New Roman" panose="02020603050405020304" pitchFamily="18" charset="0"/>
                        </a:rPr>
                        <a:t>степени</a:t>
                      </a:r>
                      <a:r>
                        <a:rPr sz="1000" dirty="0">
                          <a:solidFill>
                            <a:srgbClr val="000000"/>
                          </a:solidFill>
                          <a:latin typeface="Times New Roman" panose="02020603050405020304" pitchFamily="18" charset="0"/>
                        </a:rPr>
                        <a:t> загрязнения</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пониженная</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повышенная</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высокая</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очень</a:t>
                      </a:r>
                      <a:r>
                        <a:rPr lang="kk-KZ" sz="1000" baseline="0" dirty="0" smtClean="0">
                          <a:latin typeface="Times New Roman" panose="02020603050405020304" pitchFamily="18" charset="0"/>
                          <a:cs typeface="Times New Roman" panose="02020603050405020304" pitchFamily="18" charset="0"/>
                        </a:rPr>
                        <a:t> высокая</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13778</TotalTime>
  <Words>548</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2742</cp:revision>
  <cp:lastPrinted>2021-07-01T03:56:27Z</cp:lastPrinted>
  <dcterms:created xsi:type="dcterms:W3CDTF">2018-03-27T06:03:00Z</dcterms:created>
  <dcterms:modified xsi:type="dcterms:W3CDTF">2022-11-29T11:59:47Z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