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0061303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№333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kk-KZ" altLang="ru-RU" sz="1200" b="1" dirty="0" smtClean="0">
                <a:latin typeface="Times New Roman" panose="02020603050405020304" pitchFamily="18" charset="0"/>
                <a:cs typeface="Times New Roman" panose="02020603050405020304" pitchFamily="18" charset="0"/>
              </a:rPr>
              <a:t>қарашаға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71677501"/>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5707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83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қарашаға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a:t>
            </a:r>
            <a:r>
              <a:rPr lang="ru-RU" altLang="ru-RU" sz="1200" b="1" dirty="0" smtClean="0">
                <a:solidFill>
                  <a:prstClr val="black"/>
                </a:solidFill>
                <a:latin typeface="Times New Roman" panose="02020603050405020304" pitchFamily="18" charset="0"/>
                <a:cs typeface="Times New Roman" panose="02020603050405020304" pitchFamily="18" charset="0"/>
              </a:rPr>
              <a:t>. 29 </a:t>
            </a:r>
            <a:r>
              <a:rPr lang="ru-RU" altLang="ru-RU" sz="1200" b="1" dirty="0" err="1" smtClean="0">
                <a:solidFill>
                  <a:prstClr val="black"/>
                </a:solidFill>
                <a:latin typeface="Times New Roman" panose="02020603050405020304" pitchFamily="18" charset="0"/>
                <a:cs typeface="Times New Roman" panose="02020603050405020304" pitchFamily="18" charset="0"/>
              </a:rPr>
              <a:t>қарашаны</a:t>
            </a:r>
            <a:r>
              <a:rPr lang="kk-KZ" altLang="ru-RU" sz="1200" b="1" dirty="0" smtClean="0">
                <a:solidFill>
                  <a:prstClr val="black"/>
                </a:solidFill>
                <a:latin typeface="Times New Roman" panose="02020603050405020304" pitchFamily="18" charset="0"/>
                <a:cs typeface="Times New Roman" panose="02020603050405020304" pitchFamily="18" charset="0"/>
              </a:rPr>
              <a:t>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30 </a:t>
            </a:r>
            <a:r>
              <a:rPr lang="ru-RU" altLang="ru-RU" sz="1200" b="1" dirty="0" err="1" smtClean="0">
                <a:solidFill>
                  <a:prstClr val="black"/>
                </a:solidFill>
                <a:latin typeface="Times New Roman" panose="02020603050405020304" pitchFamily="18" charset="0"/>
                <a:cs typeface="Times New Roman" panose="02020603050405020304" pitchFamily="18" charset="0"/>
              </a:rPr>
              <a:t>қарашаның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Жауын-шашынсыз. Жел шығыстан 1-6 </a:t>
            </a:r>
            <a:r>
              <a:rPr lang="kk-KZ" sz="1200" dirty="0" smtClean="0">
                <a:latin typeface="Times New Roman" panose="02020603050405020304" pitchFamily="18" charset="0"/>
                <a:cs typeface="Times New Roman" panose="02020603050405020304"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31-33°, күндіз 18-20° аяз.</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01 желтоқсанға</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ж. 30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01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желтоқсанның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09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Жел шығыстан 0-5 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28-30°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17183" y="2246741"/>
            <a:ext cx="4680169"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   30 </a:t>
            </a:r>
            <a:r>
              <a:rPr lang="kk-KZ" sz="1200" dirty="0" smtClean="0">
                <a:solidFill>
                  <a:prstClr val="black"/>
                </a:solidFill>
                <a:latin typeface="Times New Roman" panose="02020603050405020304" pitchFamily="18" charset="0"/>
                <a:cs typeface="Times New Roman" panose="02020603050405020304" pitchFamily="18" charset="0"/>
              </a:rPr>
              <a:t>қарашада </a:t>
            </a:r>
            <a:r>
              <a:rPr lang="kk-KZ" sz="1200" dirty="0">
                <a:solidFill>
                  <a:prstClr val="black"/>
                </a:solidFill>
                <a:latin typeface="Times New Roman" panose="02020603050405020304" pitchFamily="18" charset="0"/>
                <a:cs typeface="Times New Roman" panose="02020603050405020304" pitchFamily="18" charset="0"/>
              </a:rPr>
              <a:t>2022 </a:t>
            </a:r>
            <a:r>
              <a:rPr lang="kk-KZ" sz="1200" dirty="0" smtClean="0">
                <a:solidFill>
                  <a:prstClr val="black"/>
                </a:solidFill>
                <a:latin typeface="Times New Roman" panose="02020603050405020304" pitchFamily="18" charset="0"/>
                <a:cs typeface="Times New Roman" panose="02020603050405020304" pitchFamily="18" charset="0"/>
              </a:rPr>
              <a:t>жылы </a:t>
            </a:r>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
        <p:nvSpPr>
          <p:cNvPr id="22" name="TextBox 13"/>
          <p:cNvSpPr txBox="1"/>
          <p:nvPr/>
        </p:nvSpPr>
        <p:spPr>
          <a:xfrm>
            <a:off x="5009244" y="3204619"/>
            <a:ext cx="4680169"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2</a:t>
            </a:r>
            <a:r>
              <a:rPr lang="ru-RU" sz="1200" dirty="0" smtClean="0">
                <a:solidFill>
                  <a:prstClr val="black"/>
                </a:solidFill>
                <a:latin typeface="Times New Roman" panose="02020603050405020304" pitchFamily="18" charset="0"/>
                <a:cs typeface="Times New Roman" panose="02020603050405020304" pitchFamily="18" charset="0"/>
              </a:rPr>
              <a:t>-дәрежелі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26729" y="4348979"/>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89"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Нұрмахамбет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4" name="TextBox 2"/>
          <p:cNvSpPr txBox="1">
            <a:spLocks noChangeArrowheads="1"/>
          </p:cNvSpPr>
          <p:nvPr/>
        </p:nvSpPr>
        <p:spPr bwMode="auto">
          <a:xfrm>
            <a:off x="122238" y="127000"/>
            <a:ext cx="4830762"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ru-RU" altLang="ru-RU" sz="1200" b="1" dirty="0">
                <a:solidFill>
                  <a:srgbClr val="000000"/>
                </a:solidFill>
                <a:latin typeface="Times New Roman" panose="02020603050405020304" pitchFamily="18" charset="0"/>
                <a:cs typeface="Times New Roman" panose="02020603050405020304" pitchFamily="18" charset="0"/>
                <a:sym typeface="+mn-ea"/>
              </a:rPr>
              <a:t>ӘР ТҮРЛІ ДӘРЕЖЕЛІ НМУ ТУРАЛЫ ЕСКЕРТУЛЕР</a:t>
            </a:r>
            <a:br>
              <a:rPr lang="ru-RU" altLang="ru-RU" sz="1200" b="1" dirty="0">
                <a:solidFill>
                  <a:srgbClr val="000000"/>
                </a:solidFill>
                <a:latin typeface="Times New Roman" panose="02020603050405020304" pitchFamily="18" charset="0"/>
                <a:cs typeface="Times New Roman" panose="02020603050405020304" pitchFamily="18" charset="0"/>
                <a:sym typeface="+mn-ea"/>
              </a:rPr>
            </a:br>
            <a:r>
              <a:rPr lang="ru-RU" altLang="ru-RU" sz="1200" b="1" dirty="0">
                <a:solidFill>
                  <a:srgbClr val="000000"/>
                </a:solidFill>
                <a:latin typeface="Times New Roman" panose="02020603050405020304" pitchFamily="18" charset="0"/>
                <a:cs typeface="Times New Roman" panose="02020603050405020304" pitchFamily="18" charset="0"/>
                <a:sym typeface="+mn-ea"/>
              </a:rPr>
              <a:t> БЕРГЕН КЕЗДЕ КЕЛЕСІ ШАРАЛАРДЫ ҰСТАНУ </a:t>
            </a:r>
            <a:br>
              <a:rPr lang="ru-RU" altLang="ru-RU" sz="1200" b="1" dirty="0">
                <a:solidFill>
                  <a:srgbClr val="000000"/>
                </a:solidFill>
                <a:latin typeface="Times New Roman" panose="02020603050405020304" pitchFamily="18" charset="0"/>
                <a:cs typeface="Times New Roman" panose="02020603050405020304" pitchFamily="18" charset="0"/>
                <a:sym typeface="+mn-ea"/>
              </a:rPr>
            </a:br>
            <a:r>
              <a:rPr lang="ru-RU" altLang="ru-RU" sz="1200" b="1" dirty="0">
                <a:solidFill>
                  <a:srgbClr val="000000"/>
                </a:solidFill>
                <a:latin typeface="Times New Roman" panose="02020603050405020304" pitchFamily="18" charset="0"/>
                <a:cs typeface="Times New Roman" panose="02020603050405020304" pitchFamily="18" charset="0"/>
                <a:sym typeface="+mn-ea"/>
              </a:rPr>
              <a:t>ҰСЫНЫЛАДЫ</a:t>
            </a:r>
          </a:p>
          <a:p>
            <a:pPr algn="ctr">
              <a:spcBef>
                <a:spcPct val="0"/>
              </a:spcBef>
              <a:buFontTx/>
              <a:buNone/>
            </a:pP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algn="just">
              <a:spcBef>
                <a:spcPct val="0"/>
              </a:spcBef>
              <a:buNone/>
            </a:pP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ашық</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ауада</a:t>
            </a:r>
            <a:r>
              <a:rPr lang="ru-RU" altLang="ru-RU" sz="1200" dirty="0">
                <a:latin typeface="Times New Roman" panose="02020603050405020304" pitchFamily="18" charset="0"/>
                <a:cs typeface="Times New Roman" panose="02020603050405020304" pitchFamily="18" charset="0"/>
              </a:rPr>
              <a:t> болу </a:t>
            </a:r>
            <a:r>
              <a:rPr lang="ru-RU" altLang="ru-RU" sz="1200" dirty="0" err="1">
                <a:latin typeface="Times New Roman" panose="02020603050405020304" pitchFamily="18" charset="0"/>
                <a:cs typeface="Times New Roman" panose="02020603050405020304" pitchFamily="18" charset="0"/>
              </a:rPr>
              <a:t>уақытын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қысқартыңыз</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әсіресе</a:t>
            </a:r>
            <a:r>
              <a:rPr lang="ru-RU" altLang="ru-RU" sz="1200" dirty="0">
                <a:latin typeface="Times New Roman" panose="02020603050405020304" pitchFamily="18" charset="0"/>
                <a:cs typeface="Times New Roman" panose="02020603050405020304" pitchFamily="18" charset="0"/>
              </a:rPr>
              <a:t> автомобиль </a:t>
            </a:r>
            <a:r>
              <a:rPr lang="ru-RU" altLang="ru-RU" sz="1200" dirty="0" err="1">
                <a:latin typeface="Times New Roman" panose="02020603050405020304" pitchFamily="18" charset="0"/>
                <a:cs typeface="Times New Roman" panose="02020603050405020304" pitchFamily="18" charset="0"/>
              </a:rPr>
              <a:t>жолдарының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немесе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басқа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ластану</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көздерінің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жанында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Балалар</a:t>
            </a:r>
            <a:r>
              <a:rPr lang="ru-RU" altLang="ru-RU" sz="1200" dirty="0">
                <a:latin typeface="Times New Roman" panose="02020603050405020304" pitchFamily="18" charset="0"/>
                <a:cs typeface="Times New Roman" panose="02020603050405020304" pitchFamily="18" charset="0"/>
              </a:rPr>
              <a:t> мен </a:t>
            </a:r>
            <a:r>
              <a:rPr lang="ru-RU" altLang="ru-RU" sz="1200" dirty="0" err="1">
                <a:latin typeface="Times New Roman" panose="02020603050405020304" pitchFamily="18" charset="0"/>
                <a:cs typeface="Times New Roman" panose="02020603050405020304" pitchFamily="18" charset="0"/>
              </a:rPr>
              <a:t>жүкті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әйелдер</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ұзақ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серуендеуден</a:t>
            </a:r>
            <a:r>
              <a:rPr lang="ru-RU" altLang="ru-RU" sz="1200" dirty="0">
                <a:latin typeface="Times New Roman" panose="02020603050405020304" pitchFamily="18" charset="0"/>
                <a:cs typeface="Times New Roman" panose="02020603050405020304" pitchFamily="18" charset="0"/>
              </a:rPr>
              <a:t> бас </a:t>
            </a:r>
            <a:r>
              <a:rPr lang="ru-RU" altLang="ru-RU" sz="1200" dirty="0" err="1">
                <a:latin typeface="Times New Roman" panose="02020603050405020304" pitchFamily="18" charset="0"/>
                <a:cs typeface="Times New Roman" panose="02020603050405020304" pitchFamily="18" charset="0"/>
              </a:rPr>
              <a:t>тартуы</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керек</a:t>
            </a:r>
            <a:r>
              <a:rPr lang="ru-RU" altLang="ru-RU" sz="1200" dirty="0" smtClean="0">
                <a:latin typeface="Times New Roman" panose="02020603050405020304" pitchFamily="18" charset="0"/>
                <a:cs typeface="Times New Roman" panose="02020603050405020304" pitchFamily="18" charset="0"/>
              </a:rPr>
              <a:t>;</a:t>
            </a:r>
          </a:p>
          <a:p>
            <a:pPr algn="just">
              <a:spcBef>
                <a:spcPct val="0"/>
              </a:spcBef>
              <a:buNone/>
            </a:pP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тұрғын</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үй-жайларда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және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жұмыс</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орындарында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ылғалды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тазалауды</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жүргізу</a:t>
            </a:r>
            <a:r>
              <a:rPr lang="ru-RU" altLang="ru-RU" sz="1200" dirty="0" smtClean="0">
                <a:latin typeface="Times New Roman" panose="02020603050405020304" pitchFamily="18" charset="0"/>
                <a:cs typeface="Times New Roman" panose="02020603050405020304" pitchFamily="18" charset="0"/>
              </a:rPr>
              <a:t>;</a:t>
            </a:r>
          </a:p>
          <a:p>
            <a:pPr algn="just">
              <a:spcBef>
                <a:spcPct val="0"/>
              </a:spcBef>
              <a:buNone/>
            </a:pPr>
            <a:r>
              <a:rPr lang="kk-KZ" altLang="ru-RU" sz="1200" dirty="0" smtClean="0">
                <a:latin typeface="Times New Roman" panose="02020603050405020304" pitchFamily="18" charset="0"/>
                <a:cs typeface="Times New Roman" panose="02020603050405020304" pitchFamily="18" charset="0"/>
              </a:rPr>
              <a:t>- өкпенің </a:t>
            </a:r>
            <a:r>
              <a:rPr lang="kk-KZ" altLang="ru-RU" sz="1200" dirty="0">
                <a:latin typeface="Times New Roman" panose="02020603050405020304" pitchFamily="18" charset="0"/>
                <a:cs typeface="Times New Roman" panose="02020603050405020304" pitchFamily="18" charset="0"/>
              </a:rPr>
              <a:t>созылмалы ауруларымен, жүрек-қан тамырлары, аллергиялық аурулармен ауыратын адамдар ашық ауада болған кезде өздерімен бірге қажетті дәрі-дәрмектерді алып жүруі </a:t>
            </a:r>
            <a:r>
              <a:rPr lang="kk-KZ" altLang="ru-RU" sz="1200" dirty="0" smtClean="0">
                <a:latin typeface="Times New Roman" panose="02020603050405020304" pitchFamily="18" charset="0"/>
                <a:cs typeface="Times New Roman" panose="02020603050405020304" pitchFamily="18" charset="0"/>
              </a:rPr>
              <a:t>керек;</a:t>
            </a:r>
          </a:p>
          <a:p>
            <a:pPr algn="just">
              <a:spcBef>
                <a:spcPct val="0"/>
              </a:spcBef>
              <a:buNone/>
            </a:pPr>
            <a:r>
              <a:rPr lang="kk-KZ" altLang="ru-RU" sz="1200" dirty="0" smtClean="0">
                <a:latin typeface="Times New Roman" panose="02020603050405020304" pitchFamily="18" charset="0"/>
                <a:cs typeface="Times New Roman" panose="02020603050405020304" pitchFamily="18" charset="0"/>
              </a:rPr>
              <a:t>- ашық </a:t>
            </a:r>
            <a:r>
              <a:rPr lang="kk-KZ" altLang="ru-RU" sz="1200" dirty="0">
                <a:latin typeface="Times New Roman" panose="02020603050405020304" pitchFamily="18" charset="0"/>
                <a:cs typeface="Times New Roman" panose="02020603050405020304" pitchFamily="18" charset="0"/>
              </a:rPr>
              <a:t>ауада физикалық белсенділікті шектеңіз. Жабық спорт кешендерінде дене шынықтыру және спортпен </a:t>
            </a:r>
            <a:r>
              <a:rPr lang="kk-KZ" altLang="ru-RU" sz="1200" dirty="0" smtClean="0">
                <a:latin typeface="Times New Roman" panose="02020603050405020304" pitchFamily="18" charset="0"/>
                <a:cs typeface="Times New Roman" panose="02020603050405020304" pitchFamily="18" charset="0"/>
              </a:rPr>
              <a:t>шұғылдану;</a:t>
            </a:r>
          </a:p>
          <a:p>
            <a:pPr algn="just">
              <a:spcBef>
                <a:spcPct val="0"/>
              </a:spcBef>
              <a:buNone/>
            </a:pPr>
            <a:r>
              <a:rPr lang="kk-KZ" altLang="ru-RU" sz="1200" dirty="0" smtClean="0">
                <a:latin typeface="Times New Roman" panose="02020603050405020304" pitchFamily="18" charset="0"/>
                <a:cs typeface="Times New Roman" panose="02020603050405020304" pitchFamily="18" charset="0"/>
              </a:rPr>
              <a:t>- үйге </a:t>
            </a:r>
            <a:r>
              <a:rPr lang="kk-KZ" altLang="ru-RU" sz="1200" dirty="0">
                <a:latin typeface="Times New Roman" panose="02020603050405020304" pitchFamily="18" charset="0"/>
                <a:cs typeface="Times New Roman" panose="02020603050405020304" pitchFamily="18" charset="0"/>
              </a:rPr>
              <a:t>оралғанда мұрын мен тамақты </a:t>
            </a:r>
            <a:r>
              <a:rPr lang="kk-KZ" altLang="ru-RU" sz="1200" dirty="0" smtClean="0">
                <a:latin typeface="Times New Roman" panose="02020603050405020304" pitchFamily="18" charset="0"/>
                <a:cs typeface="Times New Roman" panose="02020603050405020304" pitchFamily="18" charset="0"/>
              </a:rPr>
              <a:t>шайыңыз;</a:t>
            </a:r>
          </a:p>
          <a:p>
            <a:pPr algn="just">
              <a:spcBef>
                <a:spcPct val="0"/>
              </a:spcBef>
              <a:buNone/>
            </a:pPr>
            <a:r>
              <a:rPr lang="kk-KZ" altLang="ru-RU" sz="1200" dirty="0">
                <a:latin typeface="Times New Roman" panose="02020603050405020304" pitchFamily="18" charset="0"/>
                <a:cs typeface="Times New Roman" panose="02020603050405020304" pitchFamily="18" charset="0"/>
              </a:rPr>
              <a:t>- қалдықтар мен қоқыстарды жағуға жол </a:t>
            </a:r>
            <a:r>
              <a:rPr lang="kk-KZ" altLang="ru-RU" sz="1200" dirty="0" smtClean="0">
                <a:latin typeface="Times New Roman" panose="02020603050405020304" pitchFamily="18" charset="0"/>
                <a:cs typeface="Times New Roman" panose="02020603050405020304" pitchFamily="18" charset="0"/>
              </a:rPr>
              <a:t>бермеу.</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18904</TotalTime>
  <Words>569</Words>
  <Application>Microsoft Office PowerPoint</Application>
  <PresentationFormat>Лист A4 (210x297 мм)</PresentationFormat>
  <Paragraphs>111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2663</cp:revision>
  <cp:lastPrinted>2021-07-01T03:56:27Z</cp:lastPrinted>
  <dcterms:created xsi:type="dcterms:W3CDTF">2018-03-27T06:03:00Z</dcterms:created>
  <dcterms:modified xsi:type="dcterms:W3CDTF">2022-11-29T08:23:54Z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