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1113487"/>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276624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28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29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шығыстан 1-6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34-36°,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22-24°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30 </a:t>
            </a:r>
            <a:r>
              <a:rPr lang="kk-KZ" sz="1200" b="1" dirty="0">
                <a:solidFill>
                  <a:srgbClr val="000000"/>
                </a:solidFill>
                <a:latin typeface="Times New Roman" panose="02020603050405020304" pitchFamily="18" charset="0"/>
                <a:cs typeface="Times New Roman" panose="02020603050405020304" pitchFamily="18" charset="0"/>
                <a:sym typeface="+mn-ea"/>
              </a:rPr>
              <a:t>қарашаға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шығыстан 1-6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31-33°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17183" y="2246741"/>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29 </a:t>
            </a:r>
            <a:r>
              <a:rPr lang="kk-KZ" sz="1200" dirty="0" smtClean="0">
                <a:solidFill>
                  <a:prstClr val="black"/>
                </a:solidFill>
                <a:latin typeface="Times New Roman" panose="02020603050405020304" pitchFamily="18" charset="0"/>
                <a:cs typeface="Times New Roman" panose="02020603050405020304" pitchFamily="18" charset="0"/>
              </a:rPr>
              <a:t>қарашада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5009244" y="320461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A749C2F8-23C3-4A95-A976-9FB1B6BA7313}"/>
              </a:ext>
            </a:extLst>
          </p:cNvPr>
          <p:cNvSpPr txBox="1"/>
          <p:nvPr/>
        </p:nvSpPr>
        <p:spPr>
          <a:xfrm>
            <a:off x="254361" y="803198"/>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43553"/>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6" name="TextBox 2"/>
          <p:cNvSpPr txBox="1">
            <a:spLocks noChangeArrowheads="1"/>
          </p:cNvSpPr>
          <p:nvPr/>
        </p:nvSpPr>
        <p:spPr bwMode="auto">
          <a:xfrm>
            <a:off x="122238" y="127000"/>
            <a:ext cx="4830762"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200" b="1" dirty="0">
                <a:solidFill>
                  <a:srgbClr val="000000"/>
                </a:solidFill>
                <a:latin typeface="Times New Roman" panose="02020603050405020304" pitchFamily="18" charset="0"/>
                <a:cs typeface="Times New Roman" panose="02020603050405020304" pitchFamily="18" charset="0"/>
                <a:sym typeface="+mn-ea"/>
              </a:rPr>
              <a:t>ӘР ТҮРЛІ ДӘРЕЖЕЛІ НМУ ТУРАЛЫ ЕСКЕРТУЛЕР</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 БЕРГЕН КЕЗДЕ КЕЛЕСІ ШАРАЛАРДЫ ҰСТАНУ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ҰСЫНЫЛАДЫ</a:t>
            </a:r>
          </a:p>
          <a:p>
            <a:pPr algn="ctr">
              <a:spcBef>
                <a:spcPct val="0"/>
              </a:spcBef>
              <a:buFontTx/>
              <a:buNone/>
            </a:pP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ct val="0"/>
              </a:spcBef>
              <a:buNone/>
            </a:pP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ашық</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болу </a:t>
            </a:r>
            <a:r>
              <a:rPr lang="ru-RU" altLang="ru-RU" sz="1200" dirty="0" err="1">
                <a:latin typeface="Times New Roman" panose="02020603050405020304" pitchFamily="18" charset="0"/>
                <a:cs typeface="Times New Roman" panose="02020603050405020304" pitchFamily="18" charset="0"/>
              </a:rPr>
              <a:t>уақытын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қысқартыңыз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әсіресе</a:t>
            </a:r>
            <a:r>
              <a:rPr lang="ru-RU" altLang="ru-RU" sz="1200" dirty="0">
                <a:latin typeface="Times New Roman" panose="02020603050405020304" pitchFamily="18" charset="0"/>
                <a:cs typeface="Times New Roman" panose="02020603050405020304" pitchFamily="18" charset="0"/>
              </a:rPr>
              <a:t> автомобиль </a:t>
            </a:r>
            <a:r>
              <a:rPr lang="ru-RU" altLang="ru-RU" sz="1200" dirty="0" err="1">
                <a:latin typeface="Times New Roman" panose="02020603050405020304" pitchFamily="18" charset="0"/>
                <a:cs typeface="Times New Roman" panose="02020603050405020304" pitchFamily="18" charset="0"/>
              </a:rPr>
              <a:t>жолдарының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немесе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басқа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ластану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көздерінің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жанында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Балалар</a:t>
            </a:r>
            <a:r>
              <a:rPr lang="ru-RU" altLang="ru-RU" sz="1200" dirty="0">
                <a:latin typeface="Times New Roman" panose="02020603050405020304" pitchFamily="18" charset="0"/>
                <a:cs typeface="Times New Roman" panose="02020603050405020304" pitchFamily="18" charset="0"/>
              </a:rPr>
              <a:t> мен </a:t>
            </a:r>
            <a:r>
              <a:rPr lang="ru-RU" altLang="ru-RU" sz="1200" dirty="0" err="1">
                <a:latin typeface="Times New Roman" panose="02020603050405020304" pitchFamily="18" charset="0"/>
                <a:cs typeface="Times New Roman" panose="02020603050405020304" pitchFamily="18" charset="0"/>
              </a:rPr>
              <a:t>жүкті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әйелдер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ұзақ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серуендеуден</a:t>
            </a:r>
            <a:r>
              <a:rPr lang="ru-RU" altLang="ru-RU" sz="1200" dirty="0">
                <a:latin typeface="Times New Roman" panose="02020603050405020304" pitchFamily="18" charset="0"/>
                <a:cs typeface="Times New Roman" panose="02020603050405020304" pitchFamily="18" charset="0"/>
              </a:rPr>
              <a:t> бас </a:t>
            </a:r>
            <a:r>
              <a:rPr lang="ru-RU" altLang="ru-RU" sz="1200" dirty="0" err="1">
                <a:latin typeface="Times New Roman" panose="02020603050405020304" pitchFamily="18" charset="0"/>
                <a:cs typeface="Times New Roman" panose="02020603050405020304" pitchFamily="18" charset="0"/>
              </a:rPr>
              <a:t>тартуы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керек</a:t>
            </a:r>
            <a:r>
              <a:rPr lang="ru-RU" altLang="ru-RU" sz="1200" dirty="0" smtClean="0">
                <a:latin typeface="Times New Roman" panose="02020603050405020304" pitchFamily="18" charset="0"/>
                <a:cs typeface="Times New Roman" panose="02020603050405020304" pitchFamily="18" charset="0"/>
              </a:rPr>
              <a:t>;</a:t>
            </a:r>
          </a:p>
          <a:p>
            <a:pPr algn="just">
              <a:spcBef>
                <a:spcPct val="0"/>
              </a:spcBef>
              <a:buNone/>
            </a:pP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тұрғын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үй-жайларда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және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жұмыс</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орындарында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ылғалды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тазалауды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жүргізу</a:t>
            </a:r>
            <a:r>
              <a:rPr lang="ru-RU" altLang="ru-RU" sz="1200" dirty="0" smtClean="0">
                <a:latin typeface="Times New Roman" panose="02020603050405020304" pitchFamily="18" charset="0"/>
                <a:cs typeface="Times New Roman" panose="02020603050405020304" pitchFamily="18" charset="0"/>
              </a:rPr>
              <a:t>;</a:t>
            </a:r>
          </a:p>
          <a:p>
            <a:pPr algn="just">
              <a:spcBef>
                <a:spcPct val="0"/>
              </a:spcBef>
              <a:buNone/>
            </a:pPr>
            <a:r>
              <a:rPr lang="kk-KZ" altLang="ru-RU" sz="1200" dirty="0" smtClean="0">
                <a:latin typeface="Times New Roman" panose="02020603050405020304" pitchFamily="18" charset="0"/>
                <a:cs typeface="Times New Roman" panose="02020603050405020304" pitchFamily="18" charset="0"/>
              </a:rPr>
              <a:t>- өкпенің </a:t>
            </a:r>
            <a:r>
              <a:rPr lang="kk-KZ" altLang="ru-RU" sz="1200" dirty="0">
                <a:latin typeface="Times New Roman" panose="02020603050405020304" pitchFamily="18" charset="0"/>
                <a:cs typeface="Times New Roman" panose="02020603050405020304" pitchFamily="18" charset="0"/>
              </a:rPr>
              <a:t>созылмалы ауруларымен, жүрек-қан тамырлары, аллергиялық аурулармен ауыратын адамдар ашық ауада болған кезде өздерімен бірге қажетті дәрі-дәрмектерді алып жүруі </a:t>
            </a:r>
            <a:r>
              <a:rPr lang="kk-KZ" altLang="ru-RU" sz="1200" dirty="0" smtClean="0">
                <a:latin typeface="Times New Roman" panose="02020603050405020304" pitchFamily="18" charset="0"/>
                <a:cs typeface="Times New Roman" panose="02020603050405020304" pitchFamily="18" charset="0"/>
              </a:rPr>
              <a:t>керек;</a:t>
            </a:r>
          </a:p>
          <a:p>
            <a:pPr algn="just">
              <a:spcBef>
                <a:spcPct val="0"/>
              </a:spcBef>
              <a:buNone/>
            </a:pPr>
            <a:r>
              <a:rPr lang="kk-KZ" altLang="ru-RU" sz="1200" dirty="0" smtClean="0">
                <a:latin typeface="Times New Roman" panose="02020603050405020304" pitchFamily="18" charset="0"/>
                <a:cs typeface="Times New Roman" panose="02020603050405020304" pitchFamily="18" charset="0"/>
              </a:rPr>
              <a:t>- ашық </a:t>
            </a:r>
            <a:r>
              <a:rPr lang="kk-KZ" altLang="ru-RU" sz="1200" dirty="0">
                <a:latin typeface="Times New Roman" panose="02020603050405020304" pitchFamily="18" charset="0"/>
                <a:cs typeface="Times New Roman" panose="02020603050405020304" pitchFamily="18" charset="0"/>
              </a:rPr>
              <a:t>ауада физикалық белсенділікті шектеңіз. Жабық спорт кешендерінде дене шынықтыру және спортпен </a:t>
            </a:r>
            <a:r>
              <a:rPr lang="kk-KZ" altLang="ru-RU" sz="1200" dirty="0" smtClean="0">
                <a:latin typeface="Times New Roman" panose="02020603050405020304" pitchFamily="18" charset="0"/>
                <a:cs typeface="Times New Roman" panose="02020603050405020304" pitchFamily="18" charset="0"/>
              </a:rPr>
              <a:t>шұғылдану;</a:t>
            </a:r>
          </a:p>
          <a:p>
            <a:pPr algn="just">
              <a:spcBef>
                <a:spcPct val="0"/>
              </a:spcBef>
              <a:buNone/>
            </a:pPr>
            <a:r>
              <a:rPr lang="kk-KZ" altLang="ru-RU" sz="1200" dirty="0" smtClean="0">
                <a:latin typeface="Times New Roman" panose="02020603050405020304" pitchFamily="18" charset="0"/>
                <a:cs typeface="Times New Roman" panose="02020603050405020304" pitchFamily="18" charset="0"/>
              </a:rPr>
              <a:t>- үйге </a:t>
            </a:r>
            <a:r>
              <a:rPr lang="kk-KZ" altLang="ru-RU" sz="1200" dirty="0">
                <a:latin typeface="Times New Roman" panose="02020603050405020304" pitchFamily="18" charset="0"/>
                <a:cs typeface="Times New Roman" panose="02020603050405020304" pitchFamily="18" charset="0"/>
              </a:rPr>
              <a:t>оралғанда мұрын мен тамақты </a:t>
            </a:r>
            <a:r>
              <a:rPr lang="kk-KZ" altLang="ru-RU" sz="1200" dirty="0" smtClean="0">
                <a:latin typeface="Times New Roman" panose="02020603050405020304" pitchFamily="18" charset="0"/>
                <a:cs typeface="Times New Roman" panose="02020603050405020304" pitchFamily="18" charset="0"/>
              </a:rPr>
              <a:t>шайыңыз;</a:t>
            </a:r>
          </a:p>
          <a:p>
            <a:pPr algn="just">
              <a:spcBef>
                <a:spcPct val="0"/>
              </a:spcBef>
              <a:buNone/>
            </a:pPr>
            <a:r>
              <a:rPr lang="kk-KZ" altLang="ru-RU" sz="1200" dirty="0">
                <a:latin typeface="Times New Roman" panose="02020603050405020304" pitchFamily="18" charset="0"/>
                <a:cs typeface="Times New Roman" panose="02020603050405020304" pitchFamily="18" charset="0"/>
              </a:rPr>
              <a:t>- қалдықтар мен қоқыстарды жағуға жол </a:t>
            </a:r>
            <a:r>
              <a:rPr lang="kk-KZ" altLang="ru-RU" sz="1200" dirty="0" smtClean="0">
                <a:latin typeface="Times New Roman" panose="02020603050405020304" pitchFamily="18" charset="0"/>
                <a:cs typeface="Times New Roman" panose="02020603050405020304" pitchFamily="18" charset="0"/>
              </a:rPr>
              <a:t>бермеу.</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17250</TotalTime>
  <Words>541</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2567</cp:revision>
  <cp:lastPrinted>2021-07-01T03:56:27Z</cp:lastPrinted>
  <dcterms:created xsi:type="dcterms:W3CDTF">2018-03-27T06:03:00Z</dcterms:created>
  <dcterms:modified xsi:type="dcterms:W3CDTF">2022-11-28T09:37:36Z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