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50" d="100"/>
          <a:sy n="50" d="100"/>
        </p:scale>
        <p:origin x="490" y="48"/>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C5CDEADA-120A-4F08-A9A9-B3A653B7C623}"/>
    <pc:docChg chg="undo custSel modSld">
      <pc:chgData name="Moldir" userId="df42278df007c026" providerId="LiveId" clId="{C5CDEADA-120A-4F08-A9A9-B3A653B7C623}" dt="2022-11-27T10:54:49.238" v="51" actId="20577"/>
      <pc:docMkLst>
        <pc:docMk/>
      </pc:docMkLst>
      <pc:sldChg chg="modSp mod">
        <pc:chgData name="Moldir" userId="df42278df007c026" providerId="LiveId" clId="{C5CDEADA-120A-4F08-A9A9-B3A653B7C623}" dt="2022-11-27T10:54:49.238" v="51" actId="20577"/>
        <pc:sldMkLst>
          <pc:docMk/>
          <pc:sldMk cId="0" sldId="261"/>
        </pc:sldMkLst>
        <pc:graphicFrameChg chg="modGraphic">
          <ac:chgData name="Moldir" userId="df42278df007c026" providerId="LiveId" clId="{C5CDEADA-120A-4F08-A9A9-B3A653B7C623}" dt="2022-11-27T10:54:49.238" v="51" actId="20577"/>
          <ac:graphicFrameMkLst>
            <pc:docMk/>
            <pc:sldMk cId="0" sldId="261"/>
            <ac:graphicFrameMk id="15" creationId="{94CC0974-E1E4-47F3-9A8B-49A879A3B96B}"/>
          </ac:graphicFrameMkLst>
        </pc:graphicFrameChg>
        <pc:graphicFrameChg chg="modGraphic">
          <ac:chgData name="Moldir" userId="df42278df007c026" providerId="LiveId" clId="{C5CDEADA-120A-4F08-A9A9-B3A653B7C623}" dt="2022-11-27T10:54:17.614" v="18" actId="207"/>
          <ac:graphicFrameMkLst>
            <pc:docMk/>
            <pc:sldMk cId="0" sldId="261"/>
            <ac:graphicFrameMk id="19" creationId="{00000000-0000-0000-0000-000000000000}"/>
          </ac:graphicFrameMkLst>
        </pc:graphicFrameChg>
      </pc:sldChg>
      <pc:sldChg chg="modSp mod">
        <pc:chgData name="Moldir" userId="df42278df007c026" providerId="LiveId" clId="{C5CDEADA-120A-4F08-A9A9-B3A653B7C623}" dt="2022-11-27T10:54:01.777" v="17" actId="20577"/>
        <pc:sldMkLst>
          <pc:docMk/>
          <pc:sldMk cId="334028445" sldId="265"/>
        </pc:sldMkLst>
        <pc:spChg chg="mod">
          <ac:chgData name="Moldir" userId="df42278df007c026" providerId="LiveId" clId="{C5CDEADA-120A-4F08-A9A9-B3A653B7C623}" dt="2022-11-27T10:54:01.777" v="17" actId="20577"/>
          <ac:spMkLst>
            <pc:docMk/>
            <pc:sldMk cId="334028445" sldId="265"/>
            <ac:spMk id="19"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dirty="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110773144"/>
              </p:ext>
            </p:extLst>
          </p:nvPr>
        </p:nvGraphicFramePr>
        <p:xfrm>
          <a:off x="376107" y="6149964"/>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a:solidFill>
                            <a:srgbClr val="002060"/>
                          </a:solidFill>
                          <a:latin typeface="Times New Roman" panose="02020603050405020304" pitchFamily="18" charset="0"/>
                          <a:cs typeface="Times New Roman" panose="02020603050405020304" pitchFamily="18" charset="0"/>
                        </a:rPr>
                        <a:t>Орал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40838" y="166095"/>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3869595630"/>
              </p:ext>
            </p:extLst>
          </p:nvPr>
        </p:nvGraphicFramePr>
        <p:xfrm>
          <a:off x="307975" y="2564904"/>
          <a:ext cx="4465638" cy="2304256"/>
        </p:xfrm>
        <a:graphic>
          <a:graphicData uri="http://schemas.openxmlformats.org/drawingml/2006/table">
            <a:tbl>
              <a:tblPr/>
              <a:tblGrid>
                <a:gridCol w="4465638">
                  <a:extLst>
                    <a:ext uri="{9D8B030D-6E8A-4147-A177-3AD203B41FA5}">
                      <a16:colId xmlns:a16="http://schemas.microsoft.com/office/drawing/2014/main" val="20000"/>
                    </a:ext>
                  </a:extLst>
                </a:gridCol>
              </a:tblGrid>
              <a:tr h="2304256">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endParaRPr lang="ru-RU" altLang="x-none" sz="16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chemeClr val="tx2">
                              <a:lumMod val="75000"/>
                            </a:schemeClr>
                          </a:solidFill>
                          <a:latin typeface="Times New Roman" panose="02020603050405020304" pitchFamily="18" charset="0"/>
                          <a:cs typeface="Times New Roman" panose="02020603050405020304" pitchFamily="18" charset="0"/>
                        </a:rPr>
                        <a:t>№</a:t>
                      </a:r>
                      <a:r>
                        <a:rPr lang="kk-KZ" altLang="x-none" sz="1600" b="1" i="1" baseline="0" dirty="0">
                          <a:solidFill>
                            <a:schemeClr val="tx2">
                              <a:lumMod val="75000"/>
                            </a:schemeClr>
                          </a:solidFill>
                          <a:latin typeface="Times New Roman" panose="02020603050405020304" pitchFamily="18" charset="0"/>
                          <a:cs typeface="Times New Roman" panose="02020603050405020304" pitchFamily="18" charset="0"/>
                        </a:rPr>
                        <a:t>331 </a:t>
                      </a:r>
                      <a:r>
                        <a:rPr lang="kk-KZ" altLang="x-none" sz="1600" b="1" i="1" dirty="0">
                          <a:solidFill>
                            <a:schemeClr val="tx2">
                              <a:lumMod val="75000"/>
                            </a:schemeClr>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chemeClr val="tx2">
                              <a:lumMod val="75000"/>
                            </a:schemeClr>
                          </a:solidFill>
                          <a:latin typeface="Times New Roman" panose="02020603050405020304" pitchFamily="18" charset="0"/>
                          <a:cs typeface="Times New Roman" panose="02020603050405020304" pitchFamily="18" charset="0"/>
                        </a:rPr>
                        <a:t>КҮНДЕЛІКТІ</a:t>
                      </a:r>
                      <a:r>
                        <a:rPr lang="kk-KZ" altLang="x-none" sz="1600" b="1" i="1" baseline="0" dirty="0">
                          <a:solidFill>
                            <a:schemeClr val="tx2">
                              <a:lumMod val="75000"/>
                            </a:schemeClr>
                          </a:solidFill>
                          <a:latin typeface="Times New Roman" panose="02020603050405020304" pitchFamily="18" charset="0"/>
                          <a:cs typeface="Times New Roman" panose="02020603050405020304" pitchFamily="18" charset="0"/>
                        </a:rPr>
                        <a:t> БЮЛЛЕТЕНІ</a:t>
                      </a:r>
                      <a:r>
                        <a:rPr lang="en-US" altLang="x-none" sz="1600" b="1" i="1" dirty="0">
                          <a:solidFill>
                            <a:schemeClr val="tx2">
                              <a:lumMod val="75000"/>
                            </a:schemeClr>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chemeClr val="tx2">
                            <a:lumMod val="75000"/>
                          </a:schemeClr>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ru-RU" altLang="x-none" sz="1400" b="1" i="1" dirty="0">
                          <a:solidFill>
                            <a:schemeClr val="tx2">
                              <a:lumMod val="75000"/>
                            </a:schemeClr>
                          </a:solidFill>
                          <a:latin typeface="Times New Roman" panose="02020603050405020304" pitchFamily="18" charset="0"/>
                          <a:cs typeface="Times New Roman" panose="02020603050405020304" pitchFamily="18" charset="0"/>
                        </a:rPr>
                        <a:t>Орал </a:t>
                      </a:r>
                      <a:r>
                        <a:rPr lang="kk-KZ" altLang="x-none" sz="1400" b="1" i="1" dirty="0">
                          <a:solidFill>
                            <a:schemeClr val="tx2">
                              <a:lumMod val="75000"/>
                            </a:schemeClr>
                          </a:solidFill>
                          <a:latin typeface="Times New Roman" panose="02020603050405020304" pitchFamily="18" charset="0"/>
                          <a:cs typeface="Times New Roman" panose="02020603050405020304" pitchFamily="18" charset="0"/>
                        </a:rPr>
                        <a:t>қаласы</a:t>
                      </a:r>
                    </a:p>
                    <a:p>
                      <a:pPr lvl="0" algn="ctr" eaLnBrk="1" hangingPunct="1">
                        <a:buNone/>
                      </a:pPr>
                      <a:endParaRPr lang="en-US" altLang="x-none" sz="1400" b="1" i="1" dirty="0">
                        <a:solidFill>
                          <a:schemeClr val="tx2">
                            <a:lumMod val="75000"/>
                          </a:schemeClr>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chemeClr val="tx2">
                            <a:lumMod val="75000"/>
                          </a:schemeClr>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chemeClr val="tx2">
                              <a:lumMod val="75000"/>
                            </a:schemeClr>
                          </a:solidFill>
                          <a:latin typeface="Times New Roman" panose="02020603050405020304" pitchFamily="18" charset="0"/>
                          <a:cs typeface="Times New Roman" panose="02020603050405020304" pitchFamily="18" charset="0"/>
                        </a:rPr>
                        <a:t>2022</a:t>
                      </a:r>
                      <a:r>
                        <a:rPr lang="kk-KZ" altLang="zh-CN" sz="1200" b="1" i="1" baseline="0" dirty="0">
                          <a:solidFill>
                            <a:schemeClr val="tx2">
                              <a:lumMod val="75000"/>
                            </a:schemeClr>
                          </a:solidFill>
                          <a:latin typeface="Times New Roman" panose="02020603050405020304" pitchFamily="18" charset="0"/>
                          <a:cs typeface="Times New Roman" panose="02020603050405020304" pitchFamily="18" charset="0"/>
                        </a:rPr>
                        <a:t> жыл 27 қараша</a:t>
                      </a: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1732581707"/>
              </p:ext>
            </p:extLst>
          </p:nvPr>
        </p:nvGraphicFramePr>
        <p:xfrm>
          <a:off x="5137590" y="6217116"/>
          <a:ext cx="4730750" cy="213360"/>
        </p:xfrm>
        <a:graphic>
          <a:graphicData uri="http://schemas.openxmlformats.org/drawingml/2006/table">
            <a:tbl>
              <a:tblPr/>
              <a:tblGrid>
                <a:gridCol w="4730750">
                  <a:extLst>
                    <a:ext uri="{9D8B030D-6E8A-4147-A177-3AD203B41FA5}">
                      <a16:colId xmlns:a16="http://schemas.microsoft.com/office/drawing/2014/main" val="20000"/>
                    </a:ext>
                  </a:extLst>
                </a:gridCol>
              </a:tblGrid>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sz="700" i="1" dirty="0">
                          <a:latin typeface="Times New Roman" panose="02020603050405020304" pitchFamily="18" charset="0"/>
                          <a:cs typeface="Times New Roman" panose="02020603050405020304" pitchFamily="18" charset="0"/>
                        </a:rPr>
                        <a:t>ПДК согласно «Санитарно-эпидемиологическим правилам и нормам к атмосферному воздуху» от 28.02.2015г №168</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45062" y="3594360"/>
            <a:ext cx="4801640"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27 </a:t>
            </a:r>
            <a:r>
              <a:rPr lang="kk-KZ" altLang="ru-RU" sz="1200" b="1" dirty="0">
                <a:latin typeface="Times New Roman" panose="02020603050405020304" pitchFamily="18" charset="0"/>
                <a:cs typeface="Times New Roman" panose="02020603050405020304" pitchFamily="18" charset="0"/>
              </a:rPr>
              <a:t>қараша</a:t>
            </a:r>
            <a:r>
              <a:rPr lang="ru-RU" altLang="ru-RU" sz="1200" b="1" dirty="0">
                <a:latin typeface="Times New Roman" panose="02020603050405020304" pitchFamily="18" charset="0"/>
                <a:cs typeface="Times New Roman" panose="02020603050405020304" pitchFamily="18" charset="0"/>
              </a:rPr>
              <a:t> Орал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endParaRPr lang="ru-RU" altLang="ru-RU" sz="1200" b="1" dirty="0">
              <a:latin typeface="Times New Roman" panose="02020603050405020304" pitchFamily="18" charset="0"/>
              <a:cs typeface="Times New Roman" panose="02020603050405020304" pitchFamily="18" charset="0"/>
            </a:endParaRP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6629835"/>
              </p:ext>
            </p:extLst>
          </p:nvPr>
        </p:nvGraphicFramePr>
        <p:xfrm>
          <a:off x="5035073" y="4106671"/>
          <a:ext cx="4629556" cy="2011680"/>
        </p:xfrm>
        <a:graphic>
          <a:graphicData uri="http://schemas.openxmlformats.org/drawingml/2006/table">
            <a:tbl>
              <a:tblPr firstRow="1" bandRow="1">
                <a:tableStyleId>{5C22544A-7EE6-4342-B048-85BDC9FD1C3A}</a:tableStyleId>
              </a:tblPr>
              <a:tblGrid>
                <a:gridCol w="1781428">
                  <a:extLst>
                    <a:ext uri="{9D8B030D-6E8A-4147-A177-3AD203B41FA5}">
                      <a16:colId xmlns:a16="http://schemas.microsoft.com/office/drawing/2014/main" val="3583770891"/>
                    </a:ext>
                  </a:extLst>
                </a:gridCol>
                <a:gridCol w="1421277">
                  <a:extLst>
                    <a:ext uri="{9D8B030D-6E8A-4147-A177-3AD203B41FA5}">
                      <a16:colId xmlns:a16="http://schemas.microsoft.com/office/drawing/2014/main" val="1276116030"/>
                    </a:ext>
                  </a:extLst>
                </a:gridCol>
                <a:gridCol w="1426851">
                  <a:extLst>
                    <a:ext uri="{9D8B030D-6E8A-4147-A177-3AD203B41FA5}">
                      <a16:colId xmlns:a16="http://schemas.microsoft.com/office/drawing/2014/main" val="2096923049"/>
                    </a:ext>
                  </a:extLst>
                </a:gridCol>
              </a:tblGrid>
              <a:tr h="476632">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29342">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29342">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29342">
                <a:tc>
                  <a:txBody>
                    <a:bodyPr/>
                    <a:lstStyle/>
                    <a:p>
                      <a:r>
                        <a:rPr lang="ru-RU" sz="1000" dirty="0">
                          <a:solidFill>
                            <a:schemeClr val="tx1"/>
                          </a:solidFill>
                          <a:latin typeface="Times New Roman" panose="02020603050405020304" pitchFamily="18" charset="0"/>
                          <a:cs typeface="Times New Roman" panose="02020603050405020304" pitchFamily="18" charset="0"/>
                        </a:rPr>
                        <a:t>Диоксид азота</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04227911"/>
                  </a:ext>
                </a:extLst>
              </a:tr>
              <a:tr h="229342">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958</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71097977"/>
                  </a:ext>
                </a:extLst>
              </a:tr>
              <a:tr h="229342">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233118408"/>
                  </a:ext>
                </a:extLst>
              </a:tr>
              <a:tr h="229342">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169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a:solidFill>
                            <a:schemeClr val="tx1"/>
                          </a:solidFill>
                          <a:latin typeface="Times New Roman" panose="02020603050405020304" pitchFamily="18" charset="0"/>
                          <a:cs typeface="Times New Roman" panose="02020603050405020304" pitchFamily="18" charset="0"/>
                        </a:rPr>
                        <a:t>0,4</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1713089"/>
                  </a:ext>
                </a:extLst>
              </a:tr>
            </a:tbl>
          </a:graphicData>
        </a:graphic>
      </p:graphicFrame>
      <p:sp>
        <p:nvSpPr>
          <p:cNvPr id="16" name="Прямоугольник 15"/>
          <p:cNvSpPr/>
          <p:nvPr/>
        </p:nvSpPr>
        <p:spPr>
          <a:xfrm>
            <a:off x="4930227" y="79926"/>
            <a:ext cx="4824413" cy="2139047"/>
          </a:xfrm>
          <a:prstGeom prst="rect">
            <a:avLst/>
          </a:prstGeom>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lvl="0" algn="ctr"/>
            <a:endParaRPr lang="kk-KZ" altLang="ru-RU" sz="1100" b="1" dirty="0">
              <a:latin typeface="Times New Roman" panose="02020603050405020304" pitchFamily="18" charset="0"/>
              <a:cs typeface="Times New Roman" panose="02020603050405020304" pitchFamily="18" charset="0"/>
            </a:endParaRPr>
          </a:p>
          <a:p>
            <a:pPr lvl="0" algn="ctr"/>
            <a:r>
              <a:rPr lang="kk-KZ" altLang="ru-RU" sz="1100" b="1" dirty="0">
                <a:latin typeface="Times New Roman" panose="02020603050405020304" pitchFamily="18" charset="0"/>
                <a:cs typeface="Times New Roman" panose="02020603050405020304" pitchFamily="18" charset="0"/>
              </a:rPr>
              <a:t>Орал</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қаласы</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бойынша</a:t>
            </a:r>
            <a:r>
              <a:rPr lang="ru-RU" altLang="ru-RU" sz="1100" b="1" dirty="0">
                <a:latin typeface="Times New Roman" panose="02020603050405020304" pitchFamily="18" charset="0"/>
                <a:cs typeface="Times New Roman" panose="02020603050405020304" pitchFamily="18" charset="0"/>
              </a:rPr>
              <a:t> </a:t>
            </a:r>
          </a:p>
          <a:p>
            <a:pPr lvl="0" algn="ctr"/>
            <a:r>
              <a:rPr lang="ru-RU" altLang="ru-RU" sz="1100" b="1" dirty="0">
                <a:latin typeface="Times New Roman" panose="02020603050405020304" pitchFamily="18" charset="0"/>
                <a:cs typeface="Times New Roman" panose="02020603050405020304" pitchFamily="18" charset="0"/>
              </a:rPr>
              <a:t>   28 </a:t>
            </a:r>
            <a:r>
              <a:rPr lang="kk-KZ" altLang="ru-RU" sz="1100" b="1" dirty="0">
                <a:latin typeface="Times New Roman" panose="02020603050405020304" pitchFamily="18" charset="0"/>
                <a:cs typeface="Times New Roman" panose="02020603050405020304" pitchFamily="18" charset="0"/>
              </a:rPr>
              <a:t>қарашаға </a:t>
            </a:r>
            <a:r>
              <a:rPr lang="ru-RU" altLang="ru-RU" sz="1100" b="1" dirty="0" err="1">
                <a:latin typeface="Times New Roman" panose="02020603050405020304" pitchFamily="18" charset="0"/>
                <a:cs typeface="Times New Roman" panose="02020603050405020304" pitchFamily="18" charset="0"/>
              </a:rPr>
              <a:t>арналған</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ауа-райы</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болжамы</a:t>
            </a:r>
            <a:r>
              <a:rPr lang="ru-RU" altLang="ru-RU" sz="1100" b="1" dirty="0">
                <a:latin typeface="Times New Roman" panose="02020603050405020304" pitchFamily="18" charset="0"/>
                <a:cs typeface="Times New Roman" panose="02020603050405020304" pitchFamily="18" charset="0"/>
              </a:rPr>
              <a:t> </a:t>
            </a:r>
          </a:p>
          <a:p>
            <a:pPr lvl="0" algn="ctr"/>
            <a:r>
              <a:rPr lang="ru-RU" altLang="ru-RU" sz="1100" b="1" dirty="0">
                <a:latin typeface="Times New Roman" panose="02020603050405020304" pitchFamily="18" charset="0"/>
                <a:cs typeface="Times New Roman" panose="02020603050405020304" pitchFamily="18" charset="0"/>
              </a:rPr>
              <a:t>     2022 ж. 27 </a:t>
            </a:r>
            <a:r>
              <a:rPr lang="ru-RU" altLang="ru-RU" sz="1100" b="1" dirty="0" err="1">
                <a:latin typeface="Times New Roman" panose="02020603050405020304" pitchFamily="18" charset="0"/>
                <a:cs typeface="Times New Roman" panose="02020603050405020304" pitchFamily="18" charset="0"/>
              </a:rPr>
              <a:t>қараша</a:t>
            </a:r>
            <a:r>
              <a:rPr lang="ru-RU" altLang="ru-RU" sz="1100" b="1" dirty="0">
                <a:latin typeface="Times New Roman" panose="02020603050405020304" pitchFamily="18" charset="0"/>
                <a:cs typeface="Times New Roman" panose="02020603050405020304" pitchFamily="18" charset="0"/>
              </a:rPr>
              <a:t> 20 с. </a:t>
            </a:r>
            <a:r>
              <a:rPr lang="ru-RU" altLang="ru-RU" sz="1100" b="1" dirty="0" err="1">
                <a:latin typeface="Times New Roman" panose="02020603050405020304" pitchFamily="18" charset="0"/>
                <a:cs typeface="Times New Roman" panose="02020603050405020304" pitchFamily="18" charset="0"/>
              </a:rPr>
              <a:t>бастап</a:t>
            </a:r>
            <a:r>
              <a:rPr lang="ru-RU" altLang="ru-RU" sz="1100" b="1" dirty="0">
                <a:latin typeface="Times New Roman" panose="02020603050405020304" pitchFamily="18" charset="0"/>
                <a:cs typeface="Times New Roman" panose="02020603050405020304" pitchFamily="18" charset="0"/>
              </a:rPr>
              <a:t> </a:t>
            </a:r>
            <a:r>
              <a:rPr lang="ru-RU" sz="1100" b="1" dirty="0">
                <a:solidFill>
                  <a:srgbClr val="000000"/>
                </a:solidFill>
                <a:latin typeface="Times New Roman" panose="02020603050405020304" pitchFamily="18" charset="0"/>
                <a:cs typeface="Times New Roman" panose="02020603050405020304" pitchFamily="18" charset="0"/>
                <a:sym typeface="+mn-ea"/>
              </a:rPr>
              <a:t>2022 ж.</a:t>
            </a:r>
            <a:r>
              <a:rPr lang="ru-RU" altLang="ru-RU" sz="1100" b="1" dirty="0">
                <a:latin typeface="Times New Roman" panose="02020603050405020304" pitchFamily="18" charset="0"/>
                <a:cs typeface="Times New Roman" panose="02020603050405020304" pitchFamily="18" charset="0"/>
              </a:rPr>
              <a:t> 28 </a:t>
            </a:r>
            <a:r>
              <a:rPr lang="ru-RU" altLang="ru-RU" sz="1100" b="1" dirty="0" err="1">
                <a:latin typeface="Times New Roman" panose="02020603050405020304" pitchFamily="18" charset="0"/>
                <a:cs typeface="Times New Roman" panose="02020603050405020304" pitchFamily="18" charset="0"/>
              </a:rPr>
              <a:t>қарашаға</a:t>
            </a:r>
            <a:r>
              <a:rPr lang="ru-RU" altLang="ru-RU" sz="1100" b="1" dirty="0">
                <a:latin typeface="Times New Roman" panose="02020603050405020304" pitchFamily="18" charset="0"/>
                <a:cs typeface="Times New Roman" panose="02020603050405020304" pitchFamily="18" charset="0"/>
              </a:rPr>
              <a:t> 20 с. </a:t>
            </a:r>
            <a:r>
              <a:rPr lang="ru-RU" altLang="ru-RU" sz="1100" b="1" dirty="0" err="1">
                <a:latin typeface="Times New Roman" panose="02020603050405020304" pitchFamily="18" charset="0"/>
                <a:cs typeface="Times New Roman" panose="02020603050405020304" pitchFamily="18" charset="0"/>
              </a:rPr>
              <a:t>дейін</a:t>
            </a:r>
            <a:r>
              <a:rPr lang="ru-RU" altLang="ru-RU" sz="1100" b="1" dirty="0">
                <a:latin typeface="Times New Roman" panose="02020603050405020304" pitchFamily="18" charset="0"/>
                <a:cs typeface="Times New Roman" panose="02020603050405020304" pitchFamily="18" charset="0"/>
              </a:rPr>
              <a:t> </a:t>
            </a:r>
          </a:p>
          <a:p>
            <a:pPr lvl="0" indent="144000"/>
            <a:r>
              <a:rPr lang="kk-KZ" sz="1100" dirty="0">
                <a:latin typeface="Times New Roman" pitchFamily="18" charset="0"/>
                <a:cs typeface="Times New Roman" pitchFamily="18" charset="0"/>
              </a:rPr>
              <a:t>Көшпелі 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kk-KZ" sz="1100" dirty="0">
                <a:latin typeface="Times New Roman" pitchFamily="18" charset="0"/>
                <a:cs typeface="Times New Roman" pitchFamily="18" charset="0"/>
              </a:rPr>
              <a:t>. Жел шығыстан, солтүстік-шығыстан соғады, күші 9-14 м/с. Ауа температурасы түнде 8-10, күндіз 3-5 градус аяз.</a:t>
            </a:r>
            <a:r>
              <a:rPr lang="ru-RU" sz="1100" b="1" dirty="0">
                <a:solidFill>
                  <a:srgbClr val="000000"/>
                </a:solidFill>
                <a:latin typeface="Times New Roman" pitchFamily="18" charset="0"/>
                <a:cs typeface="Times New Roman" pitchFamily="18" charset="0"/>
                <a:sym typeface="+mn-ea"/>
              </a:rPr>
              <a:t> </a:t>
            </a:r>
          </a:p>
          <a:p>
            <a:pPr lvl="0" algn="ctr"/>
            <a:endParaRPr lang="ru-RU" sz="1100" b="1" dirty="0">
              <a:solidFill>
                <a:srgbClr val="000000"/>
              </a:solidFill>
              <a:latin typeface="Times New Roman" pitchFamily="18" charset="0"/>
              <a:cs typeface="Times New Roman" pitchFamily="18" charset="0"/>
              <a:sym typeface="+mn-ea"/>
            </a:endParaRPr>
          </a:p>
          <a:p>
            <a:pPr lvl="0" algn="ctr"/>
            <a:r>
              <a:rPr lang="ru-RU" sz="1100" b="1" dirty="0">
                <a:solidFill>
                  <a:srgbClr val="000000"/>
                </a:solidFill>
                <a:latin typeface="Times New Roman" pitchFamily="18" charset="0"/>
                <a:cs typeface="Times New Roman" pitchFamily="18" charset="0"/>
                <a:sym typeface="+mn-ea"/>
              </a:rPr>
              <a:t>29 </a:t>
            </a:r>
            <a:r>
              <a:rPr lang="kk-KZ" sz="1100" b="1" dirty="0">
                <a:solidFill>
                  <a:srgbClr val="000000"/>
                </a:solidFill>
                <a:latin typeface="Times New Roman" panose="02020603050405020304" pitchFamily="18" charset="0"/>
                <a:cs typeface="Times New Roman" panose="02020603050405020304" pitchFamily="18" charset="0"/>
                <a:sym typeface="+mn-ea"/>
              </a:rPr>
              <a:t>қарашаға </a:t>
            </a:r>
            <a:r>
              <a:rPr lang="ru-RU" altLang="ru-RU" sz="1100" b="1" dirty="0" err="1">
                <a:latin typeface="Times New Roman" panose="02020603050405020304" pitchFamily="18" charset="0"/>
                <a:cs typeface="Times New Roman" panose="02020603050405020304" pitchFamily="18" charset="0"/>
              </a:rPr>
              <a:t>арналған</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ауа-райы</a:t>
            </a:r>
            <a:r>
              <a:rPr lang="ru-RU" altLang="ru-RU" sz="1100" b="1" dirty="0">
                <a:latin typeface="Times New Roman" panose="02020603050405020304" pitchFamily="18" charset="0"/>
                <a:cs typeface="Times New Roman" panose="02020603050405020304" pitchFamily="18" charset="0"/>
              </a:rPr>
              <a:t> </a:t>
            </a:r>
            <a:r>
              <a:rPr lang="ru-RU" altLang="ru-RU" sz="1100" b="1" dirty="0" err="1">
                <a:latin typeface="Times New Roman" panose="02020603050405020304" pitchFamily="18" charset="0"/>
                <a:cs typeface="Times New Roman" panose="02020603050405020304" pitchFamily="18" charset="0"/>
              </a:rPr>
              <a:t>болжамы</a:t>
            </a:r>
            <a:r>
              <a:rPr lang="ru-RU" altLang="ru-RU" sz="1100" b="1" dirty="0">
                <a:latin typeface="Times New Roman" panose="02020603050405020304" pitchFamily="18" charset="0"/>
                <a:cs typeface="Times New Roman" panose="02020603050405020304" pitchFamily="18" charset="0"/>
              </a:rPr>
              <a:t> </a:t>
            </a:r>
            <a:endParaRPr lang="ru-RU" sz="1100" b="1" dirty="0">
              <a:solidFill>
                <a:srgbClr val="000000"/>
              </a:solidFill>
              <a:latin typeface="Times New Roman" panose="02020603050405020304" pitchFamily="18" charset="0"/>
              <a:cs typeface="Times New Roman" panose="02020603050405020304" pitchFamily="18" charset="0"/>
              <a:sym typeface="+mn-ea"/>
            </a:endParaRPr>
          </a:p>
          <a:p>
            <a:pPr indent="182563" algn="ctr"/>
            <a:r>
              <a:rPr lang="ru-RU" sz="1100" b="1" dirty="0">
                <a:solidFill>
                  <a:srgbClr val="000000"/>
                </a:solidFill>
                <a:latin typeface="Times New Roman" panose="02020603050405020304" pitchFamily="18" charset="0"/>
                <a:cs typeface="Times New Roman" panose="02020603050405020304" pitchFamily="18" charset="0"/>
                <a:sym typeface="+mn-ea"/>
              </a:rPr>
              <a:t>2022 ж.</a:t>
            </a:r>
            <a:r>
              <a:rPr lang="kk-KZ" sz="1100" b="1" dirty="0">
                <a:solidFill>
                  <a:srgbClr val="000000"/>
                </a:solidFill>
                <a:latin typeface="Times New Roman" panose="02020603050405020304" pitchFamily="18" charset="0"/>
                <a:cs typeface="Times New Roman" panose="02020603050405020304" pitchFamily="18" charset="0"/>
                <a:sym typeface="+mn-ea"/>
              </a:rPr>
              <a:t> 28</a:t>
            </a:r>
            <a:r>
              <a:rPr lang="ru-RU" sz="1100" b="1" dirty="0">
                <a:solidFill>
                  <a:prstClr val="black"/>
                </a:solidFill>
                <a:latin typeface="Times New Roman" panose="02020603050405020304" pitchFamily="18" charset="0"/>
                <a:cs typeface="Times New Roman" panose="02020603050405020304" pitchFamily="18" charset="0"/>
                <a:sym typeface="+mn-ea"/>
              </a:rPr>
              <a:t> </a:t>
            </a:r>
            <a:r>
              <a:rPr lang="ru-RU" sz="1100" b="1" dirty="0" err="1">
                <a:solidFill>
                  <a:prstClr val="black"/>
                </a:solidFill>
                <a:latin typeface="Times New Roman" panose="02020603050405020304" pitchFamily="18" charset="0"/>
                <a:cs typeface="Times New Roman" panose="02020603050405020304" pitchFamily="18" charset="0"/>
                <a:sym typeface="+mn-ea"/>
              </a:rPr>
              <a:t>қараша</a:t>
            </a:r>
            <a:r>
              <a:rPr lang="ru-RU" altLang="ru-RU" sz="1100" b="1" dirty="0">
                <a:solidFill>
                  <a:prstClr val="black"/>
                </a:solidFill>
                <a:latin typeface="Times New Roman" panose="02020603050405020304" pitchFamily="18" charset="0"/>
                <a:cs typeface="Times New Roman" panose="02020603050405020304" pitchFamily="18" charset="0"/>
              </a:rPr>
              <a:t> </a:t>
            </a:r>
            <a:r>
              <a:rPr lang="ru-RU" sz="1100" b="1" dirty="0">
                <a:solidFill>
                  <a:srgbClr val="000000"/>
                </a:solidFill>
                <a:latin typeface="Times New Roman" panose="02020603050405020304" pitchFamily="18" charset="0"/>
                <a:cs typeface="Times New Roman" panose="02020603050405020304" pitchFamily="18" charset="0"/>
              </a:rPr>
              <a:t>20 с. </a:t>
            </a:r>
            <a:r>
              <a:rPr lang="ru-RU" sz="1100" b="1" dirty="0" err="1">
                <a:solidFill>
                  <a:srgbClr val="000000"/>
                </a:solidFill>
                <a:latin typeface="Times New Roman" panose="02020603050405020304" pitchFamily="18" charset="0"/>
                <a:cs typeface="Times New Roman" panose="02020603050405020304" pitchFamily="18" charset="0"/>
                <a:sym typeface="+mn-ea"/>
              </a:rPr>
              <a:t>бастап</a:t>
            </a:r>
            <a:r>
              <a:rPr lang="ru-RU" sz="1100" b="1" dirty="0">
                <a:solidFill>
                  <a:srgbClr val="000000"/>
                </a:solidFill>
                <a:latin typeface="Times New Roman" panose="02020603050405020304" pitchFamily="18" charset="0"/>
                <a:cs typeface="Times New Roman" panose="02020603050405020304" pitchFamily="18" charset="0"/>
                <a:sym typeface="+mn-ea"/>
              </a:rPr>
              <a:t> 2022 ж. 29 </a:t>
            </a:r>
            <a:r>
              <a:rPr lang="kk-KZ" sz="1100" b="1" dirty="0">
                <a:solidFill>
                  <a:srgbClr val="000000"/>
                </a:solidFill>
                <a:latin typeface="Times New Roman" panose="02020603050405020304" pitchFamily="18" charset="0"/>
                <a:cs typeface="Times New Roman" panose="02020603050405020304" pitchFamily="18" charset="0"/>
                <a:sym typeface="+mn-ea"/>
              </a:rPr>
              <a:t>қарашаға </a:t>
            </a:r>
            <a:r>
              <a:rPr lang="ru-RU" sz="1100" b="1" dirty="0">
                <a:solidFill>
                  <a:srgbClr val="000000"/>
                </a:solidFill>
                <a:latin typeface="Times New Roman" panose="02020603050405020304" pitchFamily="18" charset="0"/>
                <a:cs typeface="Times New Roman" panose="02020603050405020304" pitchFamily="18" charset="0"/>
                <a:sym typeface="+mn-ea"/>
              </a:rPr>
              <a:t>08 с. </a:t>
            </a:r>
            <a:r>
              <a:rPr lang="ru-RU" sz="1100" b="1" dirty="0" err="1">
                <a:solidFill>
                  <a:srgbClr val="000000"/>
                </a:solidFill>
                <a:latin typeface="Times New Roman" panose="02020603050405020304" pitchFamily="18" charset="0"/>
                <a:cs typeface="Times New Roman" panose="02020603050405020304" pitchFamily="18" charset="0"/>
                <a:sym typeface="+mn-ea"/>
              </a:rPr>
              <a:t>дейін</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indent="144000" algn="just"/>
            <a:r>
              <a:rPr lang="kk-KZ" sz="1100" dirty="0">
                <a:latin typeface="Times New Roman" pitchFamily="18" charset="0"/>
                <a:cs typeface="Times New Roman" pitchFamily="18" charset="0"/>
              </a:rPr>
              <a:t>Көшпелі бұлтты, жауын-шашынсыз. </a:t>
            </a:r>
            <a:r>
              <a:rPr lang="ru-RU" sz="1100" dirty="0" err="1">
                <a:latin typeface="Times New Roman" panose="02020603050405020304" pitchFamily="18" charset="0"/>
                <a:cs typeface="Times New Roman" panose="02020603050405020304" pitchFamily="18" charset="0"/>
              </a:rPr>
              <a:t>Жел</a:t>
            </a:r>
            <a:r>
              <a:rPr lang="ru-RU" sz="1100" dirty="0">
                <a:latin typeface="Times New Roman" panose="02020603050405020304" pitchFamily="18" charset="0"/>
                <a:cs typeface="Times New Roman" panose="02020603050405020304" pitchFamily="18" charset="0"/>
              </a:rPr>
              <a:t> </a:t>
            </a:r>
            <a:r>
              <a:rPr lang="kk-KZ" sz="1100" dirty="0">
                <a:latin typeface="Times New Roman" pitchFamily="18" charset="0"/>
                <a:cs typeface="Times New Roman" pitchFamily="18" charset="0"/>
              </a:rPr>
              <a:t>шығыстан, солтүстік-шығыстан соғады,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күші</a:t>
            </a:r>
            <a:r>
              <a:rPr lang="ru-RU" sz="1100" dirty="0">
                <a:latin typeface="Times New Roman" pitchFamily="18" charset="0"/>
                <a:cs typeface="Times New Roman" pitchFamily="18" charset="0"/>
              </a:rPr>
              <a:t> 9-14</a:t>
            </a:r>
            <a:r>
              <a:rPr lang="kk-KZ" sz="1100" dirty="0">
                <a:latin typeface="Times New Roman" pitchFamily="18" charset="0"/>
                <a:cs typeface="Times New Roman" pitchFamily="18" charset="0"/>
              </a:rPr>
              <a:t> м/с.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8-10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a:t>
            </a:r>
          </a:p>
          <a:p>
            <a:pPr indent="182563"/>
            <a:endParaRPr lang="ru-RU" sz="1200" dirty="0">
              <a:latin typeface="Times New Roman" pitchFamily="18" charset="0"/>
              <a:cs typeface="Times New Roman" pitchFamily="18" charset="0"/>
            </a:endParaRPr>
          </a:p>
        </p:txBody>
      </p:sp>
      <p:sp>
        <p:nvSpPr>
          <p:cNvPr id="22" name="TextBox 13"/>
          <p:cNvSpPr txBox="1"/>
          <p:nvPr/>
        </p:nvSpPr>
        <p:spPr>
          <a:xfrm>
            <a:off x="5025122" y="3267978"/>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1" name="TextBox 13"/>
          <p:cNvSpPr txBox="1"/>
          <p:nvPr/>
        </p:nvSpPr>
        <p:spPr>
          <a:xfrm>
            <a:off x="5002349" y="2569049"/>
            <a:ext cx="4680168"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a:solidFill>
                  <a:schemeClr val="tx1"/>
                </a:solidFill>
                <a:latin typeface="Times New Roman" panose="02020603050405020304" pitchFamily="18" charset="0"/>
                <a:cs typeface="Times New Roman" panose="02020603050405020304" pitchFamily="18" charset="0"/>
              </a:rPr>
              <a:t>28 </a:t>
            </a:r>
            <a:r>
              <a:rPr lang="ru-RU" sz="1100" b="1" dirty="0" err="1">
                <a:solidFill>
                  <a:schemeClr val="tx1"/>
                </a:solidFill>
                <a:latin typeface="Times New Roman" panose="02020603050405020304" pitchFamily="18" charset="0"/>
                <a:cs typeface="Times New Roman" panose="02020603050405020304" pitchFamily="18" charset="0"/>
              </a:rPr>
              <a:t>қараша</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a:solidFill>
                  <a:schemeClr val="tx1"/>
                </a:solidFill>
                <a:latin typeface="Times New Roman" panose="02020603050405020304" pitchFamily="18" charset="0"/>
                <a:cs typeface="Times New Roman" panose="02020603050405020304" pitchFamily="18" charset="0"/>
              </a:rPr>
              <a:t>29 </a:t>
            </a:r>
            <a:r>
              <a:rPr lang="ru-RU" sz="1100" b="1" dirty="0" err="1">
                <a:solidFill>
                  <a:schemeClr val="tx1"/>
                </a:solidFill>
                <a:latin typeface="Times New Roman" panose="02020603050405020304" pitchFamily="18" charset="0"/>
                <a:cs typeface="Times New Roman" panose="02020603050405020304" pitchFamily="18" charset="0"/>
              </a:rPr>
              <a:t>қараша</a:t>
            </a:r>
            <a:r>
              <a:rPr lang="ru-RU" sz="1100" b="1" dirty="0">
                <a:solidFill>
                  <a:schemeClr val="tx1"/>
                </a:solidFill>
                <a:latin typeface="Times New Roman" panose="02020603050405020304" pitchFamily="18" charset="0"/>
                <a:cs typeface="Times New Roman" panose="02020603050405020304" pitchFamily="18" charset="0"/>
              </a:rPr>
              <a:t> </a:t>
            </a:r>
            <a:r>
              <a:rPr lang="ru-RU" sz="1100" b="1"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err="1">
                <a:solidFill>
                  <a:schemeClr val="tx1"/>
                </a:solidFill>
                <a:latin typeface="Times New Roman" panose="02020603050405020304" pitchFamily="18" charset="0"/>
                <a:cs typeface="Times New Roman" panose="02020603050405020304" pitchFamily="18" charset="0"/>
              </a:rPr>
              <a:t>ыдырауына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b="1" dirty="0" err="1">
                <a:solidFill>
                  <a:schemeClr val="tx1"/>
                </a:solidFill>
                <a:latin typeface="Times New Roman" panose="02020603050405020304" pitchFamily="18" charset="0"/>
                <a:cs typeface="Times New Roman" panose="02020603050405020304" pitchFamily="18" charset="0"/>
              </a:rPr>
              <a:t>төмен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болады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күтілуде</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848295"/>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32211" y="4587619"/>
            <a:ext cx="4661089" cy="1384995"/>
          </a:xfrm>
          <a:prstGeom prst="rect">
            <a:avLst/>
          </a:prstGeom>
          <a:noFill/>
          <a:ln w="9525">
            <a:noFill/>
          </a:ln>
        </p:spPr>
        <p:txBody>
          <a:bodyPr wrap="square">
            <a:spAutoFit/>
          </a:bodyPr>
          <a:lstStyle/>
          <a:p>
            <a:pPr algn="just"/>
            <a:r>
              <a:rPr lang="ru-RU" altLang="ru-RU" sz="1200" dirty="0">
                <a:solidFill>
                  <a:srgbClr val="000000"/>
                </a:solidFill>
                <a:latin typeface="Times New Roman" panose="02020603050405020304" pitchFamily="18" charset="0"/>
                <a:cs typeface="Times New Roman" panose="02020603050405020304" pitchFamily="18" charset="0"/>
              </a:rPr>
              <a:t>Орал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 1 </a:t>
            </a:r>
            <a:r>
              <a:rPr lang="ru-RU" altLang="ru-RU" sz="1200" dirty="0" err="1">
                <a:solidFill>
                  <a:srgbClr val="000000"/>
                </a:solidFill>
                <a:latin typeface="Times New Roman" panose="02020603050405020304" pitchFamily="18" charset="0"/>
                <a:cs typeface="Times New Roman" panose="02020603050405020304" pitchFamily="18" charset="0"/>
              </a:rPr>
              <a:t>өрт</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сөндіру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бөлімінің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жанында</a:t>
            </a:r>
            <a:r>
              <a:rPr lang="ru-RU" altLang="ru-RU" sz="1200" dirty="0">
                <a:solidFill>
                  <a:srgbClr val="000000"/>
                </a:solidFill>
                <a:latin typeface="Times New Roman" panose="02020603050405020304" pitchFamily="18" charset="0"/>
                <a:cs typeface="Times New Roman" panose="02020603050405020304" pitchFamily="18" charset="0"/>
              </a:rPr>
              <a:t> (Гагарин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 25 </a:t>
            </a:r>
            <a:r>
              <a:rPr lang="ru-RU" altLang="ru-RU" sz="1200" dirty="0" err="1">
                <a:solidFill>
                  <a:srgbClr val="000000"/>
                </a:solidFill>
                <a:latin typeface="Times New Roman" panose="02020603050405020304" pitchFamily="18" charset="0"/>
                <a:cs typeface="Times New Roman" panose="02020603050405020304" pitchFamily="18" charset="0"/>
              </a:rPr>
              <a:t>үй</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3 пост-</a:t>
            </a:r>
            <a:r>
              <a:rPr lang="ru-RU" altLang="ru-RU" sz="1200" dirty="0" err="1">
                <a:solidFill>
                  <a:srgbClr val="000000"/>
                </a:solidFill>
                <a:latin typeface="Times New Roman" panose="02020603050405020304" pitchFamily="18" charset="0"/>
                <a:cs typeface="Times New Roman" panose="02020603050405020304" pitchFamily="18" charset="0"/>
              </a:rPr>
              <a:t>саябақтың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жанында</a:t>
            </a:r>
            <a:r>
              <a:rPr lang="ru-RU" altLang="ru-RU" sz="1200" dirty="0">
                <a:solidFill>
                  <a:srgbClr val="000000"/>
                </a:solidFill>
                <a:latin typeface="Times New Roman" panose="02020603050405020304" pitchFamily="18" charset="0"/>
                <a:cs typeface="Times New Roman" panose="02020603050405020304" pitchFamily="18" charset="0"/>
              </a:rPr>
              <a:t>. Киров (</a:t>
            </a:r>
            <a:r>
              <a:rPr lang="ru-RU" altLang="ru-RU" sz="1200" dirty="0" err="1">
                <a:solidFill>
                  <a:srgbClr val="000000"/>
                </a:solidFill>
                <a:latin typeface="Times New Roman" panose="02020603050405020304" pitchFamily="18" charset="0"/>
                <a:cs typeface="Times New Roman" panose="02020603050405020304" pitchFamily="18" charset="0"/>
              </a:rPr>
              <a:t>Даумов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5 </a:t>
            </a:r>
            <a:r>
              <a:rPr lang="ru-RU" altLang="ru-RU" sz="1200" dirty="0" err="1">
                <a:solidFill>
                  <a:srgbClr val="000000"/>
                </a:solidFill>
                <a:latin typeface="Times New Roman" panose="02020603050405020304" pitchFamily="18" charset="0"/>
                <a:cs typeface="Times New Roman" panose="02020603050405020304" pitchFamily="18" charset="0"/>
              </a:rPr>
              <a:t>бекет-Мұхит</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Мирлан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базарының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ауданы</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бекет-Жәңгір</a:t>
            </a:r>
            <a:r>
              <a:rPr lang="ru-RU" altLang="ru-RU" sz="1200" dirty="0">
                <a:solidFill>
                  <a:srgbClr val="000000"/>
                </a:solidFill>
                <a:latin typeface="Times New Roman" panose="02020603050405020304" pitchFamily="18" charset="0"/>
                <a:cs typeface="Times New Roman" panose="02020603050405020304" pitchFamily="18" charset="0"/>
              </a:rPr>
              <a:t> хан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75 В</a:t>
            </a:r>
            <a:r>
              <a:rPr lang="ru-RU" altLang="ru-RU" sz="1200" dirty="0"/>
              <a:t> </a:t>
            </a:r>
          </a:p>
        </p:txBody>
      </p:sp>
      <p:sp>
        <p:nvSpPr>
          <p:cNvPr id="23" name="Прямоугольник 13"/>
          <p:cNvSpPr/>
          <p:nvPr/>
        </p:nvSpPr>
        <p:spPr>
          <a:xfrm>
            <a:off x="4937125" y="76029"/>
            <a:ext cx="4851126"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52348" y="4389694"/>
            <a:ext cx="4291013" cy="1877794"/>
            <a:chOff x="531522" y="3799939"/>
            <a:chExt cx="4291013" cy="2126785"/>
          </a:xfrm>
        </p:grpSpPr>
        <p:graphicFrame>
          <p:nvGraphicFramePr>
            <p:cNvPr id="26" name="Таблица 25"/>
            <p:cNvGraphicFramePr/>
            <p:nvPr>
              <p:extLst>
                <p:ext uri="{D42A27DB-BD31-4B8C-83A1-F6EECF244321}">
                  <p14:modId xmlns:p14="http://schemas.microsoft.com/office/powerpoint/2010/main" val="733286916"/>
                </p:ext>
              </p:extLst>
            </p:nvPr>
          </p:nvGraphicFramePr>
          <p:xfrm>
            <a:off x="531522" y="5029036"/>
            <a:ext cx="4035777" cy="897688"/>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638489" y="4161401"/>
              <a:ext cx="1923925" cy="877674"/>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Астана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ea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ea typeface="Times New Roman" panose="02020603050405020304" pitchFamily="18" charset="0"/>
                </a:rPr>
                <a:t>:</a:t>
              </a:r>
            </a:p>
          </p:txBody>
        </p:sp>
      </p:grpSp>
      <p:sp>
        <p:nvSpPr>
          <p:cNvPr id="29" name="Прямоугольник 11"/>
          <p:cNvSpPr/>
          <p:nvPr/>
        </p:nvSpPr>
        <p:spPr>
          <a:xfrm>
            <a:off x="4962086" y="6494305"/>
            <a:ext cx="4905788"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4980789" y="6242430"/>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altLang="ru-RU" sz="1200" b="1" i="1" dirty="0" err="1">
                <a:solidFill>
                  <a:srgbClr val="000000"/>
                </a:solidFill>
                <a:latin typeface="Times New Roman" panose="02020603050405020304" pitchFamily="18" charset="0"/>
                <a:cs typeface="Times New Roman" panose="02020603050405020304" pitchFamily="18" charset="0"/>
              </a:rPr>
              <a:t>Қабдуалиева</a:t>
            </a:r>
            <a:r>
              <a:rPr lang="ru-RU" altLang="ru-RU" sz="1200" b="1" i="1" dirty="0">
                <a:solidFill>
                  <a:srgbClr val="000000"/>
                </a:solidFill>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2630603361"/>
              </p:ext>
            </p:extLst>
          </p:nvPr>
        </p:nvGraphicFramePr>
        <p:xfrm>
          <a:off x="5268001" y="537992"/>
          <a:ext cx="4167505" cy="772416"/>
        </p:xfrm>
        <a:graphic>
          <a:graphicData uri="http://schemas.openxmlformats.org/drawingml/2006/table">
            <a:tbl>
              <a:tblPr/>
              <a:tblGrid>
                <a:gridCol w="1053151">
                  <a:extLst>
                    <a:ext uri="{9D8B030D-6E8A-4147-A177-3AD203B41FA5}">
                      <a16:colId xmlns:a16="http://schemas.microsoft.com/office/drawing/2014/main" val="20000"/>
                    </a:ext>
                  </a:extLst>
                </a:gridCol>
                <a:gridCol w="3114354">
                  <a:extLst>
                    <a:ext uri="{9D8B030D-6E8A-4147-A177-3AD203B41FA5}">
                      <a16:colId xmlns:a16="http://schemas.microsoft.com/office/drawing/2014/main" val="20001"/>
                    </a:ext>
                  </a:extLst>
                </a:gridCol>
              </a:tblGrid>
              <a:tr h="6574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4197">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Р &lt; 0,14</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5686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0,14 ≤ Р &lt; 0,19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716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0,19 ≤ Р &lt; 0,2</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7682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0,2</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37125" y="1285769"/>
            <a:ext cx="4827954"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62087" y="2057655"/>
            <a:ext cx="4803732"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3998893944"/>
              </p:ext>
            </p:extLst>
          </p:nvPr>
        </p:nvGraphicFramePr>
        <p:xfrm>
          <a:off x="5048030" y="2395161"/>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7545" y="4499242"/>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17248</TotalTime>
  <Words>615</Words>
  <Application>Microsoft Office PowerPoint</Application>
  <PresentationFormat>Лист A4 (210x297 мм)</PresentationFormat>
  <Paragraphs>98</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3044</cp:revision>
  <cp:lastPrinted>2021-07-01T03:56:27Z</cp:lastPrinted>
  <dcterms:created xsi:type="dcterms:W3CDTF">2018-03-27T06:03:00Z</dcterms:created>
  <dcterms:modified xsi:type="dcterms:W3CDTF">2022-11-27T10:54:49Z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