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797675" cy="9926638"/>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p:restoredLeft sz="15620"/>
    <p:restoredTop sz="99870" autoAdjust="0"/>
  </p:normalViewPr>
  <p:slideViewPr>
    <p:cSldViewPr showGuides="1">
      <p:cViewPr varScale="1">
        <p:scale>
          <a:sx n="50" d="100"/>
          <a:sy n="50" d="100"/>
        </p:scale>
        <p:origin x="490" y="48"/>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 Id="rId9"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userId="df42278df007c026" providerId="LiveId" clId="{3A5758FC-A4BC-46DF-BC82-FE395082F886}"/>
    <pc:docChg chg="modSld">
      <pc:chgData name="Moldir" userId="df42278df007c026" providerId="LiveId" clId="{3A5758FC-A4BC-46DF-BC82-FE395082F886}" dt="2022-11-27T10:48:35.227" v="43" actId="20577"/>
      <pc:docMkLst>
        <pc:docMk/>
      </pc:docMkLst>
      <pc:sldChg chg="modSp mod">
        <pc:chgData name="Moldir" userId="df42278df007c026" providerId="LiveId" clId="{3A5758FC-A4BC-46DF-BC82-FE395082F886}" dt="2022-11-27T10:48:35.227" v="43" actId="20577"/>
        <pc:sldMkLst>
          <pc:docMk/>
          <pc:sldMk cId="0" sldId="261"/>
        </pc:sldMkLst>
        <pc:graphicFrameChg chg="modGraphic">
          <ac:chgData name="Moldir" userId="df42278df007c026" providerId="LiveId" clId="{3A5758FC-A4BC-46DF-BC82-FE395082F886}" dt="2022-11-27T10:48:35.227" v="43" actId="20577"/>
          <ac:graphicFrameMkLst>
            <pc:docMk/>
            <pc:sldMk cId="0" sldId="261"/>
            <ac:graphicFrameMk id="15" creationId="{94CC0974-E1E4-47F3-9A8B-49A879A3B96B}"/>
          </ac:graphicFrameMkLst>
        </pc:graphicFrameChg>
      </pc:sldChg>
      <pc:sldChg chg="modSp mod">
        <pc:chgData name="Moldir" userId="df42278df007c026" providerId="LiveId" clId="{3A5758FC-A4BC-46DF-BC82-FE395082F886}" dt="2022-11-27T10:48:05.925" v="0"/>
        <pc:sldMkLst>
          <pc:docMk/>
          <pc:sldMk cId="334028445" sldId="265"/>
        </pc:sldMkLst>
        <pc:spChg chg="mod">
          <ac:chgData name="Moldir" userId="df42278df007c026" providerId="LiveId" clId="{3A5758FC-A4BC-46DF-BC82-FE395082F886}" dt="2022-11-27T10:48:05.925" v="0"/>
          <ac:spMkLst>
            <pc:docMk/>
            <pc:sldMk cId="334028445" sldId="265"/>
            <ac:spMk id="19" creationId="{00000000-0000-0000-0000-000000000000}"/>
          </ac:spMkLst>
        </pc:sp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46275" cy="498366"/>
          </a:xfrm>
          <a:prstGeom prst="rect">
            <a:avLst/>
          </a:prstGeom>
        </p:spPr>
        <p:txBody>
          <a:bodyPr vert="horz" wrap="square" lIns="93763" tIns="46882" rIns="93763" bIns="46882" numCol="1" anchor="t"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3" name="Дата 2"/>
          <p:cNvSpPr>
            <a:spLocks noGrp="1"/>
          </p:cNvSpPr>
          <p:nvPr>
            <p:ph type="dt" idx="1"/>
          </p:nvPr>
        </p:nvSpPr>
        <p:spPr>
          <a:xfrm>
            <a:off x="3849862" y="1"/>
            <a:ext cx="2946275" cy="498366"/>
          </a:xfrm>
          <a:prstGeom prst="rect">
            <a:avLst/>
          </a:prstGeom>
        </p:spPr>
        <p:txBody>
          <a:bodyPr vert="horz" wrap="square" lIns="93763" tIns="46882" rIns="93763" bIns="46882" numCol="1" anchor="t" anchorCtr="0" compatLnSpc="1"/>
          <a:lstStyle>
            <a:lvl1pPr algn="r">
              <a:defRPr sz="1300" smtClean="0"/>
            </a:lvl1pPr>
          </a:lstStyle>
          <a:p>
            <a:pPr defTabSz="937630">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981075" y="1239838"/>
            <a:ext cx="4835525" cy="334962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0384" y="4776857"/>
            <a:ext cx="5436908" cy="3908952"/>
          </a:xfrm>
          <a:prstGeom prst="rect">
            <a:avLst/>
          </a:prstGeom>
          <a:noFill/>
          <a:ln w="9525">
            <a:noFill/>
            <a:miter lim="800000"/>
          </a:ln>
        </p:spPr>
        <p:txBody>
          <a:bodyPr vert="horz" wrap="square" lIns="93763" tIns="46882" rIns="93763" bIns="46882" numCol="1" anchor="t" anchorCtr="0" compatLnSpc="1"/>
          <a:lstStyle/>
          <a:p>
            <a:pPr marL="0" marR="0" lvl="0"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68814" marR="0" lvl="1"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37630" marR="0" lvl="2"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06444" marR="0" lvl="3"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75259" marR="0" lvl="4"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28273"/>
            <a:ext cx="2946275" cy="498366"/>
          </a:xfrm>
          <a:prstGeom prst="rect">
            <a:avLst/>
          </a:prstGeom>
        </p:spPr>
        <p:txBody>
          <a:bodyPr vert="horz" wrap="square" lIns="93763" tIns="46882" rIns="93763" bIns="46882" numCol="1" anchor="b"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49862" y="9428273"/>
            <a:ext cx="2946275" cy="498366"/>
          </a:xfrm>
          <a:prstGeom prst="rect">
            <a:avLst/>
          </a:prstGeom>
        </p:spPr>
        <p:txBody>
          <a:bodyPr vert="horz" wrap="square" lIns="93763" tIns="46882" rIns="93763" bIns="46882"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808984"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267513848"/>
              </p:ext>
            </p:extLst>
          </p:nvPr>
        </p:nvGraphicFramePr>
        <p:xfrm>
          <a:off x="344488" y="6392863"/>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200" b="1" i="1" dirty="0" err="1">
                          <a:solidFill>
                            <a:srgbClr val="002060"/>
                          </a:solidFill>
                          <a:latin typeface="Times New Roman" panose="02020603050405020304" pitchFamily="18" charset="0"/>
                          <a:cs typeface="Times New Roman" panose="02020603050405020304" pitchFamily="18" charset="0"/>
                        </a:rPr>
                        <a:t>Теміртау</a:t>
                      </a:r>
                      <a:r>
                        <a:rPr lang="ru-RU" altLang="x-none" sz="1200" b="1" i="1" dirty="0">
                          <a:solidFill>
                            <a:srgbClr val="002060"/>
                          </a:solidFill>
                          <a:latin typeface="Times New Roman" panose="02020603050405020304" pitchFamily="18" charset="0"/>
                          <a:cs typeface="Times New Roman" panose="02020603050405020304" pitchFamily="18" charset="0"/>
                        </a:rPr>
                        <a:t> қ.</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28588" y="215900"/>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Республикасының</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r>
              <a:rPr lang="ru-RU" altLang="ru-RU" sz="1400" b="1" dirty="0">
                <a:solidFill>
                  <a:srgbClr val="0070C0"/>
                </a:solidFill>
                <a:latin typeface="Times New Roman" panose="02020603050405020304" pitchFamily="18" charset="0"/>
                <a:cs typeface="Times New Roman" panose="02020603050405020304" pitchFamily="18" charset="0"/>
              </a:rPr>
              <a:t> </a:t>
            </a:r>
          </a:p>
          <a:p>
            <a:pPr algn="ctr"/>
            <a:r>
              <a:rPr lang="ru-RU" altLang="ru-RU" sz="1200" b="1" dirty="0">
                <a:solidFill>
                  <a:srgbClr val="0070C0"/>
                </a:solidFill>
                <a:latin typeface="Times New Roman" panose="02020603050405020304" pitchFamily="18" charset="0"/>
                <a:cs typeface="Times New Roman" panose="02020603050405020304" pitchFamily="18" charset="0"/>
              </a:rPr>
              <a:t>«КАЗГИДРОМЕТ»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2191743199"/>
              </p:ext>
            </p:extLst>
          </p:nvPr>
        </p:nvGraphicFramePr>
        <p:xfrm>
          <a:off x="307975" y="2564904"/>
          <a:ext cx="4465638" cy="2209800"/>
        </p:xfrm>
        <a:graphic>
          <a:graphicData uri="http://schemas.openxmlformats.org/drawingml/2006/table">
            <a:tbl>
              <a:tblPr/>
              <a:tblGrid>
                <a:gridCol w="4465638">
                  <a:extLst>
                    <a:ext uri="{9D8B030D-6E8A-4147-A177-3AD203B41FA5}">
                      <a16:colId xmlns:a16="http://schemas.microsoft.com/office/drawing/2014/main" val="20000"/>
                    </a:ext>
                  </a:extLst>
                </a:gridCol>
              </a:tblGrid>
              <a:tr h="195947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№331 КҮНДЕЛІКТІ</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АУА БАССЕЙНІНІҢ ЖАЙ-КҮЙІ БЮЛЛЕТЕНІ</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zh-CN" sz="1400" b="1" i="1" dirty="0" err="1">
                          <a:solidFill>
                            <a:srgbClr val="002060"/>
                          </a:solidFill>
                          <a:latin typeface="Times New Roman" panose="02020603050405020304" pitchFamily="18" charset="0"/>
                          <a:cs typeface="Times New Roman" panose="02020603050405020304" pitchFamily="18" charset="0"/>
                        </a:rPr>
                        <a:t>Теміртау</a:t>
                      </a:r>
                      <a:r>
                        <a:rPr lang="kk-KZ" altLang="zh-CN" sz="1400" b="1" i="1" dirty="0">
                          <a:solidFill>
                            <a:srgbClr val="002060"/>
                          </a:solidFill>
                          <a:latin typeface="Times New Roman" panose="02020603050405020304" pitchFamily="18" charset="0"/>
                          <a:cs typeface="Times New Roman" panose="02020603050405020304" pitchFamily="18" charset="0"/>
                        </a:rPr>
                        <a:t> қ.</a:t>
                      </a:r>
                      <a:endParaRPr lang="zh-CN"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rgbClr val="002060"/>
                          </a:solidFill>
                          <a:latin typeface="Times New Roman" panose="02020603050405020304" pitchFamily="18" charset="0"/>
                          <a:cs typeface="Times New Roman" panose="02020603050405020304" pitchFamily="18" charset="0"/>
                        </a:rPr>
                        <a:t>2022</a:t>
                      </a:r>
                      <a:r>
                        <a:rPr lang="kk-KZ" altLang="zh-CN" sz="1200" b="1" i="1" baseline="0" dirty="0">
                          <a:solidFill>
                            <a:srgbClr val="002060"/>
                          </a:solidFill>
                          <a:latin typeface="Times New Roman" panose="02020603050405020304" pitchFamily="18" charset="0"/>
                          <a:cs typeface="Times New Roman" panose="02020603050405020304" pitchFamily="18" charset="0"/>
                        </a:rPr>
                        <a:t> жыл 27 қараша</a:t>
                      </a:r>
                      <a:endParaRPr lang="zh-CN"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graphicFrame>
        <p:nvGraphicFramePr>
          <p:cNvPr id="24" name="Таблица 23"/>
          <p:cNvGraphicFramePr/>
          <p:nvPr>
            <p:extLst>
              <p:ext uri="{D42A27DB-BD31-4B8C-83A1-F6EECF244321}">
                <p14:modId xmlns:p14="http://schemas.microsoft.com/office/powerpoint/2010/main" val="3769083823"/>
              </p:ext>
            </p:extLst>
          </p:nvPr>
        </p:nvGraphicFramePr>
        <p:xfrm>
          <a:off x="5093494" y="6580141"/>
          <a:ext cx="4730750" cy="213360"/>
        </p:xfrm>
        <a:graphic>
          <a:graphicData uri="http://schemas.openxmlformats.org/drawingml/2006/table">
            <a:tbl>
              <a:tblPr/>
              <a:tblGrid>
                <a:gridCol w="4730750">
                  <a:extLst>
                    <a:ext uri="{9D8B030D-6E8A-4147-A177-3AD203B41FA5}">
                      <a16:colId xmlns:a16="http://schemas.microsoft.com/office/drawing/2014/main" val="20000"/>
                    </a:ext>
                  </a:extLst>
                </a:gridCol>
              </a:tblGrid>
              <a:tr h="106054">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r>
                        <a:rPr sz="700" i="1" dirty="0">
                          <a:latin typeface="Times New Roman" panose="02020603050405020304" pitchFamily="18" charset="0"/>
                          <a:cs typeface="Times New Roman" panose="02020603050405020304" pitchFamily="18" charset="0"/>
                        </a:rPr>
                        <a:t>ПДК согласно «Санитарно-эпидемиологическим правилам и нормам к атмосферному воздуху» от 28.02.2015г №168</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06054">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846504" y="3789040"/>
            <a:ext cx="4930910" cy="461665"/>
          </a:xfrm>
          <a:prstGeom prst="rect">
            <a:avLst/>
          </a:prstGeom>
          <a:noFill/>
          <a:ln w="9525">
            <a:noFill/>
          </a:ln>
        </p:spPr>
        <p:txBody>
          <a:bodyPr wrap="square">
            <a:spAutoFit/>
          </a:bodyPr>
          <a:lstStyle/>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dirty="0">
                <a:latin typeface="Times New Roman" panose="02020603050405020304" pitchFamily="18" charset="0"/>
                <a:cs typeface="Times New Roman" panose="02020603050405020304" pitchFamily="18" charset="0"/>
              </a:rPr>
              <a:t> 27 </a:t>
            </a:r>
            <a:r>
              <a:rPr lang="kk-KZ" altLang="ru-RU" sz="1200" b="1" dirty="0">
                <a:solidFill>
                  <a:srgbClr val="000000"/>
                </a:solidFill>
                <a:latin typeface="Times New Roman" panose="02020603050405020304" pitchFamily="18" charset="0"/>
                <a:cs typeface="Times New Roman" panose="02020603050405020304" pitchFamily="18" charset="0"/>
              </a:rPr>
              <a:t>қараша </a:t>
            </a:r>
            <a:r>
              <a:rPr lang="ru-RU" altLang="ru-RU" sz="1200" b="1" dirty="0" err="1">
                <a:latin typeface="Times New Roman" panose="02020603050405020304" pitchFamily="18" charset="0"/>
                <a:cs typeface="Times New Roman" panose="02020603050405020304" pitchFamily="18" charset="0"/>
              </a:rPr>
              <a:t>Теміртау</a:t>
            </a:r>
            <a:r>
              <a:rPr lang="ru-RU" altLang="ru-RU" sz="1200" b="1" dirty="0">
                <a:latin typeface="Times New Roman" panose="02020603050405020304" pitchFamily="18" charset="0"/>
                <a:cs typeface="Times New Roman" panose="02020603050405020304" pitchFamily="18" charset="0"/>
              </a:rPr>
              <a:t> қ.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жағдайы</a:t>
            </a:r>
            <a:r>
              <a:rPr lang="ru-RU" altLang="ru-RU" sz="1200" b="1" dirty="0">
                <a:latin typeface="Times New Roman" panose="02020603050405020304" pitchFamily="18" charset="0"/>
                <a:cs typeface="Times New Roman" panose="02020603050405020304" pitchFamily="18" charset="0"/>
              </a:rPr>
              <a:t> </a:t>
            </a:r>
          </a:p>
        </p:txBody>
      </p:sp>
      <p:graphicFrame>
        <p:nvGraphicFramePr>
          <p:cNvPr id="15"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782162214"/>
              </p:ext>
            </p:extLst>
          </p:nvPr>
        </p:nvGraphicFramePr>
        <p:xfrm>
          <a:off x="4880993" y="4084276"/>
          <a:ext cx="4840520" cy="2499360"/>
        </p:xfrm>
        <a:graphic>
          <a:graphicData uri="http://schemas.openxmlformats.org/drawingml/2006/table">
            <a:tbl>
              <a:tblPr firstRow="1" bandRow="1">
                <a:tableStyleId>{5C22544A-7EE6-4342-B048-85BDC9FD1C3A}</a:tableStyleId>
              </a:tblPr>
              <a:tblGrid>
                <a:gridCol w="1964407">
                  <a:extLst>
                    <a:ext uri="{9D8B030D-6E8A-4147-A177-3AD203B41FA5}">
                      <a16:colId xmlns:a16="http://schemas.microsoft.com/office/drawing/2014/main" val="3583770891"/>
                    </a:ext>
                  </a:extLst>
                </a:gridCol>
                <a:gridCol w="1430305">
                  <a:extLst>
                    <a:ext uri="{9D8B030D-6E8A-4147-A177-3AD203B41FA5}">
                      <a16:colId xmlns:a16="http://schemas.microsoft.com/office/drawing/2014/main" val="1276116030"/>
                    </a:ext>
                  </a:extLst>
                </a:gridCol>
                <a:gridCol w="1445808">
                  <a:extLst>
                    <a:ext uri="{9D8B030D-6E8A-4147-A177-3AD203B41FA5}">
                      <a16:colId xmlns:a16="http://schemas.microsoft.com/office/drawing/2014/main" val="2096923049"/>
                    </a:ext>
                  </a:extLst>
                </a:gridCol>
              </a:tblGrid>
              <a:tr h="537076">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Факт </a:t>
                      </a:r>
                      <a:r>
                        <a:rPr lang="ru-RU" sz="1000" dirty="0" err="1">
                          <a:solidFill>
                            <a:schemeClr val="tx1"/>
                          </a:solidFill>
                          <a:latin typeface="Times New Roman" panose="02020603050405020304" pitchFamily="18" charset="0"/>
                          <a:cs typeface="Times New Roman" panose="02020603050405020304" pitchFamily="18" charset="0"/>
                        </a:rPr>
                        <a:t>концентрациясы</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ШЖШ асу </a:t>
                      </a:r>
                      <a:r>
                        <a:rPr lang="ru-RU" sz="1000" dirty="0" err="1">
                          <a:solidFill>
                            <a:schemeClr val="tx1"/>
                          </a:solidFill>
                          <a:latin typeface="Times New Roman" panose="02020603050405020304" pitchFamily="18" charset="0"/>
                          <a:cs typeface="Times New Roman" panose="02020603050405020304" pitchFamily="18" charset="0"/>
                        </a:rPr>
                        <a:t>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238701">
                <a:tc>
                  <a:txBody>
                    <a:bodyPr/>
                    <a:lstStyle/>
                    <a:p>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бөшектер</a:t>
                      </a:r>
                      <a:r>
                        <a:rPr lang="ru-RU" sz="1000" dirty="0">
                          <a:solidFill>
                            <a:schemeClr val="tx1"/>
                          </a:solidFill>
                          <a:latin typeface="Times New Roman" panose="02020603050405020304" pitchFamily="18" charset="0"/>
                          <a:cs typeface="Times New Roman" panose="02020603050405020304" pitchFamily="18" charset="0"/>
                        </a:rPr>
                        <a:t> РМ-2,5</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63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0,4</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8232626"/>
                  </a:ext>
                </a:extLst>
              </a:tr>
              <a:tr h="238701">
                <a:tc>
                  <a:txBody>
                    <a:bodyPr/>
                    <a:lstStyle/>
                    <a:p>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бөшектер</a:t>
                      </a:r>
                      <a:r>
                        <a:rPr lang="ru-RU" sz="1000" dirty="0">
                          <a:solidFill>
                            <a:schemeClr val="tx1"/>
                          </a:solidFill>
                          <a:latin typeface="Times New Roman" panose="02020603050405020304" pitchFamily="18" charset="0"/>
                          <a:cs typeface="Times New Roman" panose="02020603050405020304" pitchFamily="18" charset="0"/>
                        </a:rPr>
                        <a:t> РМ-10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63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238701">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37</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38701">
                <a:tc>
                  <a:txBody>
                    <a:bodyPr/>
                    <a:lstStyle/>
                    <a:p>
                      <a:r>
                        <a:rPr lang="kk-KZ" sz="1000" dirty="0">
                          <a:solidFill>
                            <a:schemeClr val="tx1"/>
                          </a:solidFill>
                          <a:latin typeface="Times New Roman" panose="02020603050405020304" pitchFamily="18" charset="0"/>
                          <a:cs typeface="Times New Roman" panose="02020603050405020304" pitchFamily="18" charset="0"/>
                        </a:rPr>
                        <a:t>Көміртек 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1460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r h="238701">
                <a:tc>
                  <a:txBody>
                    <a:bodyPr/>
                    <a:lstStyle/>
                    <a:p>
                      <a:r>
                        <a:rPr lang="ru-RU" sz="1000" dirty="0">
                          <a:solidFill>
                            <a:schemeClr val="tx1"/>
                          </a:solidFill>
                          <a:latin typeface="Times New Roman" panose="02020603050405020304" pitchFamily="18" charset="0"/>
                          <a:cs typeface="Times New Roman" panose="02020603050405020304" pitchFamily="18" charset="0"/>
                        </a:rPr>
                        <a:t>Диоксид азота</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b"/>
                      <a:r>
                        <a:rPr lang="ru-RU" sz="1000" b="0" i="0" u="none" strike="noStrike" dirty="0">
                          <a:solidFill>
                            <a:srgbClr val="000000"/>
                          </a:solidFill>
                          <a:effectLst/>
                          <a:latin typeface="Times New Roman" panose="02020603050405020304" pitchFamily="18" charset="0"/>
                        </a:rPr>
                        <a:t>89</a:t>
                      </a: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b"/>
                      <a:r>
                        <a:rPr lang="ru-RU" sz="1000" b="0" i="0" u="none" strike="noStrike" dirty="0">
                          <a:solidFill>
                            <a:srgbClr val="000000"/>
                          </a:solidFill>
                          <a:effectLst/>
                          <a:latin typeface="Times New Roman" panose="02020603050405020304" pitchFamily="18" charset="0"/>
                        </a:rPr>
                        <a:t>0,4</a:t>
                      </a: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04227911"/>
                  </a:ext>
                </a:extLst>
              </a:tr>
              <a:tr h="238701">
                <a:tc>
                  <a:txBody>
                    <a:bodyPr/>
                    <a:lstStyle/>
                    <a:p>
                      <a:r>
                        <a:rPr lang="ru-RU" sz="1000" dirty="0">
                          <a:solidFill>
                            <a:schemeClr val="tx1"/>
                          </a:solidFill>
                          <a:latin typeface="Times New Roman" panose="02020603050405020304" pitchFamily="18" charset="0"/>
                          <a:cs typeface="Times New Roman" panose="02020603050405020304" pitchFamily="18" charset="0"/>
                        </a:rPr>
                        <a:t>Азот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11</a:t>
                      </a: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0,03</a:t>
                      </a: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71097977"/>
                  </a:ext>
                </a:extLst>
              </a:tr>
              <a:tr h="238701">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Күкіртсутегі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2</a:t>
                      </a: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0,3</a:t>
                      </a: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233118408"/>
                  </a:ext>
                </a:extLst>
              </a:tr>
              <a:tr h="238701">
                <a:tc>
                  <a:txBody>
                    <a:bodyPr/>
                    <a:lstStyle/>
                    <a:p>
                      <a:r>
                        <a:rPr lang="kk-KZ" sz="1000" dirty="0">
                          <a:solidFill>
                            <a:schemeClr val="tx1"/>
                          </a:solidFill>
                          <a:latin typeface="Times New Roman" panose="02020603050405020304" pitchFamily="18" charset="0"/>
                          <a:cs typeface="Times New Roman" panose="02020603050405020304" pitchFamily="18" charset="0"/>
                        </a:rPr>
                        <a:t>Аммиак</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4</a:t>
                      </a: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a:solidFill>
                            <a:srgbClr val="000000"/>
                          </a:solidFill>
                          <a:effectLst/>
                          <a:latin typeface="Times New Roman" panose="02020603050405020304" pitchFamily="18" charset="0"/>
                        </a:rPr>
                        <a:t>0,02</a:t>
                      </a:r>
                      <a:endParaRPr lang="ru-RU" sz="1000" b="0" i="0" u="none" strike="noStrike" dirty="0">
                        <a:solidFill>
                          <a:srgbClr val="000000"/>
                        </a:solidFill>
                        <a:effectLst/>
                        <a:latin typeface="Times New Roman" panose="02020603050405020304" pitchFamily="18" charset="0"/>
                      </a:endParaRP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1713089"/>
                  </a:ext>
                </a:extLst>
              </a:tr>
            </a:tbl>
          </a:graphicData>
        </a:graphic>
      </p:graphicFrame>
      <p:sp>
        <p:nvSpPr>
          <p:cNvPr id="20" name="Прямоугольник 19"/>
          <p:cNvSpPr/>
          <p:nvPr/>
        </p:nvSpPr>
        <p:spPr>
          <a:xfrm>
            <a:off x="4797468" y="128385"/>
            <a:ext cx="4979946" cy="1785104"/>
          </a:xfrm>
          <a:prstGeom prst="rect">
            <a:avLst/>
          </a:prstGeom>
        </p:spPr>
        <p:txBody>
          <a:bodyPr wrap="square">
            <a:spAutoFit/>
          </a:bodyPr>
          <a:lstStyle/>
          <a:p>
            <a:pPr lvl="0" algn="ctr"/>
            <a:r>
              <a:rPr lang="ru-RU" altLang="ru-RU" sz="1100" b="1" dirty="0" err="1">
                <a:latin typeface="Times New Roman" panose="02020603050405020304" pitchFamily="18" charset="0"/>
                <a:cs typeface="Times New Roman" panose="02020603050405020304" pitchFamily="18" charset="0"/>
              </a:rPr>
              <a:t>Теміртау</a:t>
            </a:r>
            <a:r>
              <a:rPr lang="ru-RU" altLang="ru-RU" sz="1100" b="1" dirty="0">
                <a:latin typeface="Times New Roman" panose="02020603050405020304" pitchFamily="18" charset="0"/>
                <a:cs typeface="Times New Roman" panose="02020603050405020304" pitchFamily="18" charset="0"/>
              </a:rPr>
              <a:t> </a:t>
            </a:r>
            <a:r>
              <a:rPr lang="ru-RU" altLang="ru-RU" sz="1100" b="1" dirty="0" err="1">
                <a:latin typeface="Times New Roman" panose="02020603050405020304" pitchFamily="18" charset="0"/>
                <a:cs typeface="Times New Roman" panose="02020603050405020304" pitchFamily="18" charset="0"/>
              </a:rPr>
              <a:t>қаласы</a:t>
            </a:r>
            <a:r>
              <a:rPr lang="ru-RU" altLang="ru-RU" sz="1100" b="1" dirty="0">
                <a:latin typeface="Times New Roman" panose="02020603050405020304" pitchFamily="18" charset="0"/>
                <a:cs typeface="Times New Roman" panose="02020603050405020304" pitchFamily="18" charset="0"/>
              </a:rPr>
              <a:t> </a:t>
            </a:r>
            <a:r>
              <a:rPr lang="ru-RU" altLang="ru-RU" sz="1100" b="1" dirty="0" err="1">
                <a:latin typeface="Times New Roman" panose="02020603050405020304" pitchFamily="18" charset="0"/>
                <a:cs typeface="Times New Roman" panose="02020603050405020304" pitchFamily="18" charset="0"/>
              </a:rPr>
              <a:t>бойынша</a:t>
            </a:r>
            <a:endParaRPr lang="ru-RU" altLang="ru-RU" sz="1100" b="1" dirty="0">
              <a:latin typeface="Times New Roman" panose="02020603050405020304" pitchFamily="18" charset="0"/>
              <a:cs typeface="Times New Roman" panose="02020603050405020304" pitchFamily="18" charset="0"/>
            </a:endParaRPr>
          </a:p>
          <a:p>
            <a:pPr lvl="0" algn="ctr"/>
            <a:r>
              <a:rPr lang="kk-KZ" altLang="ru-RU" sz="1100" b="1" dirty="0">
                <a:solidFill>
                  <a:srgbClr val="000000"/>
                </a:solidFill>
                <a:latin typeface="Times New Roman" panose="02020603050405020304" pitchFamily="18" charset="0"/>
                <a:cs typeface="Times New Roman" panose="02020603050405020304" pitchFamily="18" charset="0"/>
              </a:rPr>
              <a:t>28 қарашаға арналған ауа-райы болжамы</a:t>
            </a:r>
            <a:endParaRPr lang="ru-RU" altLang="ru-RU" sz="1100" b="1" dirty="0">
              <a:solidFill>
                <a:srgbClr val="000000"/>
              </a:solidFill>
              <a:latin typeface="Times New Roman" panose="02020603050405020304" pitchFamily="18" charset="0"/>
              <a:cs typeface="Times New Roman" panose="02020603050405020304" pitchFamily="18" charset="0"/>
            </a:endParaRPr>
          </a:p>
          <a:p>
            <a:pPr lvl="0" algn="ctr"/>
            <a:r>
              <a:rPr lang="ru-RU" altLang="ru-RU" sz="1100" b="1" dirty="0">
                <a:solidFill>
                  <a:srgbClr val="000000"/>
                </a:solidFill>
                <a:latin typeface="Times New Roman" panose="02020603050405020304" pitchFamily="18" charset="0"/>
                <a:cs typeface="Times New Roman" panose="02020603050405020304" pitchFamily="18" charset="0"/>
              </a:rPr>
              <a:t>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r>
              <a:rPr lang="ru-RU" altLang="ru-RU" sz="1100" b="1" dirty="0">
                <a:solidFill>
                  <a:srgbClr val="000000"/>
                </a:solidFill>
                <a:latin typeface="Times New Roman" panose="02020603050405020304" pitchFamily="18" charset="0"/>
                <a:cs typeface="Times New Roman" panose="02020603050405020304" pitchFamily="18" charset="0"/>
              </a:rPr>
              <a:t> 27 </a:t>
            </a:r>
            <a:r>
              <a:rPr lang="ru-RU" altLang="ru-RU" sz="1100" b="1" dirty="0" err="1">
                <a:solidFill>
                  <a:srgbClr val="000000"/>
                </a:solidFill>
                <a:latin typeface="Times New Roman" panose="02020603050405020304" pitchFamily="18" charset="0"/>
                <a:cs typeface="Times New Roman" panose="02020603050405020304" pitchFamily="18" charset="0"/>
              </a:rPr>
              <a:t>қараша</a:t>
            </a:r>
            <a:r>
              <a:rPr lang="ru-RU" altLang="ru-RU" sz="1100" b="1" dirty="0">
                <a:solidFill>
                  <a:srgbClr val="000000"/>
                </a:solidFill>
                <a:latin typeface="Times New Roman" panose="02020603050405020304" pitchFamily="18" charset="0"/>
                <a:cs typeface="Times New Roman" panose="02020603050405020304" pitchFamily="18" charset="0"/>
              </a:rPr>
              <a:t> </a:t>
            </a:r>
            <a:r>
              <a:rPr lang="ru-RU" altLang="ru-RU" sz="1100" b="1" dirty="0" err="1">
                <a:solidFill>
                  <a:srgbClr val="000000"/>
                </a:solidFill>
                <a:latin typeface="Times New Roman" panose="02020603050405020304" pitchFamily="18" charset="0"/>
                <a:cs typeface="Times New Roman" panose="02020603050405020304" pitchFamily="18" charset="0"/>
              </a:rPr>
              <a:t>сағ</a:t>
            </a:r>
            <a:r>
              <a:rPr lang="ru-RU" altLang="ru-RU" sz="1100" b="1" dirty="0">
                <a:solidFill>
                  <a:srgbClr val="000000"/>
                </a:solidFill>
                <a:latin typeface="Times New Roman" panose="02020603050405020304" pitchFamily="18" charset="0"/>
                <a:cs typeface="Times New Roman" panose="02020603050405020304" pitchFamily="18" charset="0"/>
              </a:rPr>
              <a:t>. 21-ден 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r>
              <a:rPr lang="ru-RU" altLang="ru-RU" sz="1100" b="1" dirty="0">
                <a:solidFill>
                  <a:srgbClr val="000000"/>
                </a:solidFill>
                <a:latin typeface="Times New Roman" panose="02020603050405020304" pitchFamily="18" charset="0"/>
                <a:cs typeface="Times New Roman" panose="02020603050405020304" pitchFamily="18" charset="0"/>
              </a:rPr>
              <a:t> 28</a:t>
            </a:r>
            <a:r>
              <a:rPr lang="kk-KZ" altLang="ru-RU" sz="1100" b="1" dirty="0">
                <a:solidFill>
                  <a:srgbClr val="000000"/>
                </a:solidFill>
                <a:latin typeface="Times New Roman" panose="02020603050405020304" pitchFamily="18" charset="0"/>
                <a:cs typeface="Times New Roman" panose="02020603050405020304" pitchFamily="18" charset="0"/>
              </a:rPr>
              <a:t> қараша </a:t>
            </a:r>
            <a:r>
              <a:rPr lang="ru-RU" altLang="ru-RU" sz="1100" b="1" dirty="0" err="1">
                <a:solidFill>
                  <a:srgbClr val="000000"/>
                </a:solidFill>
                <a:latin typeface="Times New Roman" panose="02020603050405020304" pitchFamily="18" charset="0"/>
                <a:cs typeface="Times New Roman" panose="02020603050405020304" pitchFamily="18" charset="0"/>
              </a:rPr>
              <a:t>сағ</a:t>
            </a:r>
            <a:r>
              <a:rPr lang="ru-RU" altLang="ru-RU" sz="1100" b="1" dirty="0">
                <a:solidFill>
                  <a:srgbClr val="000000"/>
                </a:solidFill>
                <a:latin typeface="Times New Roman" panose="02020603050405020304" pitchFamily="18" charset="0"/>
                <a:cs typeface="Times New Roman" panose="02020603050405020304" pitchFamily="18" charset="0"/>
              </a:rPr>
              <a:t>. 21-ге </a:t>
            </a:r>
            <a:r>
              <a:rPr lang="ru-RU" altLang="ru-RU" sz="1100" b="1" dirty="0" err="1">
                <a:solidFill>
                  <a:srgbClr val="000000"/>
                </a:solidFill>
                <a:latin typeface="Times New Roman" panose="02020603050405020304" pitchFamily="18" charset="0"/>
                <a:cs typeface="Times New Roman" panose="02020603050405020304" pitchFamily="18" charset="0"/>
              </a:rPr>
              <a:t>дейін</a:t>
            </a:r>
            <a:r>
              <a:rPr lang="ru-RU" altLang="ru-RU" sz="1100" b="1" dirty="0">
                <a:solidFill>
                  <a:srgbClr val="000000"/>
                </a:solidFill>
                <a:latin typeface="Times New Roman" panose="02020603050405020304" pitchFamily="18" charset="0"/>
                <a:cs typeface="Times New Roman" panose="02020603050405020304" pitchFamily="18" charset="0"/>
              </a:rPr>
              <a:t>.</a:t>
            </a:r>
            <a:r>
              <a:rPr lang="ru-RU" sz="1100" b="1" dirty="0">
                <a:solidFill>
                  <a:srgbClr val="000000"/>
                </a:solidFill>
                <a:latin typeface="Times New Roman" panose="02020603050405020304" pitchFamily="18" charset="0"/>
                <a:cs typeface="Times New Roman" panose="02020603050405020304" pitchFamily="18" charset="0"/>
                <a:sym typeface="+mn-ea"/>
              </a:rPr>
              <a:t>        </a:t>
            </a:r>
          </a:p>
          <a:p>
            <a:pPr lvl="0" algn="just"/>
            <a:r>
              <a:rPr lang="ru-RU" sz="1100" dirty="0" err="1">
                <a:latin typeface="Times New Roman" pitchFamily="18" charset="0"/>
                <a:cs typeface="Times New Roman" pitchFamily="18" charset="0"/>
              </a:rPr>
              <a:t>Аздаған</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бұлтты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жауын-шашынсыз</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Шығыс</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желі</a:t>
            </a:r>
            <a:r>
              <a:rPr lang="ru-RU" sz="1100" dirty="0">
                <a:latin typeface="Times New Roman" pitchFamily="18" charset="0"/>
                <a:cs typeface="Times New Roman" pitchFamily="18" charset="0"/>
              </a:rPr>
              <a:t> 5-10 м/с. </a:t>
            </a:r>
            <a:r>
              <a:rPr lang="ru-RU" sz="1100" dirty="0" err="1">
                <a:latin typeface="Times New Roman" pitchFamily="18" charset="0"/>
                <a:cs typeface="Times New Roman" pitchFamily="18" charset="0"/>
              </a:rPr>
              <a:t>Ауа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температурасы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түнде</a:t>
            </a:r>
            <a:r>
              <a:rPr lang="ru-RU" sz="1100" dirty="0">
                <a:latin typeface="Times New Roman" pitchFamily="18" charset="0"/>
                <a:cs typeface="Times New Roman" pitchFamily="18" charset="0"/>
              </a:rPr>
              <a:t> 27-29, </a:t>
            </a:r>
            <a:r>
              <a:rPr lang="ru-RU" sz="1100" dirty="0" err="1">
                <a:latin typeface="Times New Roman" pitchFamily="18" charset="0"/>
                <a:cs typeface="Times New Roman" pitchFamily="18" charset="0"/>
              </a:rPr>
              <a:t>күндіз</a:t>
            </a:r>
            <a:r>
              <a:rPr lang="ru-RU" sz="1100" dirty="0">
                <a:latin typeface="Times New Roman" pitchFamily="18" charset="0"/>
                <a:cs typeface="Times New Roman" pitchFamily="18" charset="0"/>
              </a:rPr>
              <a:t> 16-18 градус </a:t>
            </a:r>
            <a:r>
              <a:rPr lang="ru-RU" sz="1100" dirty="0" err="1">
                <a:latin typeface="Times New Roman" pitchFamily="18" charset="0"/>
                <a:cs typeface="Times New Roman" pitchFamily="18" charset="0"/>
              </a:rPr>
              <a:t>аяз</a:t>
            </a:r>
            <a:r>
              <a:rPr lang="ru-RU" sz="1100" dirty="0">
                <a:latin typeface="Times New Roman" pitchFamily="18" charset="0"/>
                <a:cs typeface="Times New Roman" pitchFamily="18" charset="0"/>
              </a:rPr>
              <a:t>. </a:t>
            </a:r>
            <a:endParaRPr lang="kk-KZ" altLang="ru-RU" sz="1100" b="1" dirty="0">
              <a:solidFill>
                <a:srgbClr val="000000"/>
              </a:solidFill>
              <a:latin typeface="Times New Roman" panose="02020603050405020304" pitchFamily="18" charset="0"/>
              <a:cs typeface="Times New Roman" panose="02020603050405020304" pitchFamily="18" charset="0"/>
            </a:endParaRPr>
          </a:p>
          <a:p>
            <a:pPr lvl="0" algn="ctr"/>
            <a:endParaRPr lang="kk-KZ" altLang="ru-RU" sz="1100" b="1" dirty="0">
              <a:solidFill>
                <a:srgbClr val="000000"/>
              </a:solidFill>
              <a:latin typeface="Times New Roman" panose="02020603050405020304" pitchFamily="18" charset="0"/>
              <a:cs typeface="Times New Roman" panose="02020603050405020304" pitchFamily="18" charset="0"/>
            </a:endParaRPr>
          </a:p>
          <a:p>
            <a:pPr lvl="0" algn="ctr"/>
            <a:r>
              <a:rPr lang="kk-KZ" altLang="ru-RU" sz="1100" b="1" dirty="0">
                <a:solidFill>
                  <a:srgbClr val="000000"/>
                </a:solidFill>
                <a:latin typeface="Times New Roman" panose="02020603050405020304" pitchFamily="18" charset="0"/>
                <a:cs typeface="Times New Roman" panose="02020603050405020304" pitchFamily="18" charset="0"/>
              </a:rPr>
              <a:t>29 қарашаға </a:t>
            </a:r>
            <a:r>
              <a:rPr lang="ru-RU" altLang="ru-RU" sz="1100" b="1" dirty="0">
                <a:solidFill>
                  <a:srgbClr val="000000"/>
                </a:solidFill>
                <a:latin typeface="Times New Roman" panose="02020603050405020304" pitchFamily="18" charset="0"/>
                <a:cs typeface="Times New Roman" panose="02020603050405020304" pitchFamily="18" charset="0"/>
              </a:rPr>
              <a:t>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endParaRPr lang="ru-RU" sz="1100" dirty="0">
              <a:latin typeface="Times New Roman" pitchFamily="18" charset="0"/>
              <a:cs typeface="Times New Roman" pitchFamily="18" charset="0"/>
            </a:endParaRPr>
          </a:p>
          <a:p>
            <a:pPr lvl="0" indent="182563" algn="ctr"/>
            <a:r>
              <a:rPr lang="ru-RU" sz="1100" b="1" dirty="0">
                <a:solidFill>
                  <a:srgbClr val="000000"/>
                </a:solidFill>
                <a:latin typeface="Times New Roman" panose="02020603050405020304" pitchFamily="18" charset="0"/>
                <a:cs typeface="Times New Roman" panose="02020603050405020304" pitchFamily="18" charset="0"/>
              </a:rPr>
              <a:t>2022 ж</a:t>
            </a:r>
            <a:r>
              <a:rPr lang="kk-KZ" sz="1100" b="1" dirty="0">
                <a:solidFill>
                  <a:srgbClr val="000000"/>
                </a:solidFill>
                <a:latin typeface="Times New Roman" panose="02020603050405020304" pitchFamily="18" charset="0"/>
                <a:cs typeface="Times New Roman" panose="02020603050405020304" pitchFamily="18" charset="0"/>
              </a:rPr>
              <a:t>. 28 қараша </a:t>
            </a:r>
            <a:r>
              <a:rPr lang="ru-RU" sz="1100" b="1" dirty="0" err="1">
                <a:solidFill>
                  <a:srgbClr val="000000"/>
                </a:solidFill>
                <a:latin typeface="Times New Roman" panose="02020603050405020304" pitchFamily="18" charset="0"/>
                <a:cs typeface="Times New Roman" panose="02020603050405020304" pitchFamily="18" charset="0"/>
              </a:rPr>
              <a:t>сағ</a:t>
            </a:r>
            <a:r>
              <a:rPr lang="ru-RU" sz="1100" b="1" dirty="0">
                <a:solidFill>
                  <a:srgbClr val="000000"/>
                </a:solidFill>
                <a:latin typeface="Times New Roman" panose="02020603050405020304" pitchFamily="18" charset="0"/>
                <a:cs typeface="Times New Roman" panose="02020603050405020304" pitchFamily="18" charset="0"/>
              </a:rPr>
              <a:t>. 21-ден </a:t>
            </a:r>
            <a:r>
              <a:rPr lang="ru-RU" sz="1100" b="1" dirty="0" err="1">
                <a:solidFill>
                  <a:srgbClr val="000000"/>
                </a:solidFill>
                <a:latin typeface="Times New Roman" panose="02020603050405020304" pitchFamily="18" charset="0"/>
                <a:cs typeface="Times New Roman" panose="02020603050405020304" pitchFamily="18" charset="0"/>
              </a:rPr>
              <a:t>бастап</a:t>
            </a:r>
            <a:r>
              <a:rPr lang="ru-RU" sz="1100" b="1" dirty="0">
                <a:solidFill>
                  <a:srgbClr val="000000"/>
                </a:solidFill>
                <a:latin typeface="Times New Roman" panose="02020603050405020304" pitchFamily="18" charset="0"/>
                <a:cs typeface="Times New Roman" panose="02020603050405020304" pitchFamily="18" charset="0"/>
              </a:rPr>
              <a:t> 29 </a:t>
            </a:r>
            <a:r>
              <a:rPr lang="ru-RU" sz="1100" b="1" dirty="0" err="1">
                <a:solidFill>
                  <a:srgbClr val="000000"/>
                </a:solidFill>
                <a:latin typeface="Times New Roman" panose="02020603050405020304" pitchFamily="18" charset="0"/>
                <a:cs typeface="Times New Roman" panose="02020603050405020304" pitchFamily="18" charset="0"/>
              </a:rPr>
              <a:t>қараша</a:t>
            </a:r>
            <a:r>
              <a:rPr lang="ru-RU" sz="1100" b="1" dirty="0">
                <a:solidFill>
                  <a:srgbClr val="000000"/>
                </a:solidFill>
                <a:latin typeface="Times New Roman" panose="02020603050405020304" pitchFamily="18" charset="0"/>
                <a:cs typeface="Times New Roman" panose="02020603050405020304" pitchFamily="18" charset="0"/>
              </a:rPr>
              <a:t> </a:t>
            </a:r>
            <a:r>
              <a:rPr lang="ru-RU" sz="1100" b="1" dirty="0" err="1">
                <a:solidFill>
                  <a:srgbClr val="000000"/>
                </a:solidFill>
                <a:latin typeface="Times New Roman" panose="02020603050405020304" pitchFamily="18" charset="0"/>
                <a:cs typeface="Times New Roman" panose="02020603050405020304" pitchFamily="18" charset="0"/>
              </a:rPr>
              <a:t>сағ</a:t>
            </a:r>
            <a:r>
              <a:rPr lang="ru-RU" sz="1100" b="1" dirty="0">
                <a:solidFill>
                  <a:srgbClr val="000000"/>
                </a:solidFill>
                <a:latin typeface="Times New Roman" panose="02020603050405020304" pitchFamily="18" charset="0"/>
                <a:cs typeface="Times New Roman" panose="02020603050405020304" pitchFamily="18" charset="0"/>
              </a:rPr>
              <a:t>. 09-ға </a:t>
            </a:r>
            <a:r>
              <a:rPr lang="ru-RU" sz="1100" b="1" dirty="0" err="1">
                <a:solidFill>
                  <a:srgbClr val="000000"/>
                </a:solidFill>
                <a:latin typeface="Times New Roman" panose="02020603050405020304" pitchFamily="18" charset="0"/>
                <a:cs typeface="Times New Roman" panose="02020603050405020304" pitchFamily="18" charset="0"/>
              </a:rPr>
              <a:t>дейін</a:t>
            </a:r>
            <a:endParaRPr lang="ru-RU" sz="1100" dirty="0">
              <a:latin typeface="Times New Roman" pitchFamily="18" charset="0"/>
              <a:cs typeface="Times New Roman" pitchFamily="18" charset="0"/>
            </a:endParaRPr>
          </a:p>
          <a:p>
            <a:pPr algn="just"/>
            <a:r>
              <a:rPr lang="ru-RU" sz="1100" dirty="0" err="1">
                <a:latin typeface="Times New Roman" pitchFamily="18" charset="0"/>
                <a:cs typeface="Times New Roman" pitchFamily="18" charset="0"/>
              </a:rPr>
              <a:t>Аздаған</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бұлтты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жауын-шашынсыз</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Шығыс</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солтүстік-шығыс</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желі</a:t>
            </a:r>
            <a:r>
              <a:rPr lang="ru-RU" sz="1100" dirty="0">
                <a:latin typeface="Times New Roman" pitchFamily="18" charset="0"/>
                <a:cs typeface="Times New Roman" pitchFamily="18" charset="0"/>
              </a:rPr>
              <a:t> 5-10 м/с. </a:t>
            </a:r>
            <a:r>
              <a:rPr lang="ru-RU" sz="1100" dirty="0" err="1">
                <a:latin typeface="Times New Roman" pitchFamily="18" charset="0"/>
                <a:cs typeface="Times New Roman" pitchFamily="18" charset="0"/>
              </a:rPr>
              <a:t>Ауа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температурасы</a:t>
            </a:r>
            <a:r>
              <a:rPr lang="ru-RU" sz="1100" dirty="0">
                <a:latin typeface="Times New Roman" pitchFamily="18" charset="0"/>
                <a:cs typeface="Times New Roman" pitchFamily="18" charset="0"/>
              </a:rPr>
              <a:t> 25-27 градус </a:t>
            </a:r>
            <a:r>
              <a:rPr lang="ru-RU" sz="1100" dirty="0" err="1">
                <a:latin typeface="Times New Roman" pitchFamily="18" charset="0"/>
                <a:cs typeface="Times New Roman" pitchFamily="18" charset="0"/>
              </a:rPr>
              <a:t>аяз</a:t>
            </a:r>
            <a:r>
              <a:rPr lang="ru-RU" sz="1100" dirty="0">
                <a:latin typeface="Times New Roman" pitchFamily="18" charset="0"/>
                <a:cs typeface="Times New Roman" pitchFamily="18" charset="0"/>
              </a:rPr>
              <a:t>.</a:t>
            </a:r>
          </a:p>
        </p:txBody>
      </p:sp>
      <p:sp>
        <p:nvSpPr>
          <p:cNvPr id="22" name="TextBox 13"/>
          <p:cNvSpPr txBox="1"/>
          <p:nvPr/>
        </p:nvSpPr>
        <p:spPr>
          <a:xfrm>
            <a:off x="4971874" y="3012481"/>
            <a:ext cx="4680169" cy="27699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ctr"/>
            <a:r>
              <a:rPr lang="ru-RU" sz="1200" dirty="0">
                <a:solidFill>
                  <a:schemeClr val="tx1"/>
                </a:solidFill>
                <a:latin typeface="Times New Roman" panose="02020603050405020304" pitchFamily="18" charset="0"/>
                <a:cs typeface="Times New Roman" panose="02020603050405020304" pitchFamily="18" charset="0"/>
              </a:rPr>
              <a:t>1, 2, 3 </a:t>
            </a:r>
            <a:r>
              <a:rPr lang="ru-RU" sz="1200" dirty="0" err="1">
                <a:solidFill>
                  <a:schemeClr val="tx1"/>
                </a:solidFill>
                <a:latin typeface="Times New Roman" panose="02020603050405020304" pitchFamily="18" charset="0"/>
                <a:cs typeface="Times New Roman" panose="02020603050405020304" pitchFamily="18" charset="0"/>
              </a:rPr>
              <a:t>дәрежелі</a:t>
            </a:r>
            <a:r>
              <a:rPr lang="ru-RU" sz="1200" dirty="0">
                <a:solidFill>
                  <a:schemeClr val="tx1"/>
                </a:solidFill>
                <a:latin typeface="Times New Roman" panose="02020603050405020304" pitchFamily="18" charset="0"/>
                <a:cs typeface="Times New Roman" panose="02020603050405020304" pitchFamily="18" charset="0"/>
              </a:rPr>
              <a:t> ҚМЖ </a:t>
            </a:r>
            <a:r>
              <a:rPr lang="ru-RU" sz="1200" dirty="0" err="1">
                <a:solidFill>
                  <a:schemeClr val="tx1"/>
                </a:solidFill>
                <a:latin typeface="Times New Roman" panose="02020603050405020304" pitchFamily="18" charset="0"/>
                <a:cs typeface="Times New Roman" panose="02020603050405020304" pitchFamily="18" charset="0"/>
              </a:rPr>
              <a:t>ескертуі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жоқ</a:t>
            </a:r>
            <a:endParaRPr lang="ru-RU" sz="1200" dirty="0">
              <a:solidFill>
                <a:schemeClr val="tx1"/>
              </a:solidFill>
              <a:latin typeface="Times New Roman" panose="02020603050405020304" pitchFamily="18" charset="0"/>
              <a:cs typeface="Times New Roman" panose="02020603050405020304" pitchFamily="18" charset="0"/>
            </a:endParaRPr>
          </a:p>
        </p:txBody>
      </p:sp>
      <p:sp>
        <p:nvSpPr>
          <p:cNvPr id="21" name="TextBox 13"/>
          <p:cNvSpPr txBox="1"/>
          <p:nvPr/>
        </p:nvSpPr>
        <p:spPr>
          <a:xfrm>
            <a:off x="4839032" y="2406855"/>
            <a:ext cx="4952554" cy="600164"/>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just"/>
            <a:r>
              <a:rPr lang="ru-RU" sz="1100" dirty="0">
                <a:solidFill>
                  <a:schemeClr val="tx1"/>
                </a:solidFill>
                <a:latin typeface="Times New Roman" panose="02020603050405020304" pitchFamily="18" charset="0"/>
                <a:cs typeface="Times New Roman" panose="02020603050405020304" pitchFamily="18" charset="0"/>
              </a:rPr>
              <a:t>2022 </a:t>
            </a:r>
            <a:r>
              <a:rPr lang="ru-RU" sz="1100" dirty="0" err="1">
                <a:solidFill>
                  <a:schemeClr val="tx1"/>
                </a:solidFill>
                <a:latin typeface="Times New Roman" panose="02020603050405020304" pitchFamily="18" charset="0"/>
                <a:cs typeface="Times New Roman" panose="02020603050405020304" pitchFamily="18" charset="0"/>
              </a:rPr>
              <a:t>жылғы</a:t>
            </a:r>
            <a:r>
              <a:rPr lang="ru-RU" sz="1100" dirty="0">
                <a:solidFill>
                  <a:schemeClr val="tx1"/>
                </a:solidFill>
                <a:latin typeface="Times New Roman" panose="02020603050405020304" pitchFamily="18" charset="0"/>
                <a:cs typeface="Times New Roman" panose="02020603050405020304" pitchFamily="18" charset="0"/>
              </a:rPr>
              <a:t> 28 </a:t>
            </a:r>
            <a:r>
              <a:rPr lang="ru-RU" sz="1100" dirty="0" err="1">
                <a:solidFill>
                  <a:schemeClr val="tx1"/>
                </a:solidFill>
                <a:latin typeface="Times New Roman" panose="02020603050405020304" pitchFamily="18" charset="0"/>
                <a:cs typeface="Times New Roman" panose="02020603050405020304" pitchFamily="18" charset="0"/>
              </a:rPr>
              <a:t>қараша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тәуілік</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бойы</a:t>
            </a:r>
            <a:r>
              <a:rPr lang="ru-RU" sz="1100" dirty="0">
                <a:solidFill>
                  <a:schemeClr val="tx1"/>
                </a:solidFill>
                <a:latin typeface="Times New Roman" panose="02020603050405020304" pitchFamily="18" charset="0"/>
                <a:cs typeface="Times New Roman" panose="02020603050405020304" pitchFamily="18" charset="0"/>
              </a:rPr>
              <a:t>, 29 </a:t>
            </a:r>
            <a:r>
              <a:rPr lang="ru-RU" sz="1100" dirty="0" err="1">
                <a:solidFill>
                  <a:schemeClr val="tx1"/>
                </a:solidFill>
                <a:latin typeface="Times New Roman" panose="02020603050405020304" pitchFamily="18" charset="0"/>
                <a:cs typeface="Times New Roman" panose="02020603050405020304" pitchFamily="18" charset="0"/>
              </a:rPr>
              <a:t>қараша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түнде</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метеорологиялық</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жағдайлар</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атмосферасында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ластаушы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заттардың</a:t>
            </a:r>
            <a:r>
              <a:rPr lang="ru-RU" sz="1100" dirty="0">
                <a:solidFill>
                  <a:schemeClr val="tx1"/>
                </a:solidFill>
                <a:latin typeface="Times New Roman" panose="02020603050405020304" pitchFamily="18" charset="0"/>
                <a:cs typeface="Times New Roman" panose="02020603050405020304" pitchFamily="18" charset="0"/>
              </a:rPr>
              <a:t> </a:t>
            </a:r>
            <a:r>
              <a:rPr lang="ru-RU" sz="1100">
                <a:solidFill>
                  <a:schemeClr val="tx1"/>
                </a:solidFill>
                <a:latin typeface="Times New Roman" panose="02020603050405020304" pitchFamily="18" charset="0"/>
                <a:cs typeface="Times New Roman" panose="02020603050405020304" pitchFamily="18" charset="0"/>
              </a:rPr>
              <a:t>сейілуіне </a:t>
            </a:r>
            <a:r>
              <a:rPr lang="ru-RU" sz="1100" dirty="0" err="1">
                <a:solidFill>
                  <a:schemeClr val="tx1"/>
                </a:solidFill>
                <a:latin typeface="Times New Roman" panose="02020603050405020304" pitchFamily="18" charset="0"/>
                <a:cs typeface="Times New Roman" panose="02020603050405020304" pitchFamily="18" charset="0"/>
              </a:rPr>
              <a:t>ықпал</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етеді</a:t>
            </a:r>
            <a:r>
              <a:rPr lang="ru-RU" sz="1100" dirty="0">
                <a:solidFill>
                  <a:schemeClr val="tx1"/>
                </a:solidFill>
                <a:latin typeface="Times New Roman" panose="02020603050405020304" pitchFamily="18" charset="0"/>
                <a:cs typeface="Times New Roman" panose="02020603050405020304" pitchFamily="18" charset="0"/>
              </a:rPr>
              <a:t>. </a:t>
            </a:r>
          </a:p>
          <a:p>
            <a:pPr lvl="0" algn="just"/>
            <a:r>
              <a:rPr lang="ru-RU" sz="1100" dirty="0" err="1">
                <a:solidFill>
                  <a:schemeClr val="tx1"/>
                </a:solidFill>
                <a:latin typeface="Times New Roman" panose="02020603050405020304" pitchFamily="18" charset="0"/>
                <a:cs typeface="Times New Roman" panose="02020603050405020304" pitchFamily="18" charset="0"/>
              </a:rPr>
              <a:t>Жалпы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бойынша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ауаның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ластану</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деңгейі</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төмендейді</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деп</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күтілед</a:t>
            </a:r>
            <a:r>
              <a:rPr lang="kk-KZ" sz="1100" dirty="0">
                <a:solidFill>
                  <a:schemeClr val="tx1"/>
                </a:solidFill>
                <a:latin typeface="Times New Roman" panose="02020603050405020304" pitchFamily="18" charset="0"/>
                <a:cs typeface="Times New Roman" panose="02020603050405020304" pitchFamily="18" charset="0"/>
              </a:rPr>
              <a:t>і</a:t>
            </a:r>
            <a:r>
              <a:rPr lang="ru-RU" sz="1100" dirty="0">
                <a:solidFill>
                  <a:schemeClr val="tx1"/>
                </a:solidFill>
                <a:latin typeface="Times New Roman" panose="02020603050405020304" pitchFamily="18" charset="0"/>
                <a:cs typeface="Times New Roman" panose="02020603050405020304" pitchFamily="18" charset="0"/>
              </a:rPr>
              <a:t>.</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E1A8E3C0-CFA9-44DB-A7DD-D1427BEBA2CE}"/>
              </a:ext>
            </a:extLst>
          </p:cNvPr>
          <p:cNvSpPr txBox="1"/>
          <p:nvPr/>
        </p:nvSpPr>
        <p:spPr>
          <a:xfrm>
            <a:off x="317284" y="246083"/>
            <a:ext cx="4635716" cy="848295"/>
          </a:xfrm>
          <a:prstGeom prst="rect">
            <a:avLst/>
          </a:prstGeom>
          <a:noFill/>
        </p:spPr>
        <p:txBody>
          <a:bodyPr wrap="square">
            <a:spAutoFit/>
          </a:bodyPr>
          <a:lstStyle/>
          <a:p>
            <a:pPr algn="ctr"/>
            <a:r>
              <a:rPr lang="ru-RU" sz="1400" b="1" dirty="0">
                <a:solidFill>
                  <a:srgbClr val="000000"/>
                </a:solidFill>
                <a:latin typeface="Times New Roman" pitchFamily="18" charset="0"/>
                <a:cs typeface="Times New Roman" pitchFamily="18" charset="0"/>
                <a:sym typeface="+mn-ea"/>
              </a:rPr>
              <a:t>ҚМЖ КЗІНДЕГІ ХАЛЫҚҚА АРНАЛҒАН ҰСЫНЫСТАР</a:t>
            </a:r>
            <a:endParaRPr lang="ru-RU" sz="1400" b="1" dirty="0"/>
          </a:p>
        </p:txBody>
      </p:sp>
      <p:sp>
        <p:nvSpPr>
          <p:cNvPr id="22" name="Прямоугольник 26"/>
          <p:cNvSpPr/>
          <p:nvPr/>
        </p:nvSpPr>
        <p:spPr>
          <a:xfrm>
            <a:off x="232211" y="4587619"/>
            <a:ext cx="4661089" cy="1384995"/>
          </a:xfrm>
          <a:prstGeom prst="rect">
            <a:avLst/>
          </a:prstGeom>
          <a:noFill/>
          <a:ln w="9525">
            <a:noFill/>
          </a:ln>
        </p:spPr>
        <p:txBody>
          <a:bodyPr wrap="square">
            <a:spAutoFit/>
          </a:bodyPr>
          <a:lstStyle/>
          <a:p>
            <a:pPr algn="just"/>
            <a:r>
              <a:rPr lang="ru-RU" altLang="ru-RU" sz="1200" dirty="0" err="1">
                <a:solidFill>
                  <a:srgbClr val="000000"/>
                </a:solidFill>
                <a:latin typeface="Times New Roman" panose="02020603050405020304" pitchFamily="18" charset="0"/>
                <a:cs typeface="Times New Roman" panose="02020603050405020304" pitchFamily="18" charset="0"/>
              </a:rPr>
              <a:t>Теміртау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4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r>
              <a:rPr lang="ru-RU" altLang="ru-RU" sz="1200" dirty="0">
                <a:solidFill>
                  <a:srgbClr val="000000"/>
                </a:solidFill>
                <a:latin typeface="Times New Roman" panose="02020603050405020304" pitchFamily="18" charset="0"/>
                <a:cs typeface="Times New Roman" panose="02020603050405020304" pitchFamily="18" charset="0"/>
              </a:rPr>
              <a:t>№ 3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en-US" altLang="ru-RU" sz="1200" dirty="0">
                <a:solidFill>
                  <a:srgbClr val="000000"/>
                </a:solidFill>
                <a:latin typeface="Times New Roman" panose="02020603050405020304" pitchFamily="18" charset="0"/>
                <a:cs typeface="Times New Roman" panose="02020603050405020304" pitchFamily="18" charset="0"/>
              </a:rPr>
              <a:t> – </a:t>
            </a:r>
            <a:r>
              <a:rPr lang="kk-KZ" altLang="ru-RU" sz="1200" dirty="0">
                <a:solidFill>
                  <a:srgbClr val="000000"/>
                </a:solidFill>
                <a:latin typeface="Times New Roman" panose="02020603050405020304" pitchFamily="18" charset="0"/>
                <a:cs typeface="Times New Roman" panose="02020603050405020304" pitchFamily="18" charset="0"/>
              </a:rPr>
              <a:t>Колхозная көшесі, 23</a:t>
            </a:r>
            <a:r>
              <a:rPr lang="ru-RU" altLang="ru-RU" sz="1200" dirty="0">
                <a:solidFill>
                  <a:srgbClr val="000000"/>
                </a:solidFill>
                <a:latin typeface="Times New Roman" panose="02020603050405020304" pitchFamily="18" charset="0"/>
                <a:cs typeface="Times New Roman" panose="02020603050405020304" pitchFamily="18" charset="0"/>
              </a:rPr>
              <a:t>;</a:t>
            </a:r>
          </a:p>
          <a:p>
            <a:r>
              <a:rPr lang="ru-RU" altLang="ru-RU" sz="1200" dirty="0">
                <a:solidFill>
                  <a:srgbClr val="000000"/>
                </a:solidFill>
                <a:latin typeface="Times New Roman" panose="02020603050405020304" pitchFamily="18" charset="0"/>
                <a:cs typeface="Times New Roman" panose="02020603050405020304" pitchFamily="18" charset="0"/>
              </a:rPr>
              <a:t>№ 4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 – 6 </a:t>
            </a:r>
            <a:r>
              <a:rPr lang="ru-RU" altLang="ru-RU" sz="1200" dirty="0" err="1">
                <a:solidFill>
                  <a:srgbClr val="000000"/>
                </a:solidFill>
                <a:latin typeface="Times New Roman" panose="02020603050405020304" pitchFamily="18" charset="0"/>
                <a:cs typeface="Times New Roman" panose="02020603050405020304" pitchFamily="18" charset="0"/>
              </a:rPr>
              <a:t>шағын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ауданы</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Опан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шоқысы</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ішетін</a:t>
            </a:r>
            <a:r>
              <a:rPr lang="ru-RU" altLang="ru-RU" sz="1200" dirty="0">
                <a:solidFill>
                  <a:srgbClr val="000000"/>
                </a:solidFill>
                <a:latin typeface="Times New Roman" panose="02020603050405020304" pitchFamily="18" charset="0"/>
                <a:cs typeface="Times New Roman" panose="02020603050405020304" pitchFamily="18" charset="0"/>
              </a:rPr>
              <a:t> су </a:t>
            </a:r>
            <a:r>
              <a:rPr lang="ru-RU" altLang="ru-RU" sz="1200" dirty="0" err="1">
                <a:solidFill>
                  <a:srgbClr val="000000"/>
                </a:solidFill>
                <a:latin typeface="Times New Roman" panose="02020603050405020304" pitchFamily="18" charset="0"/>
                <a:cs typeface="Times New Roman" panose="02020603050405020304" pitchFamily="18" charset="0"/>
              </a:rPr>
              <a:t>резервуарының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аумағы</a:t>
            </a:r>
            <a:r>
              <a:rPr lang="ru-RU" altLang="ru-RU" sz="1200" dirty="0">
                <a:solidFill>
                  <a:srgbClr val="000000"/>
                </a:solidFill>
                <a:latin typeface="Times New Roman" panose="02020603050405020304" pitchFamily="18" charset="0"/>
                <a:cs typeface="Times New Roman" panose="02020603050405020304" pitchFamily="18" charset="0"/>
              </a:rPr>
              <a:t>);</a:t>
            </a:r>
          </a:p>
          <a:p>
            <a:r>
              <a:rPr lang="ru-RU" altLang="ru-RU" sz="1200" dirty="0">
                <a:solidFill>
                  <a:srgbClr val="000000"/>
                </a:solidFill>
                <a:latin typeface="Times New Roman" panose="02020603050405020304" pitchFamily="18" charset="0"/>
                <a:cs typeface="Times New Roman" panose="02020603050405020304" pitchFamily="18" charset="0"/>
              </a:rPr>
              <a:t>№ 5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 – 3 «А» </a:t>
            </a:r>
            <a:r>
              <a:rPr lang="ru-RU" altLang="ru-RU" sz="1200" dirty="0" err="1">
                <a:solidFill>
                  <a:srgbClr val="000000"/>
                </a:solidFill>
                <a:latin typeface="Times New Roman" panose="02020603050405020304" pitchFamily="18" charset="0"/>
                <a:cs typeface="Times New Roman" panose="02020603050405020304" pitchFamily="18" charset="0"/>
              </a:rPr>
              <a:t>шағын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ауданы</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құтқару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станциясының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ауданы</a:t>
            </a:r>
            <a:r>
              <a:rPr lang="ru-RU" altLang="ru-RU" sz="1200" dirty="0">
                <a:solidFill>
                  <a:srgbClr val="000000"/>
                </a:solidFill>
                <a:latin typeface="Times New Roman" panose="02020603050405020304" pitchFamily="18" charset="0"/>
                <a:cs typeface="Times New Roman" panose="02020603050405020304" pitchFamily="18" charset="0"/>
              </a:rPr>
              <a:t>);</a:t>
            </a:r>
          </a:p>
          <a:p>
            <a:r>
              <a:rPr lang="ru-RU" altLang="ru-RU" sz="1200" dirty="0">
                <a:solidFill>
                  <a:srgbClr val="000000"/>
                </a:solidFill>
                <a:latin typeface="Times New Roman" panose="02020603050405020304" pitchFamily="18" charset="0"/>
                <a:cs typeface="Times New Roman" panose="02020603050405020304" pitchFamily="18" charset="0"/>
              </a:rPr>
              <a:t>№ 2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 – Фурманов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5.</a:t>
            </a:r>
            <a:endParaRPr lang="ru-RU" altLang="ru-RU" sz="1200" dirty="0">
              <a:latin typeface="Times New Roman" panose="02020603050405020304" pitchFamily="18" charset="0"/>
              <a:ea typeface="Times New Roman" panose="02020603050405020304" pitchFamily="18" charset="0"/>
            </a:endParaRPr>
          </a:p>
        </p:txBody>
      </p:sp>
      <p:sp>
        <p:nvSpPr>
          <p:cNvPr id="23" name="Прямоугольник 13"/>
          <p:cNvSpPr/>
          <p:nvPr/>
        </p:nvSpPr>
        <p:spPr>
          <a:xfrm>
            <a:off x="4937125" y="48239"/>
            <a:ext cx="4840288"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097387" y="4346541"/>
            <a:ext cx="4291013" cy="1913221"/>
            <a:chOff x="531522" y="3799939"/>
            <a:chExt cx="4291013" cy="2098406"/>
          </a:xfrm>
        </p:grpSpPr>
        <p:graphicFrame>
          <p:nvGraphicFramePr>
            <p:cNvPr id="26" name="Таблица 25"/>
            <p:cNvGraphicFramePr/>
            <p:nvPr>
              <p:extLst>
                <p:ext uri="{D42A27DB-BD31-4B8C-83A1-F6EECF244321}">
                  <p14:modId xmlns:p14="http://schemas.microsoft.com/office/powerpoint/2010/main" val="733286916"/>
                </p:ext>
              </p:extLst>
            </p:nvPr>
          </p:nvGraphicFramePr>
          <p:xfrm>
            <a:off x="531522" y="5029036"/>
            <a:ext cx="4035777" cy="869309"/>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altLang="en-US" sz="800" dirty="0" err="1">
                            <a:latin typeface="Times New Roman" panose="02020603050405020304" pitchFamily="18" charset="0"/>
                            <a:ea typeface="Times New Roman" panose="02020603050405020304" pitchFamily="18" charset="0"/>
                          </a:rPr>
                          <a:t>Баспасөз</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a:t>
                        </a:r>
                        <a:r>
                          <a:rPr lang="en-US" sz="800" dirty="0">
                            <a:latin typeface="Times New Roman" panose="02020603050405020304" pitchFamily="18" charset="0"/>
                            <a:cs typeface="Times New Roman" panose="02020603050405020304" pitchFamily="18" charset="0"/>
                          </a:rPr>
                          <a:t>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 action="ppaction://noaction"/>
                          </a:rPr>
                          <a:t>info@meteo.kz</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altLang="en-US" sz="800" dirty="0" err="1">
                            <a:latin typeface="Times New Roman" panose="02020603050405020304" pitchFamily="18" charset="0"/>
                            <a:ea typeface="Times New Roman" panose="02020603050405020304" pitchFamily="18" charset="0"/>
                          </a:rPr>
                          <a:t>Халықаралық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ынтымақтастық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a:t>
                        </a:r>
                        <a:r>
                          <a:rPr lang="en-US" sz="800" dirty="0">
                            <a:latin typeface="Times New Roman" panose="02020603050405020304" pitchFamily="18" charset="0"/>
                            <a:cs typeface="Times New Roman" panose="02020603050405020304" pitchFamily="18" charset="0"/>
                          </a:rPr>
                          <a:t>26</a:t>
                        </a:r>
                        <a:r>
                          <a:rPr sz="800" dirty="0">
                            <a:latin typeface="Times New Roman" panose="02020603050405020304" pitchFamily="18" charset="0"/>
                            <a:cs typeface="Times New Roman" panose="02020603050405020304" pitchFamily="18" charset="0"/>
                          </a:rPr>
                          <a:t>, 79-83-</a:t>
                        </a:r>
                        <a:r>
                          <a:rPr lang="en-US" sz="800" dirty="0">
                            <a:latin typeface="Times New Roman" panose="02020603050405020304" pitchFamily="18" charset="0"/>
                            <a:cs typeface="Times New Roman" panose="02020603050405020304" pitchFamily="18" charset="0"/>
                          </a:rPr>
                          <a:t>83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 action="ppaction://noaction"/>
                          </a:rPr>
                          <a:t>ukpp@meteo.kz</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7" name="Прямоугольник 8"/>
            <p:cNvSpPr/>
            <p:nvPr/>
          </p:nvSpPr>
          <p:spPr>
            <a:xfrm>
              <a:off x="638490" y="4161401"/>
              <a:ext cx="1923925" cy="877674"/>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latin typeface="Times New Roman" panose="02020603050405020304" pitchFamily="18" charset="0"/>
                <a:cs typeface="Times New Roman" panose="02020603050405020304" pitchFamily="18" charset="0"/>
              </a:endParaRPr>
            </a:p>
            <a:p>
              <a:pPr algn="ctr"/>
              <a:r>
                <a:rPr lang="ru-RU" altLang="ru-RU" sz="1000" i="1">
                  <a:latin typeface="Times New Roman" panose="02020603050405020304" pitchFamily="18" charset="0"/>
                  <a:cs typeface="Times New Roman" panose="02020603050405020304" pitchFamily="18" charset="0"/>
                </a:rPr>
                <a:t>Астана </a:t>
              </a:r>
              <a:r>
                <a:rPr lang="ru-RU" altLang="ru-RU" sz="1000" i="1" dirty="0">
                  <a:latin typeface="Times New Roman" panose="02020603050405020304" pitchFamily="18" charset="0"/>
                  <a:cs typeface="Times New Roman" panose="02020603050405020304" pitchFamily="18" charset="0"/>
                </a:rPr>
                <a:t>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к-</a:t>
              </a:r>
              <a:r>
                <a:rPr lang="ru-RU" altLang="ru-RU" sz="1000" i="1" dirty="0" err="1">
                  <a:latin typeface="Times New Roman" panose="02020603050405020304" pitchFamily="18" charset="0"/>
                  <a:cs typeface="Times New Roman" panose="02020603050405020304" pitchFamily="18" charset="0"/>
                </a:rPr>
                <a:t>сі</a:t>
              </a:r>
              <a:r>
                <a:rPr lang="ru-RU" altLang="ru-RU" sz="1000" i="1" dirty="0">
                  <a:latin typeface="Times New Roman" panose="02020603050405020304" pitchFamily="18" charset="0"/>
                  <a:cs typeface="Times New Roman" panose="02020603050405020304" pitchFamily="18" charset="0"/>
                </a:rPr>
                <a:t>, 11/1</a:t>
              </a:r>
              <a:endParaRPr lang="ru-RU" altLang="ru-RU" sz="1000" i="1" dirty="0">
                <a:solidFill>
                  <a:srgbClr val="00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91143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ea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ea typeface="Times New Roman" panose="02020603050405020304" pitchFamily="18" charset="0"/>
                </a:rPr>
                <a:t>:</a:t>
              </a:r>
            </a:p>
          </p:txBody>
        </p:sp>
      </p:grpSp>
      <p:sp>
        <p:nvSpPr>
          <p:cNvPr id="29" name="Прямоугольник 11"/>
          <p:cNvSpPr/>
          <p:nvPr/>
        </p:nvSpPr>
        <p:spPr>
          <a:xfrm>
            <a:off x="4953000" y="6494305"/>
            <a:ext cx="4846088" cy="246221"/>
          </a:xfrm>
          <a:prstGeom prst="rect">
            <a:avLst/>
          </a:prstGeom>
          <a:noFill/>
          <a:ln w="9525">
            <a:noFill/>
          </a:ln>
        </p:spPr>
        <p:txBody>
          <a:bodyPr wrap="square">
            <a:spAutoFit/>
          </a:bodyPr>
          <a:lstStyle/>
          <a:p>
            <a:pP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9" name="Прямоугольник 1"/>
          <p:cNvSpPr/>
          <p:nvPr/>
        </p:nvSpPr>
        <p:spPr>
          <a:xfrm>
            <a:off x="5009244" y="6259762"/>
            <a:ext cx="4521389" cy="306705"/>
          </a:xfrm>
          <a:prstGeom prst="rect">
            <a:avLst/>
          </a:prstGeom>
          <a:solidFill>
            <a:schemeClr val="bg1"/>
          </a:solidFill>
          <a:ln w="9525">
            <a:noFill/>
          </a:ln>
        </p:spPr>
        <p:txBody>
          <a:bodyPr wrap="square">
            <a:spAutoFit/>
          </a:bodyPr>
          <a:lstStyle/>
          <a:p>
            <a:pPr eaLnBrk="0" hangingPunct="0"/>
            <a:r>
              <a:rPr lang="ru-RU" altLang="ru-RU" sz="1400" b="1" i="1" dirty="0">
                <a:solidFill>
                  <a:srgbClr val="000000"/>
                </a:solidFill>
                <a:latin typeface="Calibri" panose="020F0502020204030204" pitchFamily="34"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200" b="1" i="1" dirty="0">
                <a:solidFill>
                  <a:srgbClr val="000000"/>
                </a:solidFill>
                <a:latin typeface="Times New Roman" panose="02020603050405020304" pitchFamily="18" charset="0"/>
                <a:cs typeface="Times New Roman" panose="02020603050405020304" pitchFamily="18" charset="0"/>
              </a:rPr>
              <a:t>:</a:t>
            </a:r>
            <a:r>
              <a:rPr lang="ru-RU" altLang="ru-RU" sz="1200" b="1" i="1" dirty="0">
                <a:solidFill>
                  <a:srgbClr val="000000"/>
                </a:solidFill>
                <a:latin typeface="Times New Roman" panose="02020603050405020304" pitchFamily="18" charset="0"/>
                <a:cs typeface="Times New Roman" panose="02020603050405020304" pitchFamily="18" charset="0"/>
              </a:rPr>
              <a:t> </a:t>
            </a:r>
            <a:r>
              <a:rPr lang="ru-RU" sz="1200" b="1" i="1" dirty="0" err="1">
                <a:latin typeface="Times New Roman" panose="02020603050405020304" pitchFamily="18" charset="0"/>
                <a:cs typeface="Times New Roman" panose="02020603050405020304" pitchFamily="18" charset="0"/>
              </a:rPr>
              <a:t>Қабдуалиева</a:t>
            </a:r>
            <a:r>
              <a:rPr lang="ru-RU" sz="1200" b="1" i="1" dirty="0">
                <a:latin typeface="Times New Roman" panose="02020603050405020304" pitchFamily="18" charset="0"/>
                <a:cs typeface="Times New Roman" panose="02020603050405020304" pitchFamily="18" charset="0"/>
              </a:rPr>
              <a:t> М.С.</a:t>
            </a:r>
            <a:endParaRPr lang="ru-RU" sz="1200" b="1" i="1" dirty="0">
              <a:solidFill>
                <a:srgbClr val="000000"/>
              </a:solidFill>
              <a:latin typeface="Times New Roman" panose="02020603050405020304" pitchFamily="18" charset="0"/>
              <a:ea typeface="Times New Roman" panose="02020603050405020304" pitchFamily="18" charset="0"/>
            </a:endParaRPr>
          </a:p>
        </p:txBody>
      </p:sp>
      <p:graphicFrame>
        <p:nvGraphicFramePr>
          <p:cNvPr id="20" name="Таблица 19"/>
          <p:cNvGraphicFramePr/>
          <p:nvPr>
            <p:extLst>
              <p:ext uri="{D42A27DB-BD31-4B8C-83A1-F6EECF244321}">
                <p14:modId xmlns:p14="http://schemas.microsoft.com/office/powerpoint/2010/main" val="3396359614"/>
              </p:ext>
            </p:extLst>
          </p:nvPr>
        </p:nvGraphicFramePr>
        <p:xfrm>
          <a:off x="5292291" y="487954"/>
          <a:ext cx="4167505" cy="772416"/>
        </p:xfrm>
        <a:graphic>
          <a:graphicData uri="http://schemas.openxmlformats.org/drawingml/2006/table">
            <a:tbl>
              <a:tblPr/>
              <a:tblGrid>
                <a:gridCol w="1205806">
                  <a:extLst>
                    <a:ext uri="{9D8B030D-6E8A-4147-A177-3AD203B41FA5}">
                      <a16:colId xmlns:a16="http://schemas.microsoft.com/office/drawing/2014/main" val="20000"/>
                    </a:ext>
                  </a:extLst>
                </a:gridCol>
                <a:gridCol w="2961699">
                  <a:extLst>
                    <a:ext uri="{9D8B030D-6E8A-4147-A177-3AD203B41FA5}">
                      <a16:colId xmlns:a16="http://schemas.microsoft.com/office/drawing/2014/main" val="20001"/>
                    </a:ext>
                  </a:extLst>
                </a:gridCol>
              </a:tblGrid>
              <a:tr h="111869">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Ластану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дәрежесін</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99921">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&lt; 0,23</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84974">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0,23 ≤ Р &lt; 0,3</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104533">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0,3 ≤ Р &lt; 0,38</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119573">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0,38</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32" name="Прямоугольник 31"/>
          <p:cNvSpPr/>
          <p:nvPr/>
        </p:nvSpPr>
        <p:spPr>
          <a:xfrm>
            <a:off x="302994" y="792056"/>
            <a:ext cx="1580497" cy="307777"/>
          </a:xfrm>
          <a:prstGeom prst="rect">
            <a:avLst/>
          </a:prstGeom>
          <a:noFill/>
        </p:spPr>
        <p:txBody>
          <a:bodyPr wrap="none">
            <a:spAutoFit/>
          </a:bodyPr>
          <a:lstStyle/>
          <a:p>
            <a:pPr indent="176213" algn="just">
              <a:spcAft>
                <a:spcPts val="0"/>
              </a:spcAft>
            </a:pPr>
            <a:r>
              <a:rPr lang="kk-KZ" sz="1400" dirty="0">
                <a:latin typeface="Times New Roman" panose="02020603050405020304" pitchFamily="18" charset="0"/>
                <a:cs typeface="Times New Roman" panose="02020603050405020304" pitchFamily="18" charset="0"/>
              </a:rPr>
              <a:t>Ұсыныстар жоқ</a:t>
            </a:r>
            <a:endParaRPr lang="ru-RU" sz="1400" dirty="0">
              <a:latin typeface="Times New Roman" panose="02020603050405020304" pitchFamily="18" charset="0"/>
              <a:cs typeface="Times New Roman" panose="02020603050405020304" pitchFamily="18" charset="0"/>
            </a:endParaRPr>
          </a:p>
        </p:txBody>
      </p:sp>
      <p:sp>
        <p:nvSpPr>
          <p:cNvPr id="30" name="Прямоугольник 29"/>
          <p:cNvSpPr/>
          <p:nvPr/>
        </p:nvSpPr>
        <p:spPr>
          <a:xfrm>
            <a:off x="4938247" y="1228623"/>
            <a:ext cx="4839166"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4976390" y="1978791"/>
            <a:ext cx="4774909"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1508106497"/>
              </p:ext>
            </p:extLst>
          </p:nvPr>
        </p:nvGraphicFramePr>
        <p:xfrm>
          <a:off x="5072971" y="2314082"/>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5" name="TextBox 34"/>
          <p:cNvSpPr txBox="1"/>
          <p:nvPr/>
        </p:nvSpPr>
        <p:spPr>
          <a:xfrm>
            <a:off x="4962434" y="4388953"/>
            <a:ext cx="4824411"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14848</TotalTime>
  <Words>613</Words>
  <Application>Microsoft Office PowerPoint</Application>
  <PresentationFormat>Лист A4 (210x297 мм)</PresentationFormat>
  <Paragraphs>102</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cp:lastModifiedBy>
  <cp:revision>2562</cp:revision>
  <cp:lastPrinted>2021-07-01T03:56:27Z</cp:lastPrinted>
  <dcterms:created xsi:type="dcterms:W3CDTF">2018-03-27T06:03:00Z</dcterms:created>
  <dcterms:modified xsi:type="dcterms:W3CDTF">2022-11-27T10:48:44Z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