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858000" cy="9947275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FFF99"/>
    <a:srgbClr val="99CC00"/>
    <a:srgbClr val="669900"/>
    <a:srgbClr val="FFFFFF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8A3A116-AE47-4245-869B-02F50C619E61}" v="1" dt="2022-11-27T09:37:10.87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619" autoAdjust="0"/>
    <p:restoredTop sz="99835" autoAdjust="0"/>
  </p:normalViewPr>
  <p:slideViewPr>
    <p:cSldViewPr>
      <p:cViewPr varScale="1">
        <p:scale>
          <a:sx n="58" d="100"/>
          <a:sy n="58" d="100"/>
        </p:scale>
        <p:origin x="542" y="7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28A3A116-AE47-4245-869B-02F50C619E61}"/>
    <pc:docChg chg="custSel modSld">
      <pc:chgData name="Moldir" userId="df42278df007c026" providerId="LiveId" clId="{28A3A116-AE47-4245-869B-02F50C619E61}" dt="2022-11-27T09:39:42.137" v="19" actId="207"/>
      <pc:docMkLst>
        <pc:docMk/>
      </pc:docMkLst>
      <pc:sldChg chg="modSp mod">
        <pc:chgData name="Moldir" userId="df42278df007c026" providerId="LiveId" clId="{28A3A116-AE47-4245-869B-02F50C619E61}" dt="2022-11-27T09:38:27.007" v="11" actId="207"/>
        <pc:sldMkLst>
          <pc:docMk/>
          <pc:sldMk cId="0" sldId="261"/>
        </pc:sldMkLst>
        <pc:spChg chg="mod">
          <ac:chgData name="Moldir" userId="df42278df007c026" providerId="LiveId" clId="{28A3A116-AE47-4245-869B-02F50C619E61}" dt="2022-11-27T09:38:27.007" v="11" actId="207"/>
          <ac:spMkLst>
            <pc:docMk/>
            <pc:sldMk cId="0" sldId="261"/>
            <ac:spMk id="21" creationId="{00000000-0000-0000-0000-000000000000}"/>
          </ac:spMkLst>
        </pc:spChg>
        <pc:spChg chg="mod">
          <ac:chgData name="Moldir" userId="df42278df007c026" providerId="LiveId" clId="{28A3A116-AE47-4245-869B-02F50C619E61}" dt="2022-11-27T09:37:33.598" v="9" actId="20577"/>
          <ac:spMkLst>
            <pc:docMk/>
            <pc:sldMk cId="0" sldId="261"/>
            <ac:spMk id="14349" creationId="{00000000-0000-0000-0000-000000000000}"/>
          </ac:spMkLst>
        </pc:spChg>
        <pc:graphicFrameChg chg="mod">
          <ac:chgData name="Moldir" userId="df42278df007c026" providerId="LiveId" clId="{28A3A116-AE47-4245-869B-02F50C619E61}" dt="2022-11-27T09:37:10.870" v="0"/>
          <ac:graphicFrameMkLst>
            <pc:docMk/>
            <pc:sldMk cId="0" sldId="261"/>
            <ac:graphicFrameMk id="15" creationId="{00000000-0000-0000-0000-000000000000}"/>
          </ac:graphicFrameMkLst>
        </pc:graphicFrameChg>
      </pc:sldChg>
      <pc:sldChg chg="addSp delSp modSp mod">
        <pc:chgData name="Moldir" userId="df42278df007c026" providerId="LiveId" clId="{28A3A116-AE47-4245-869B-02F50C619E61}" dt="2022-11-27T09:39:42.137" v="19" actId="207"/>
        <pc:sldMkLst>
          <pc:docMk/>
          <pc:sldMk cId="0" sldId="265"/>
        </pc:sldMkLst>
        <pc:spChg chg="add mod">
          <ac:chgData name="Moldir" userId="df42278df007c026" providerId="LiveId" clId="{28A3A116-AE47-4245-869B-02F50C619E61}" dt="2022-11-27T09:39:42.137" v="19" actId="207"/>
          <ac:spMkLst>
            <pc:docMk/>
            <pc:sldMk cId="0" sldId="265"/>
            <ac:spMk id="3" creationId="{ED7ADFEB-03EB-81BE-44D0-A213B4C74AB6}"/>
          </ac:spMkLst>
        </pc:spChg>
        <pc:spChg chg="mod">
          <ac:chgData name="Moldir" userId="df42278df007c026" providerId="LiveId" clId="{28A3A116-AE47-4245-869B-02F50C619E61}" dt="2022-11-27T09:38:37.558" v="13" actId="1076"/>
          <ac:spMkLst>
            <pc:docMk/>
            <pc:sldMk cId="0" sldId="265"/>
            <ac:spMk id="15364" creationId="{00000000-0000-0000-0000-000000000000}"/>
          </ac:spMkLst>
        </pc:spChg>
        <pc:spChg chg="mod">
          <ac:chgData name="Moldir" userId="df42278df007c026" providerId="LiveId" clId="{28A3A116-AE47-4245-869B-02F50C619E61}" dt="2022-11-27T09:38:05.329" v="10"/>
          <ac:spMkLst>
            <pc:docMk/>
            <pc:sldMk cId="0" sldId="265"/>
            <ac:spMk id="15369" creationId="{00000000-0000-0000-0000-000000000000}"/>
          </ac:spMkLst>
        </pc:spChg>
        <pc:spChg chg="mod">
          <ac:chgData name="Moldir" userId="df42278df007c026" providerId="LiveId" clId="{28A3A116-AE47-4245-869B-02F50C619E61}" dt="2022-11-27T09:38:41.133" v="14" actId="1076"/>
          <ac:spMkLst>
            <pc:docMk/>
            <pc:sldMk cId="0" sldId="265"/>
            <ac:spMk id="15417" creationId="{00000000-0000-0000-0000-000000000000}"/>
          </ac:spMkLst>
        </pc:spChg>
        <pc:grpChg chg="del">
          <ac:chgData name="Moldir" userId="df42278df007c026" providerId="LiveId" clId="{28A3A116-AE47-4245-869B-02F50C619E61}" dt="2022-11-27T09:38:44.778" v="15" actId="478"/>
          <ac:grpSpMkLst>
            <pc:docMk/>
            <pc:sldMk cId="0" sldId="265"/>
            <ac:grpSpMk id="15363" creationId="{00000000-0000-0000-0000-000000000000}"/>
          </ac:grpSpMkLst>
        </pc:gr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500063"/>
          </a:xfrm>
          <a:prstGeom prst="rect">
            <a:avLst/>
          </a:prstGeom>
        </p:spPr>
        <p:txBody>
          <a:bodyPr vert="horz" wrap="square" lIns="94225" tIns="47113" rIns="94225" bIns="47113" numCol="1" anchor="t" anchorCtr="0" compatLnSpc="1"/>
          <a:lstStyle>
            <a:lvl1pPr defTabSz="942247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500063"/>
          </a:xfrm>
          <a:prstGeom prst="rect">
            <a:avLst/>
          </a:prstGeom>
        </p:spPr>
        <p:txBody>
          <a:bodyPr vert="horz" wrap="square" lIns="94225" tIns="47113" rIns="94225" bIns="47113" numCol="1" anchor="t" anchorCtr="0" compatLnSpc="1"/>
          <a:lstStyle>
            <a:lvl1pPr algn="r" defTabSz="942247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13316" name="Образ слайда 3"/>
          <p:cNvSpPr>
            <a:spLocks noGrp="1" noRot="1" noChangeAspect="1"/>
          </p:cNvSpPr>
          <p:nvPr>
            <p:ph type="sldImg"/>
          </p:nvPr>
        </p:nvSpPr>
        <p:spPr bwMode="auto">
          <a:xfrm>
            <a:off x="1006475" y="1243013"/>
            <a:ext cx="4845050" cy="3355975"/>
          </a:xfrm>
          <a:prstGeom prst="rect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5800" y="4786313"/>
            <a:ext cx="5486400" cy="391795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4225" tIns="47113" rIns="94225" bIns="47113" numCol="1" anchor="t" anchorCtr="0" compatLnSpc="1"/>
          <a:lstStyle/>
          <a:p>
            <a:pPr lvl="0"/>
            <a:r>
              <a:rPr lang="ru-RU" altLang="en-US" noProof="0" dirty="0"/>
              <a:t>Образец текста</a:t>
            </a:r>
          </a:p>
          <a:p>
            <a:pPr lvl="1"/>
            <a:r>
              <a:rPr lang="ru-RU" altLang="en-US" noProof="0" dirty="0"/>
              <a:t>Второй уровень</a:t>
            </a:r>
          </a:p>
          <a:p>
            <a:pPr lvl="2"/>
            <a:r>
              <a:rPr lang="ru-RU" altLang="en-US" noProof="0" dirty="0"/>
              <a:t>Третий уровень</a:t>
            </a:r>
          </a:p>
          <a:p>
            <a:pPr lvl="3"/>
            <a:r>
              <a:rPr lang="ru-RU" altLang="en-US" noProof="0" dirty="0"/>
              <a:t>Четвертый уровень</a:t>
            </a:r>
          </a:p>
          <a:p>
            <a:pPr lvl="4"/>
            <a:r>
              <a:rPr lang="ru-RU" altLang="en-US" noProof="0" dirty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7213"/>
            <a:ext cx="2971800" cy="500062"/>
          </a:xfrm>
          <a:prstGeom prst="rect">
            <a:avLst/>
          </a:prstGeom>
        </p:spPr>
        <p:txBody>
          <a:bodyPr vert="horz" wrap="square" lIns="94225" tIns="47113" rIns="94225" bIns="47113" numCol="1" anchor="b" anchorCtr="0" compatLnSpc="1"/>
          <a:lstStyle>
            <a:lvl1pPr defTabSz="942247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9447213"/>
            <a:ext cx="2971800" cy="500062"/>
          </a:xfrm>
          <a:prstGeom prst="rect">
            <a:avLst/>
          </a:prstGeom>
        </p:spPr>
        <p:txBody>
          <a:bodyPr vert="horz" wrap="square" lIns="94225" tIns="47113" rIns="94225" bIns="47113" numCol="1" anchor="b" anchorCtr="0" compatLnSpc="1"/>
          <a:lstStyle>
            <a:lvl1pPr algn="r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22854A84-180E-4232-ABE8-D16EC9E67D65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69900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41388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412875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84363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C6CA9B-4247-4E58-AB16-FC1382C37F81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EAEBF0-5DFA-4DF1-B05A-41650848B586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3D5C2D-DED0-4820-8E88-0DD0D2FAEC56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768812-1054-4873-9479-D3217F845BDC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D5CBC3-E586-4D98-8607-D7CB1FA0AB18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DF72E3-AC75-4402-87B1-C240A96E4360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14DCE1-B323-4A87-8178-709288B1D3C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7F8F58-9EFF-4F87-AA97-0C65B20B2510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13DA3F-6038-494C-879D-2B4799C50CD1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D5A7E7-4E3D-40A4-91AF-E115F426F07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160226-3252-46AB-A315-B77B652C5DF9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текста</a:t>
            </a:r>
          </a:p>
          <a:p>
            <a:pPr lvl="1"/>
            <a:r>
              <a:rPr lang="ru-RU" altLang="ru-RU"/>
              <a:t>Второй уровень</a:t>
            </a:r>
          </a:p>
          <a:p>
            <a:pPr lvl="2"/>
            <a:r>
              <a:rPr lang="ru-RU" altLang="ru-RU"/>
              <a:t>Третий уровень</a:t>
            </a:r>
          </a:p>
          <a:p>
            <a:pPr lvl="3"/>
            <a:r>
              <a:rPr lang="ru-RU" altLang="ru-RU"/>
              <a:t>Четвертый уровень</a:t>
            </a:r>
          </a:p>
          <a:p>
            <a:pPr lvl="4"/>
            <a:r>
              <a:rPr lang="ru-RU" alt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CD60C2CE-D94A-4FE0-B15E-4304B4F6A25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Font typeface="Arial" panose="020B0604020202020204" pitchFamily="34" charset="0"/>
              <a:buNone/>
              <a:defRPr/>
            </a:pPr>
            <a:endParaRPr lang="ru-RU" altLang="en-US" sz="1800">
              <a:solidFill>
                <a:srgbClr val="FFFFFF"/>
              </a:solidFill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/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algn="ctr">
                        <a:buFont typeface="Arial" charset="0"/>
                        <a:buNone/>
                      </a:pPr>
                      <a:r>
                        <a:rPr lang="en-US" sz="1200" b="1" i="1" dirty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г. </a:t>
                      </a:r>
                      <a:r>
                        <a:rPr lang="ru-RU" sz="1200" b="1" i="1" dirty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Алматы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341" name="TextBox 7"/>
          <p:cNvSpPr txBox="1">
            <a:spLocks noChangeArrowheads="1"/>
          </p:cNvSpPr>
          <p:nvPr/>
        </p:nvSpPr>
        <p:spPr bwMode="auto">
          <a:xfrm>
            <a:off x="128588" y="215900"/>
            <a:ext cx="4824412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buFont typeface="Arial" charset="0"/>
              <a:buNone/>
            </a:pPr>
            <a:r>
              <a:rPr lang="ru-RU" altLang="ru-RU" sz="1400" b="1">
                <a:solidFill>
                  <a:srgbClr val="0070C0"/>
                </a:solidFill>
                <a:cs typeface="Times New Roman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>
              <a:buFont typeface="Arial" charset="0"/>
              <a:buNone/>
            </a:pPr>
            <a:r>
              <a:rPr lang="ru-RU" altLang="ru-RU" b="1">
                <a:solidFill>
                  <a:srgbClr val="0070C0"/>
                </a:solidFill>
                <a:cs typeface="Times New Roman" pitchFamily="18" charset="0"/>
              </a:rPr>
              <a:t>РГП «КАЗГИДРОМЕТ»</a:t>
            </a:r>
          </a:p>
        </p:txBody>
      </p:sp>
      <p:pic>
        <p:nvPicPr>
          <p:cNvPr id="14342" name="Рисунок 1"/>
          <p:cNvPicPr>
            <a:picLocks noChangeAspect="1"/>
          </p:cNvPicPr>
          <p:nvPr/>
        </p:nvPicPr>
        <p:blipFill>
          <a:blip r:embed="rId2"/>
          <a:srcRect t="17818" b="17471"/>
          <a:stretch>
            <a:fillRect/>
          </a:stretch>
        </p:blipFill>
        <p:spPr bwMode="auto">
          <a:xfrm>
            <a:off x="1352550" y="1023938"/>
            <a:ext cx="2028825" cy="13128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4343" name="Rectangle 8"/>
          <p:cNvSpPr>
            <a:spLocks noChangeArrowheads="1"/>
          </p:cNvSpPr>
          <p:nvPr/>
        </p:nvSpPr>
        <p:spPr bwMode="auto">
          <a:xfrm>
            <a:off x="342900" y="2589213"/>
            <a:ext cx="4465638" cy="2135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14329" tIns="0" rIns="114329" bIns="0"/>
          <a:lstStyle/>
          <a:p>
            <a:pPr algn="ctr">
              <a:buFont typeface="Arial" charset="0"/>
              <a:buNone/>
            </a:pPr>
            <a:r>
              <a:rPr lang="en-US" sz="1600" b="1" i="1">
                <a:solidFill>
                  <a:srgbClr val="002060"/>
                </a:solidFill>
                <a:cs typeface="Times New Roman" pitchFamily="18" charset="0"/>
              </a:rPr>
              <a:t>ЕЖЕДНЕВНЫЙ БЮЛЛЕТЕНЬ  </a:t>
            </a:r>
          </a:p>
          <a:p>
            <a:pPr algn="ctr">
              <a:buFont typeface="Arial" charset="0"/>
              <a:buNone/>
            </a:pPr>
            <a:endParaRPr lang="en-US" sz="1600" b="1" i="1">
              <a:solidFill>
                <a:srgbClr val="002060"/>
              </a:solidFill>
              <a:cs typeface="Times New Roman" pitchFamily="18" charset="0"/>
            </a:endParaRPr>
          </a:p>
          <a:p>
            <a:pPr algn="ctr">
              <a:buFont typeface="Arial" charset="0"/>
              <a:buNone/>
            </a:pPr>
            <a:r>
              <a:rPr lang="en-US" sz="1600" b="1" i="1">
                <a:solidFill>
                  <a:srgbClr val="002060"/>
                </a:solidFill>
                <a:cs typeface="Times New Roman" pitchFamily="18" charset="0"/>
              </a:rPr>
              <a:t>СОСТОЯНИЯ ВОЗДУШНОГО БАССЕЙНА </a:t>
            </a:r>
          </a:p>
          <a:p>
            <a:pPr algn="ctr">
              <a:buFont typeface="Arial" charset="0"/>
              <a:buNone/>
            </a:pPr>
            <a:r>
              <a:rPr lang="zh-CN" altLang="ru-RU" sz="1600" b="1" i="1">
                <a:solidFill>
                  <a:srgbClr val="002060"/>
                </a:solidFill>
                <a:cs typeface="Times New Roman" pitchFamily="18" charset="0"/>
              </a:rPr>
              <a:t>№ </a:t>
            </a:r>
            <a:r>
              <a:rPr lang="ru-RU" altLang="zh-CN" sz="1600" b="1" i="1">
                <a:solidFill>
                  <a:srgbClr val="002060"/>
                </a:solidFill>
                <a:cs typeface="Times New Roman" pitchFamily="18" charset="0"/>
              </a:rPr>
              <a:t>331</a:t>
            </a:r>
            <a:endParaRPr lang="ru-RU" altLang="zh-CN" sz="1600" b="1" i="1">
              <a:solidFill>
                <a:srgbClr val="002060"/>
              </a:solidFill>
              <a:cs typeface="宋体"/>
            </a:endParaRPr>
          </a:p>
          <a:p>
            <a:pPr algn="ctr">
              <a:buFont typeface="Arial" charset="0"/>
              <a:buNone/>
            </a:pPr>
            <a:endParaRPr lang="ru-RU" sz="1600" b="1" i="1">
              <a:solidFill>
                <a:srgbClr val="002060"/>
              </a:solidFill>
              <a:cs typeface="Times New Roman" pitchFamily="18" charset="0"/>
            </a:endParaRPr>
          </a:p>
          <a:p>
            <a:pPr algn="ctr" eaLnBrk="0" hangingPunct="0">
              <a:buFont typeface="Arial" charset="0"/>
              <a:buNone/>
            </a:pPr>
            <a:r>
              <a:rPr lang="en-US" sz="1400" b="1" i="1">
                <a:solidFill>
                  <a:srgbClr val="002060"/>
                </a:solidFill>
                <a:cs typeface="Times New Roman" pitchFamily="18" charset="0"/>
              </a:rPr>
              <a:t>г. </a:t>
            </a:r>
            <a:r>
              <a:rPr lang="ru-RU" sz="1400" b="1" i="1">
                <a:solidFill>
                  <a:srgbClr val="002060"/>
                </a:solidFill>
                <a:cs typeface="Times New Roman" pitchFamily="18" charset="0"/>
              </a:rPr>
              <a:t>Алматы</a:t>
            </a:r>
            <a:r>
              <a:rPr lang="ru-RU" altLang="en-US" sz="1400" b="1" i="1">
                <a:solidFill>
                  <a:srgbClr val="002060"/>
                </a:solidFill>
                <a:cs typeface="Times New Roman" pitchFamily="18" charset="0"/>
              </a:rPr>
              <a:t> </a:t>
            </a:r>
          </a:p>
          <a:p>
            <a:pPr algn="ctr">
              <a:buFont typeface="Arial" charset="0"/>
              <a:buNone/>
            </a:pPr>
            <a:endParaRPr lang="en-US" sz="1400" b="1" i="1">
              <a:solidFill>
                <a:srgbClr val="002060"/>
              </a:solidFill>
              <a:cs typeface="Times New Roman" pitchFamily="18" charset="0"/>
            </a:endParaRPr>
          </a:p>
          <a:p>
            <a:pPr algn="ctr">
              <a:buFont typeface="Arial" charset="0"/>
              <a:buNone/>
            </a:pPr>
            <a:endParaRPr lang="en-US" sz="1100">
              <a:solidFill>
                <a:srgbClr val="000000"/>
              </a:solidFill>
              <a:cs typeface="Times New Roman" pitchFamily="18" charset="0"/>
            </a:endParaRPr>
          </a:p>
          <a:p>
            <a:pPr algn="ctr">
              <a:buFont typeface="Arial" charset="0"/>
              <a:buNone/>
            </a:pPr>
            <a:r>
              <a:rPr lang="kk-KZ" altLang="zh-CN" b="1" i="1">
                <a:solidFill>
                  <a:srgbClr val="002060"/>
                </a:solidFill>
                <a:cs typeface="宋体"/>
              </a:rPr>
              <a:t>27 ноября 2022 года</a:t>
            </a:r>
            <a:endParaRPr lang="zh-CN" b="1" i="1">
              <a:solidFill>
                <a:srgbClr val="002060"/>
              </a:solidFill>
              <a:cs typeface="宋体"/>
            </a:endParaRPr>
          </a:p>
        </p:txBody>
      </p:sp>
      <p:sp>
        <p:nvSpPr>
          <p:cNvPr id="14344" name="Прямоугольник 2"/>
          <p:cNvSpPr>
            <a:spLocks noChangeArrowheads="1"/>
          </p:cNvSpPr>
          <p:nvPr/>
        </p:nvSpPr>
        <p:spPr bwMode="auto">
          <a:xfrm>
            <a:off x="4953000" y="188913"/>
            <a:ext cx="4808538" cy="1927225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altLang="ru-RU" b="1">
                <a:solidFill>
                  <a:schemeClr val="tx1"/>
                </a:solidFill>
                <a:cs typeface="Times New Roman" pitchFamily="18" charset="0"/>
              </a:rPr>
              <a:t>Прогноз погоды по г. Алматы</a:t>
            </a:r>
          </a:p>
          <a:p>
            <a:pPr algn="ctr"/>
            <a:r>
              <a:rPr lang="ru-RU" altLang="ru-RU" b="1">
                <a:solidFill>
                  <a:schemeClr val="tx1"/>
                </a:solidFill>
                <a:cs typeface="Times New Roman" pitchFamily="18" charset="0"/>
              </a:rPr>
              <a:t>на 28 ноября</a:t>
            </a:r>
          </a:p>
          <a:p>
            <a:pPr algn="ctr"/>
            <a:r>
              <a:rPr lang="ru-RU" b="1">
                <a:solidFill>
                  <a:schemeClr val="tx1"/>
                </a:solidFill>
                <a:cs typeface="Times New Roman" pitchFamily="18" charset="0"/>
              </a:rPr>
              <a:t>с 21 ч. 27 ноября </a:t>
            </a:r>
            <a:r>
              <a:rPr lang="ru-RU" b="1">
                <a:solidFill>
                  <a:schemeClr val="tx1"/>
                </a:solidFill>
                <a:cs typeface="Times New Roman" pitchFamily="18" charset="0"/>
                <a:sym typeface="+mn-ea"/>
              </a:rPr>
              <a:t>до 21 ч. 28 ноября</a:t>
            </a:r>
          </a:p>
          <a:p>
            <a:pPr algn="just">
              <a:buFont typeface="Arial" charset="0"/>
              <a:buNone/>
            </a:pPr>
            <a:r>
              <a:rPr lang="ru-RU">
                <a:solidFill>
                  <a:schemeClr val="tx1"/>
                </a:solidFill>
              </a:rPr>
              <a:t>Переменная облачность, без осадков. Временами туман, на дорогах гололедица. Ветер северо-восточный 2-7 м/с. Температура воздуха ночью 11-13, днем 2-4 мороза. </a:t>
            </a:r>
          </a:p>
          <a:p>
            <a:pPr algn="ctr">
              <a:buFont typeface="Arial" charset="0"/>
              <a:buNone/>
            </a:pPr>
            <a:r>
              <a:rPr lang="ru-RU" b="1">
                <a:solidFill>
                  <a:schemeClr val="tx1"/>
                </a:solidFill>
                <a:cs typeface="Times New Roman" pitchFamily="18" charset="0"/>
              </a:rPr>
              <a:t>на ночь 29 ноября</a:t>
            </a:r>
          </a:p>
          <a:p>
            <a:pPr algn="ctr">
              <a:buFont typeface="Arial" charset="0"/>
              <a:buNone/>
            </a:pPr>
            <a:r>
              <a:rPr lang="ru-RU" b="1">
                <a:solidFill>
                  <a:schemeClr val="tx1"/>
                </a:solidFill>
                <a:cs typeface="Times New Roman" pitchFamily="18" charset="0"/>
              </a:rPr>
              <a:t>с 21 ч. 28 ноября </a:t>
            </a:r>
            <a:r>
              <a:rPr lang="ru-RU" b="1">
                <a:solidFill>
                  <a:schemeClr val="tx1"/>
                </a:solidFill>
                <a:cs typeface="Times New Roman" pitchFamily="18" charset="0"/>
                <a:sym typeface="+mn-ea"/>
              </a:rPr>
              <a:t>до 09 ч. 29 ноября</a:t>
            </a:r>
          </a:p>
          <a:p>
            <a:pPr>
              <a:buFont typeface="Arial" charset="0"/>
              <a:buNone/>
            </a:pPr>
            <a:r>
              <a:rPr lang="ru-RU" altLang="ru-RU">
                <a:solidFill>
                  <a:schemeClr val="tx1"/>
                </a:solidFill>
              </a:rPr>
              <a:t>Переменная </a:t>
            </a:r>
            <a:r>
              <a:rPr lang="kk-KZ" altLang="ru-RU">
                <a:solidFill>
                  <a:schemeClr val="tx1"/>
                </a:solidFill>
              </a:rPr>
              <a:t>облачность, </a:t>
            </a:r>
            <a:r>
              <a:rPr lang="ru-RU" altLang="ru-RU">
                <a:solidFill>
                  <a:schemeClr val="tx1"/>
                </a:solidFill>
              </a:rPr>
              <a:t>временами снег. </a:t>
            </a:r>
            <a:r>
              <a:rPr lang="kk-KZ" altLang="ru-RU">
                <a:solidFill>
                  <a:schemeClr val="tx1"/>
                </a:solidFill>
              </a:rPr>
              <a:t>Ветер северо-восточный 2-7 м/с. Температура воздуха 3-5 мороза.</a:t>
            </a:r>
            <a:endParaRPr lang="ru-RU" altLang="ru-RU">
              <a:solidFill>
                <a:schemeClr val="tx1"/>
              </a:solidFill>
            </a:endParaRPr>
          </a:p>
        </p:txBody>
      </p:sp>
      <p:sp>
        <p:nvSpPr>
          <p:cNvPr id="21" name="TextBox 13"/>
          <p:cNvSpPr txBox="1">
            <a:spLocks noChangeArrowheads="1"/>
          </p:cNvSpPr>
          <p:nvPr/>
        </p:nvSpPr>
        <p:spPr bwMode="auto">
          <a:xfrm>
            <a:off x="5060950" y="2471738"/>
            <a:ext cx="4608513" cy="1042987"/>
          </a:xfrm>
          <a:prstGeom prst="rect">
            <a:avLst/>
          </a:prstGeom>
          <a:solidFill>
            <a:schemeClr val="accent6">
              <a:lumMod val="75000"/>
            </a:schemeClr>
          </a:solidFill>
          <a:ln w="38100" algn="ctr">
            <a:solidFill>
              <a:schemeClr val="bg1"/>
            </a:solidFill>
            <a:miter lim="800000"/>
            <a:headEnd/>
            <a:tailEnd/>
          </a:ln>
          <a:effectLst>
            <a:outerShdw dist="20000" dir="5400000" rotWithShape="0">
              <a:srgbClr val="000000">
                <a:alpha val="37999"/>
              </a:srgbClr>
            </a:outerShdw>
          </a:effectLst>
        </p:spPr>
        <p:txBody>
          <a:bodyPr>
            <a:spAutoFit/>
          </a:bodyPr>
          <a:lstStyle/>
          <a:p>
            <a:pPr indent="182563"/>
            <a:r>
              <a:rPr lang="ru-RU" altLang="en-US" dirty="0">
                <a:solidFill>
                  <a:schemeClr val="tx1"/>
                </a:solidFill>
                <a:sym typeface="+mn-ea"/>
              </a:rPr>
              <a:t>Сутки 28 ноября, ночью 29 ноября 202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2</a:t>
            </a:r>
            <a:r>
              <a:rPr lang="ru-RU" altLang="en-US" dirty="0">
                <a:solidFill>
                  <a:schemeClr val="tx1"/>
                </a:solidFill>
                <a:sym typeface="+mn-ea"/>
              </a:rPr>
              <a:t> г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. </a:t>
            </a:r>
            <a:r>
              <a:rPr lang="ru-RU" altLang="en-US" dirty="0">
                <a:solidFill>
                  <a:schemeClr val="tx1"/>
                </a:solidFill>
                <a:sym typeface="+mn-ea"/>
              </a:rPr>
              <a:t>метеорологические условия будут способствовать накоплению загрязняющих веществ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 </a:t>
            </a:r>
            <a:r>
              <a:rPr lang="ru-RU" altLang="en-US" dirty="0">
                <a:solidFill>
                  <a:schemeClr val="tx1"/>
                </a:solidFill>
                <a:sym typeface="+mn-ea"/>
              </a:rPr>
              <a:t>в атмосфере города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.</a:t>
            </a:r>
            <a:endParaRPr lang="ru-RU" altLang="en-US" dirty="0">
              <a:solidFill>
                <a:schemeClr val="tx1"/>
              </a:solidFill>
              <a:sym typeface="+mn-ea"/>
            </a:endParaRPr>
          </a:p>
          <a:p>
            <a:pPr indent="182563"/>
            <a:r>
              <a:rPr lang="ru-RU" altLang="en-US" dirty="0">
                <a:solidFill>
                  <a:schemeClr val="tx1"/>
                </a:solidFill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/>
        </p:nvGraphicFramePr>
        <p:xfrm>
          <a:off x="5140325" y="6527800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349" name="Прямоугольник 21"/>
          <p:cNvSpPr>
            <a:spLocks noChangeArrowheads="1"/>
          </p:cNvSpPr>
          <p:nvPr/>
        </p:nvSpPr>
        <p:spPr bwMode="auto">
          <a:xfrm>
            <a:off x="4960938" y="4016375"/>
            <a:ext cx="4824412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buFont typeface="Arial" charset="0"/>
              <a:buNone/>
            </a:pPr>
            <a:r>
              <a:rPr lang="ru-RU" altLang="ru-RU" b="1" dirty="0">
                <a:solidFill>
                  <a:schemeClr val="tx1"/>
                </a:solidFill>
                <a:cs typeface="Times New Roman" pitchFamily="18" charset="0"/>
              </a:rPr>
              <a:t>Состояние атмосферного воздуха  г. Алматы</a:t>
            </a:r>
          </a:p>
          <a:p>
            <a:pPr algn="ctr">
              <a:buFont typeface="Arial" charset="0"/>
              <a:buNone/>
            </a:pPr>
            <a:r>
              <a:rPr lang="ru-RU" altLang="ru-RU" b="1" dirty="0">
                <a:solidFill>
                  <a:schemeClr val="tx1"/>
                </a:solidFill>
                <a:cs typeface="Times New Roman" pitchFamily="18" charset="0"/>
              </a:rPr>
              <a:t>на 27 ноября 2022 года </a:t>
            </a:r>
          </a:p>
        </p:txBody>
      </p:sp>
      <p:graphicFrame>
        <p:nvGraphicFramePr>
          <p:cNvPr id="15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2686846"/>
              </p:ext>
            </p:extLst>
          </p:nvPr>
        </p:nvGraphicFramePr>
        <p:xfrm>
          <a:off x="5097463" y="4491038"/>
          <a:ext cx="4490130" cy="20119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550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9614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7848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14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101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0,6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5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104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0,3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8378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114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0,2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7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1973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0,4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07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103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0,5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07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102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0,3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4" name="TextBox 13"/>
          <p:cNvSpPr txBox="1">
            <a:spLocks noChangeArrowheads="1"/>
          </p:cNvSpPr>
          <p:nvPr/>
        </p:nvSpPr>
        <p:spPr bwMode="auto">
          <a:xfrm>
            <a:off x="5095875" y="3716338"/>
            <a:ext cx="4537075" cy="312737"/>
          </a:xfrm>
          <a:prstGeom prst="rect">
            <a:avLst/>
          </a:prstGeom>
          <a:solidFill>
            <a:srgbClr val="99CC00"/>
          </a:solidFill>
          <a:ln w="38100" algn="ctr">
            <a:solidFill>
              <a:schemeClr val="bg1"/>
            </a:solidFill>
            <a:miter lim="800000"/>
            <a:headEnd/>
            <a:tailEnd/>
          </a:ln>
          <a:effectLst>
            <a:outerShdw dist="20000" dir="5400000" rotWithShape="0">
              <a:srgbClr val="000000">
                <a:alpha val="37999"/>
              </a:srgbClr>
            </a:outerShdw>
          </a:effectLst>
        </p:spPr>
        <p:txBody>
          <a:bodyPr>
            <a:spAutoFit/>
          </a:bodyPr>
          <a:lstStyle/>
          <a:p>
            <a:pPr algn="ctr">
              <a:buFont typeface="Arial" charset="0"/>
              <a:buNone/>
              <a:defRPr/>
            </a:pPr>
            <a:r>
              <a:rPr lang="ru-RU">
                <a:solidFill>
                  <a:schemeClr val="tx1"/>
                </a:solidFill>
                <a:cs typeface="Times New Roman" pitchFamily="18" charset="0"/>
              </a:rPr>
              <a:t>Предупреждение 1, 2, 3 степени НМУ отсутствует</a:t>
            </a:r>
            <a:r>
              <a:rPr lang="en-US">
                <a:solidFill>
                  <a:schemeClr val="tx1"/>
                </a:solidFill>
                <a:cs typeface="Times New Roman" pitchFamily="18" charset="0"/>
              </a:rPr>
              <a:t>.</a:t>
            </a:r>
            <a:endParaRPr lang="ru-RU">
              <a:solidFill>
                <a:schemeClr val="tx1"/>
              </a:solidFill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Font typeface="Arial" panose="020B0604020202020204" pitchFamily="34" charset="0"/>
              <a:buNone/>
              <a:defRPr/>
            </a:pPr>
            <a:endParaRPr lang="ru-RU" altLang="en-US" sz="1800">
              <a:solidFill>
                <a:srgbClr val="FFFFFF"/>
              </a:solidFill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364" name="Прямоугольник 26"/>
          <p:cNvSpPr>
            <a:spLocks noChangeArrowheads="1"/>
          </p:cNvSpPr>
          <p:nvPr/>
        </p:nvSpPr>
        <p:spPr bwMode="auto">
          <a:xfrm>
            <a:off x="128587" y="3442428"/>
            <a:ext cx="4824412" cy="3323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altLang="ru-RU" sz="1000" dirty="0">
                <a:solidFill>
                  <a:srgbClr val="000000"/>
                </a:solidFill>
              </a:rPr>
              <a:t>В городе Алматы наблюдения </a:t>
            </a:r>
            <a:r>
              <a:rPr lang="ru-RU" altLang="ru-RU" sz="1000" dirty="0">
                <a:solidFill>
                  <a:schemeClr val="tx1"/>
                </a:solidFill>
              </a:rPr>
              <a:t>за уровнем загрязнения атмосферного воздуха</a:t>
            </a:r>
            <a:r>
              <a:rPr lang="ru-RU" altLang="ru-RU" sz="1000" dirty="0">
                <a:solidFill>
                  <a:srgbClr val="000000"/>
                </a:solidFill>
              </a:rPr>
              <a:t> проводится на 16 постах </a:t>
            </a:r>
            <a:r>
              <a:rPr lang="ru-RU" altLang="ru-RU" sz="1000" dirty="0">
                <a:solidFill>
                  <a:schemeClr val="tx1"/>
                </a:solidFill>
              </a:rPr>
              <a:t>наблюдения: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1 – </a:t>
            </a:r>
            <a:r>
              <a:rPr lang="ru-RU" sz="1000" dirty="0">
                <a:solidFill>
                  <a:schemeClr val="tx1"/>
                </a:solidFill>
              </a:rPr>
              <a:t>терр. Казахского национального университета </a:t>
            </a:r>
            <a:r>
              <a:rPr lang="ru-RU" sz="1000" dirty="0" err="1">
                <a:solidFill>
                  <a:schemeClr val="tx1"/>
                </a:solidFill>
              </a:rPr>
              <a:t>им.Аль</a:t>
            </a:r>
            <a:r>
              <a:rPr lang="ru-RU" sz="1000" dirty="0">
                <a:solidFill>
                  <a:schemeClr val="tx1"/>
                </a:solidFill>
              </a:rPr>
              <a:t>-Фараби</a:t>
            </a:r>
            <a:endParaRPr lang="ru-RU" altLang="ru-RU" sz="1000" dirty="0">
              <a:solidFill>
                <a:schemeClr val="tx1"/>
              </a:solidFill>
            </a:endParaRPr>
          </a:p>
          <a:p>
            <a:r>
              <a:rPr lang="ru-RU" altLang="ru-RU" sz="1000" dirty="0">
                <a:solidFill>
                  <a:schemeClr val="tx1"/>
                </a:solidFill>
              </a:rPr>
              <a:t>№ 2 –</a:t>
            </a:r>
            <a:r>
              <a:rPr lang="ru-RU" sz="1000" dirty="0" err="1">
                <a:solidFill>
                  <a:schemeClr val="tx1"/>
                </a:solidFill>
              </a:rPr>
              <a:t>Бурундайское</a:t>
            </a:r>
            <a:r>
              <a:rPr lang="ru-RU" sz="1000" dirty="0">
                <a:solidFill>
                  <a:schemeClr val="tx1"/>
                </a:solidFill>
              </a:rPr>
              <a:t> автохозяйство, улица Аэродромная</a:t>
            </a:r>
            <a:endParaRPr lang="ru-RU" altLang="ru-RU" sz="1000" dirty="0">
              <a:solidFill>
                <a:schemeClr val="tx1"/>
              </a:solidFill>
            </a:endParaRPr>
          </a:p>
          <a:p>
            <a:r>
              <a:rPr lang="ru-RU" altLang="ru-RU" sz="1000" dirty="0">
                <a:solidFill>
                  <a:schemeClr val="tx1"/>
                </a:solidFill>
              </a:rPr>
              <a:t>№ 3 – </a:t>
            </a:r>
            <a:r>
              <a:rPr lang="ru-RU" sz="1000" dirty="0">
                <a:solidFill>
                  <a:schemeClr val="tx1"/>
                </a:solidFill>
              </a:rPr>
              <a:t>ледовая арена «Алматы арена»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4 – </a:t>
            </a:r>
            <a:r>
              <a:rPr lang="ru-RU" sz="1000" dirty="0">
                <a:solidFill>
                  <a:schemeClr val="tx1"/>
                </a:solidFill>
              </a:rPr>
              <a:t>70 разъезда, общеобразовательная школа №32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</a:t>
            </a:r>
            <a:r>
              <a:rPr lang="en-US" altLang="ru-RU" sz="1000" dirty="0">
                <a:solidFill>
                  <a:schemeClr val="tx1"/>
                </a:solidFill>
              </a:rPr>
              <a:t>5</a:t>
            </a:r>
            <a:r>
              <a:rPr lang="ru-RU" altLang="ru-RU" sz="1000" dirty="0">
                <a:solidFill>
                  <a:schemeClr val="tx1"/>
                </a:solidFill>
              </a:rPr>
              <a:t> –</a:t>
            </a:r>
            <a:r>
              <a:rPr lang="en-US" altLang="ru-RU" sz="1000" dirty="0">
                <a:solidFill>
                  <a:schemeClr val="tx1"/>
                </a:solidFill>
              </a:rPr>
              <a:t> </a:t>
            </a:r>
            <a:r>
              <a:rPr lang="ru-RU" sz="1000" dirty="0">
                <a:solidFill>
                  <a:schemeClr val="tx1"/>
                </a:solidFill>
              </a:rPr>
              <a:t>ледовая арена «Халык арена», микрорайон «</a:t>
            </a:r>
            <a:r>
              <a:rPr lang="ru-RU" sz="1000" dirty="0" err="1">
                <a:solidFill>
                  <a:schemeClr val="tx1"/>
                </a:solidFill>
              </a:rPr>
              <a:t>Думан</a:t>
            </a:r>
            <a:r>
              <a:rPr lang="ru-RU" sz="1000" dirty="0">
                <a:solidFill>
                  <a:schemeClr val="tx1"/>
                </a:solidFill>
              </a:rPr>
              <a:t>»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</a:t>
            </a:r>
            <a:r>
              <a:rPr lang="en-US" altLang="ru-RU" sz="1000" dirty="0">
                <a:solidFill>
                  <a:schemeClr val="tx1"/>
                </a:solidFill>
              </a:rPr>
              <a:t>6</a:t>
            </a:r>
            <a:r>
              <a:rPr lang="ru-RU" altLang="ru-RU" sz="1000" dirty="0">
                <a:solidFill>
                  <a:schemeClr val="tx1"/>
                </a:solidFill>
              </a:rPr>
              <a:t> – </a:t>
            </a:r>
            <a:r>
              <a:rPr lang="ru-RU" sz="1000" dirty="0">
                <a:solidFill>
                  <a:schemeClr val="tx1"/>
                </a:solidFill>
              </a:rPr>
              <a:t>терр. Жетысуского </a:t>
            </a:r>
            <a:r>
              <a:rPr lang="kk-KZ" sz="1000" dirty="0">
                <a:solidFill>
                  <a:schemeClr val="tx1"/>
                </a:solidFill>
              </a:rPr>
              <a:t>акимата</a:t>
            </a:r>
            <a:r>
              <a:rPr lang="ru-RU" sz="1000" dirty="0">
                <a:solidFill>
                  <a:schemeClr val="tx1"/>
                </a:solidFill>
              </a:rPr>
              <a:t>, микрорайон «</a:t>
            </a:r>
            <a:r>
              <a:rPr lang="ru-RU" sz="1000" dirty="0" err="1">
                <a:solidFill>
                  <a:schemeClr val="tx1"/>
                </a:solidFill>
              </a:rPr>
              <a:t>Кулагер</a:t>
            </a:r>
            <a:r>
              <a:rPr lang="ru-RU" sz="1000" dirty="0">
                <a:solidFill>
                  <a:schemeClr val="tx1"/>
                </a:solidFill>
              </a:rPr>
              <a:t>»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2</a:t>
            </a:r>
            <a:r>
              <a:rPr lang="en-US" altLang="ru-RU" sz="1000" dirty="0">
                <a:solidFill>
                  <a:schemeClr val="tx1"/>
                </a:solidFill>
              </a:rPr>
              <a:t>7</a:t>
            </a:r>
            <a:r>
              <a:rPr lang="ru-RU" altLang="ru-RU" sz="1000" dirty="0">
                <a:solidFill>
                  <a:schemeClr val="tx1"/>
                </a:solidFill>
              </a:rPr>
              <a:t> –</a:t>
            </a:r>
            <a:r>
              <a:rPr lang="en-US" altLang="ru-RU" sz="1000" dirty="0">
                <a:solidFill>
                  <a:schemeClr val="tx1"/>
                </a:solidFill>
              </a:rPr>
              <a:t> </a:t>
            </a:r>
            <a:r>
              <a:rPr lang="ru-RU" sz="1000" dirty="0">
                <a:solidFill>
                  <a:schemeClr val="tx1"/>
                </a:solidFill>
              </a:rPr>
              <a:t>метеостанция Медео, ул. Горная, 548</a:t>
            </a: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2</a:t>
            </a:r>
            <a:r>
              <a:rPr lang="en-US" altLang="ru-RU" sz="1000" dirty="0">
                <a:solidFill>
                  <a:schemeClr val="tx1"/>
                </a:solidFill>
              </a:rPr>
              <a:t>8 –  </a:t>
            </a:r>
            <a:r>
              <a:rPr lang="ru-RU" sz="1000" dirty="0">
                <a:solidFill>
                  <a:schemeClr val="tx1"/>
                </a:solidFill>
              </a:rPr>
              <a:t>аэрологическая станция (район Аэропорта) </a:t>
            </a:r>
          </a:p>
          <a:p>
            <a:r>
              <a:rPr lang="ru-RU" sz="1000" dirty="0">
                <a:solidFill>
                  <a:schemeClr val="tx1"/>
                </a:solidFill>
              </a:rPr>
              <a:t>ул. Ахметова, 50</a:t>
            </a:r>
            <a:endParaRPr lang="en-US" altLang="ru-RU" sz="1000" dirty="0">
              <a:solidFill>
                <a:schemeClr val="tx1"/>
              </a:solidFill>
            </a:endParaRP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2</a:t>
            </a:r>
            <a:r>
              <a:rPr lang="en-US" altLang="ru-RU" sz="1000" dirty="0">
                <a:solidFill>
                  <a:schemeClr val="tx1"/>
                </a:solidFill>
              </a:rPr>
              <a:t>9 –  </a:t>
            </a:r>
            <a:r>
              <a:rPr lang="ru-RU" sz="1000" dirty="0">
                <a:solidFill>
                  <a:schemeClr val="tx1"/>
                </a:solidFill>
              </a:rPr>
              <a:t>РУВД </a:t>
            </a:r>
            <a:r>
              <a:rPr lang="ru-RU" sz="1000" dirty="0" err="1">
                <a:solidFill>
                  <a:schemeClr val="tx1"/>
                </a:solidFill>
              </a:rPr>
              <a:t>Турскибского</a:t>
            </a:r>
            <a:r>
              <a:rPr lang="ru-RU" sz="1000" dirty="0">
                <a:solidFill>
                  <a:schemeClr val="tx1"/>
                </a:solidFill>
              </a:rPr>
              <a:t> района, ул. Р. Зорге,14</a:t>
            </a:r>
            <a:endParaRPr lang="en-US" altLang="ru-RU" sz="1000" dirty="0">
              <a:solidFill>
                <a:schemeClr val="tx1"/>
              </a:solidFill>
            </a:endParaRP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3</a:t>
            </a:r>
            <a:r>
              <a:rPr lang="en-US" altLang="ru-RU" sz="1000" dirty="0">
                <a:solidFill>
                  <a:schemeClr val="tx1"/>
                </a:solidFill>
              </a:rPr>
              <a:t>0 – </a:t>
            </a:r>
            <a:r>
              <a:rPr lang="ru-RU" sz="1000" dirty="0">
                <a:solidFill>
                  <a:schemeClr val="tx1"/>
                </a:solidFill>
              </a:rPr>
              <a:t>м-н «</a:t>
            </a:r>
            <a:r>
              <a:rPr lang="ru-RU" sz="1000" dirty="0" err="1">
                <a:solidFill>
                  <a:schemeClr val="tx1"/>
                </a:solidFill>
              </a:rPr>
              <a:t>Шанырак</a:t>
            </a:r>
            <a:r>
              <a:rPr lang="ru-RU" sz="1000" dirty="0">
                <a:solidFill>
                  <a:schemeClr val="tx1"/>
                </a:solidFill>
              </a:rPr>
              <a:t>», школа №26, ул. </a:t>
            </a:r>
            <a:r>
              <a:rPr lang="ru-RU" sz="1000" dirty="0" err="1">
                <a:solidFill>
                  <a:schemeClr val="tx1"/>
                </a:solidFill>
              </a:rPr>
              <a:t>Жанкожа</a:t>
            </a:r>
            <a:r>
              <a:rPr lang="ru-RU" sz="1000" dirty="0">
                <a:solidFill>
                  <a:schemeClr val="tx1"/>
                </a:solidFill>
              </a:rPr>
              <a:t> батыра, 202</a:t>
            </a:r>
            <a:endParaRPr lang="ru-RU" altLang="ru-RU" sz="1000" dirty="0">
              <a:solidFill>
                <a:schemeClr val="tx1"/>
              </a:solidFill>
            </a:endParaRP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31</a:t>
            </a:r>
            <a:r>
              <a:rPr lang="en-US" altLang="ru-RU" sz="1000" dirty="0">
                <a:solidFill>
                  <a:schemeClr val="tx1"/>
                </a:solidFill>
              </a:rPr>
              <a:t> – </a:t>
            </a:r>
            <a:r>
              <a:rPr lang="ru-RU" sz="1000" dirty="0" err="1">
                <a:solidFill>
                  <a:schemeClr val="tx1"/>
                </a:solidFill>
              </a:rPr>
              <a:t>пр.Аль</a:t>
            </a:r>
            <a:r>
              <a:rPr lang="ru-RU" sz="1000" dirty="0">
                <a:solidFill>
                  <a:schemeClr val="tx1"/>
                </a:solidFill>
              </a:rPr>
              <a:t>-Фараби, угол </a:t>
            </a:r>
            <a:r>
              <a:rPr lang="ru-RU" sz="1000" dirty="0" err="1">
                <a:solidFill>
                  <a:schemeClr val="tx1"/>
                </a:solidFill>
              </a:rPr>
              <a:t>ул.Навои</a:t>
            </a:r>
            <a:r>
              <a:rPr lang="ru-RU" sz="1000" dirty="0">
                <a:solidFill>
                  <a:schemeClr val="tx1"/>
                </a:solidFill>
              </a:rPr>
              <a:t>, м-н Орбита (территория Дендропарка АО «</a:t>
            </a:r>
            <a:r>
              <a:rPr lang="ru-RU" sz="1000" dirty="0" err="1">
                <a:solidFill>
                  <a:schemeClr val="tx1"/>
                </a:solidFill>
              </a:rPr>
              <a:t>Зеленстрой</a:t>
            </a:r>
            <a:r>
              <a:rPr lang="ru-RU" sz="1000" dirty="0">
                <a:solidFill>
                  <a:schemeClr val="tx1"/>
                </a:solidFill>
              </a:rPr>
              <a:t>»)</a:t>
            </a:r>
          </a:p>
          <a:p>
            <a:r>
              <a:rPr lang="kk-KZ" sz="1000" i="1" dirty="0">
                <a:solidFill>
                  <a:schemeClr val="tx1"/>
                </a:solidFill>
              </a:rPr>
              <a:t>№1 -</a:t>
            </a:r>
            <a:r>
              <a:rPr lang="kk-KZ" sz="1000" dirty="0">
                <a:solidFill>
                  <a:schemeClr val="tx1"/>
                </a:solidFill>
              </a:rPr>
              <a:t> </a:t>
            </a:r>
            <a:r>
              <a:rPr lang="ru-RU" sz="1000" i="1" dirty="0">
                <a:solidFill>
                  <a:schemeClr val="tx1"/>
                </a:solidFill>
              </a:rPr>
              <a:t>ул. Амангельды, угол ул. Сатпаева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ru-RU" sz="1000" i="1" dirty="0">
                <a:solidFill>
                  <a:schemeClr val="tx1"/>
                </a:solidFill>
              </a:rPr>
              <a:t>(отбор проб воздуха 3 раза в сутки - 07, 13 и 19)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№12 - </a:t>
            </a:r>
            <a:r>
              <a:rPr lang="ru-RU" sz="1000" i="1" dirty="0">
                <a:solidFill>
                  <a:schemeClr val="tx1"/>
                </a:solidFill>
              </a:rPr>
              <a:t>пр. </a:t>
            </a:r>
            <a:r>
              <a:rPr lang="ru-RU" sz="1000" i="1" dirty="0" err="1">
                <a:solidFill>
                  <a:schemeClr val="tx1"/>
                </a:solidFill>
              </a:rPr>
              <a:t>Райымбека</a:t>
            </a:r>
            <a:r>
              <a:rPr lang="ru-RU" sz="1000" i="1" dirty="0">
                <a:solidFill>
                  <a:schemeClr val="tx1"/>
                </a:solidFill>
              </a:rPr>
              <a:t>, угол ул. </a:t>
            </a:r>
            <a:r>
              <a:rPr lang="ru-RU" sz="1000" i="1" dirty="0" err="1">
                <a:solidFill>
                  <a:schemeClr val="tx1"/>
                </a:solidFill>
              </a:rPr>
              <a:t>Наурызбай</a:t>
            </a:r>
            <a:r>
              <a:rPr lang="ru-RU" sz="1000" i="1" dirty="0">
                <a:solidFill>
                  <a:schemeClr val="tx1"/>
                </a:solidFill>
              </a:rPr>
              <a:t> батыра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№16 - </a:t>
            </a:r>
            <a:r>
              <a:rPr lang="ru-RU" sz="1000" i="1" dirty="0">
                <a:solidFill>
                  <a:schemeClr val="tx1"/>
                </a:solidFill>
              </a:rPr>
              <a:t>м-н Айнабулак-3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№25 -</a:t>
            </a:r>
            <a:r>
              <a:rPr lang="kk-KZ" sz="1000" dirty="0">
                <a:solidFill>
                  <a:schemeClr val="tx1"/>
                </a:solidFill>
              </a:rPr>
              <a:t> </a:t>
            </a:r>
            <a:r>
              <a:rPr lang="ru-RU" sz="1000" i="1" dirty="0">
                <a:solidFill>
                  <a:schemeClr val="tx1"/>
                </a:solidFill>
              </a:rPr>
              <a:t>м-н Аксай-3, ул. </a:t>
            </a:r>
            <a:r>
              <a:rPr lang="ru-RU" sz="1000" i="1" dirty="0" err="1">
                <a:solidFill>
                  <a:schemeClr val="tx1"/>
                </a:solidFill>
              </a:rPr>
              <a:t>Маречека</a:t>
            </a:r>
            <a:r>
              <a:rPr lang="ru-RU" sz="1000" i="1" dirty="0">
                <a:solidFill>
                  <a:schemeClr val="tx1"/>
                </a:solidFill>
              </a:rPr>
              <a:t>, угол ул. </a:t>
            </a:r>
            <a:r>
              <a:rPr lang="ru-RU" sz="1000" i="1" dirty="0" err="1">
                <a:solidFill>
                  <a:schemeClr val="tx1"/>
                </a:solidFill>
              </a:rPr>
              <a:t>Б.Момышулы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№26 - </a:t>
            </a:r>
            <a:r>
              <a:rPr lang="ru-RU" sz="1000" i="1" dirty="0">
                <a:solidFill>
                  <a:schemeClr val="tx1"/>
                </a:solidFill>
              </a:rPr>
              <a:t>м-н Тастак-1, ул. Толе би, 249, ГУ «городская детская поликлиника №8»</a:t>
            </a:r>
            <a:r>
              <a:rPr lang="kk-KZ" sz="1000" i="1" dirty="0">
                <a:solidFill>
                  <a:schemeClr val="tx1"/>
                </a:solidFill>
              </a:rPr>
              <a:t>.</a:t>
            </a:r>
            <a:endParaRPr lang="ru-RU" sz="1000" dirty="0">
              <a:solidFill>
                <a:schemeClr val="tx1"/>
              </a:solidFill>
            </a:endParaRPr>
          </a:p>
        </p:txBody>
      </p:sp>
      <p:sp>
        <p:nvSpPr>
          <p:cNvPr id="15365" name="Прямоугольник 13"/>
          <p:cNvSpPr>
            <a:spLocks noChangeArrowheads="1"/>
          </p:cNvSpPr>
          <p:nvPr/>
        </p:nvSpPr>
        <p:spPr bwMode="auto">
          <a:xfrm>
            <a:off x="4937125" y="58738"/>
            <a:ext cx="4837113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ru-RU" i="1">
                <a:solidFill>
                  <a:schemeClr val="tx1"/>
                </a:solidFill>
                <a:cs typeface="Times New Roman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>
              <a:solidFill>
                <a:schemeClr val="tx1"/>
              </a:solidFill>
              <a:latin typeface="Calibri" pitchFamily="34" charset="0"/>
            </a:endParaRPr>
          </a:p>
        </p:txBody>
      </p:sp>
      <p:grpSp>
        <p:nvGrpSpPr>
          <p:cNvPr id="15366" name="Группа 24"/>
          <p:cNvGrpSpPr>
            <a:grpSpLocks/>
          </p:cNvGrpSpPr>
          <p:nvPr/>
        </p:nvGrpSpPr>
        <p:grpSpPr bwMode="auto">
          <a:xfrm>
            <a:off x="5205413" y="4394200"/>
            <a:ext cx="4367212" cy="1890713"/>
            <a:chOff x="455893" y="3799939"/>
            <a:chExt cx="4366642" cy="1996158"/>
          </a:xfrm>
        </p:grpSpPr>
        <p:graphicFrame>
          <p:nvGraphicFramePr>
            <p:cNvPr id="26" name="Таблица 25"/>
            <p:cNvGraphicFramePr/>
            <p:nvPr/>
          </p:nvGraphicFramePr>
          <p:xfrm>
            <a:off x="531522" y="4883920"/>
            <a:ext cx="4035250" cy="836795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15414" name="Прямоугольник 8"/>
            <p:cNvSpPr>
              <a:spLocks noChangeArrowheads="1"/>
            </p:cNvSpPr>
            <p:nvPr/>
          </p:nvSpPr>
          <p:spPr bwMode="auto">
            <a:xfrm>
              <a:off x="660654" y="4099949"/>
              <a:ext cx="1879354" cy="99724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algn="ctr">
                <a:buFont typeface="Arial" charset="0"/>
                <a:buNone/>
              </a:pPr>
              <a:endParaRPr lang="kk-KZ" altLang="ru-RU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 algn="ctr">
                <a:buFont typeface="Arial" charset="0"/>
                <a:buNone/>
              </a:pPr>
              <a:endParaRPr lang="kk-KZ" altLang="ru-RU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 algn="ctr">
                <a:buFont typeface="Arial" charset="0"/>
                <a:buNone/>
              </a:pPr>
              <a:endParaRPr lang="ru-RU" altLang="ru-RU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 algn="ctr">
                <a:buFont typeface="Arial" charset="0"/>
                <a:buNone/>
              </a:pPr>
              <a:r>
                <a:rPr lang="ru-RU" altLang="ru-RU" sz="1000" i="1">
                  <a:solidFill>
                    <a:schemeClr val="tx1"/>
                  </a:solidFill>
                  <a:cs typeface="Times New Roman" pitchFamily="18" charset="0"/>
                </a:rPr>
                <a:t>г. Астана, ул. Мангилик ел 11/1</a:t>
              </a:r>
            </a:p>
            <a:p>
              <a:pPr algn="ctr">
                <a:buFont typeface="Arial" charset="0"/>
                <a:buNone/>
              </a:pPr>
              <a:endParaRPr lang="ru-RU" altLang="ru-RU" sz="1000" i="1">
                <a:cs typeface="Times New Roman" pitchFamily="18" charset="0"/>
              </a:endParaRPr>
            </a:p>
          </p:txBody>
        </p:sp>
        <p:sp>
          <p:nvSpPr>
            <p:cNvPr id="15415" name="Прямоугольник 20"/>
            <p:cNvSpPr>
              <a:spLocks noChangeArrowheads="1"/>
            </p:cNvSpPr>
            <p:nvPr/>
          </p:nvSpPr>
          <p:spPr bwMode="auto">
            <a:xfrm>
              <a:off x="531655" y="3799939"/>
              <a:ext cx="4290880" cy="8680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buFont typeface="Arial" charset="0"/>
                <a:buNone/>
              </a:pPr>
              <a:endParaRPr lang="ru-RU" altLang="ru-RU" b="1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>
                <a:buFont typeface="Arial" charset="0"/>
                <a:buNone/>
              </a:pPr>
              <a:endParaRPr lang="ru-RU" altLang="ru-RU" b="1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>
                <a:buFont typeface="Arial" charset="0"/>
                <a:buNone/>
              </a:pPr>
              <a:endParaRPr lang="ru-RU" altLang="ru-RU" b="1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>
                <a:buFont typeface="Arial" charset="0"/>
                <a:buNone/>
              </a:pPr>
              <a:r>
                <a:rPr lang="ru-RU" altLang="ru-RU" b="1" i="1">
                  <a:solidFill>
                    <a:srgbClr val="000000"/>
                  </a:solidFill>
                  <a:cs typeface="Times New Roman" pitchFamily="18" charset="0"/>
                </a:rPr>
                <a:t>Контакты:</a:t>
              </a:r>
            </a:p>
          </p:txBody>
        </p:sp>
      </p:grpSp>
      <p:sp>
        <p:nvSpPr>
          <p:cNvPr id="15367" name="Прямоугольник 11"/>
          <p:cNvSpPr>
            <a:spLocks noChangeArrowheads="1"/>
          </p:cNvSpPr>
          <p:nvPr/>
        </p:nvSpPr>
        <p:spPr bwMode="auto">
          <a:xfrm>
            <a:off x="5018088" y="6400800"/>
            <a:ext cx="4781550" cy="25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>
              <a:buFont typeface="Arial" charset="0"/>
              <a:buNone/>
            </a:pPr>
            <a:r>
              <a:rPr lang="ru-RU" altLang="en-US" sz="1000" b="1" i="1">
                <a:solidFill>
                  <a:srgbClr val="17375E"/>
                </a:solidFill>
                <a:cs typeface="Times New Roman" pitchFamily="18" charset="0"/>
              </a:rPr>
              <a:t>При использовании информации ссылка на РГП «Казгидромет» обязательна </a:t>
            </a:r>
          </a:p>
        </p:txBody>
      </p:sp>
      <p:sp>
        <p:nvSpPr>
          <p:cNvPr id="15368" name="Прямоугольник 14"/>
          <p:cNvSpPr>
            <a:spLocks noChangeArrowheads="1"/>
          </p:cNvSpPr>
          <p:nvPr/>
        </p:nvSpPr>
        <p:spPr bwMode="auto">
          <a:xfrm>
            <a:off x="4953000" y="1298575"/>
            <a:ext cx="4808538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Font typeface="Arial" charset="0"/>
              <a:buNone/>
            </a:pPr>
            <a:r>
              <a:rPr lang="ru-RU" altLang="ru-RU" sz="800" i="1">
                <a:solidFill>
                  <a:srgbClr val="000000"/>
                </a:solidFill>
                <a:cs typeface="Times New Roman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pPr>
              <a:buFont typeface="Arial" charset="0"/>
              <a:buNone/>
            </a:pPr>
            <a:r>
              <a:rPr lang="ru-RU" altLang="ru-RU" sz="800" i="1">
                <a:solidFill>
                  <a:srgbClr val="000000"/>
                </a:solidFill>
                <a:cs typeface="Times New Roman" pitchFamily="18" charset="0"/>
              </a:rPr>
              <a:t>Г</a:t>
            </a:r>
            <a:r>
              <a:rPr lang="kk-KZ" altLang="ru-RU" sz="800" i="1">
                <a:solidFill>
                  <a:srgbClr val="000000"/>
                </a:solidFill>
                <a:cs typeface="Times New Roman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15369" name="Прямоугольник 1"/>
          <p:cNvSpPr>
            <a:spLocks noChangeArrowheads="1"/>
          </p:cNvSpPr>
          <p:nvPr/>
        </p:nvSpPr>
        <p:spPr bwMode="auto">
          <a:xfrm>
            <a:off x="5181600" y="6159500"/>
            <a:ext cx="4521200" cy="307975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itchFamily="34" charset="0"/>
              </a:rPr>
              <a:t>  </a:t>
            </a:r>
            <a:r>
              <a:rPr lang="en-US" altLang="ru-RU" b="1" i="1" dirty="0" err="1">
                <a:solidFill>
                  <a:srgbClr val="000000"/>
                </a:solidFill>
                <a:cs typeface="Times New Roman" pitchFamily="18" charset="0"/>
              </a:rPr>
              <a:t>Составил</a:t>
            </a:r>
            <a:r>
              <a:rPr lang="kk-KZ" altLang="ru-RU" b="1" i="1" dirty="0">
                <a:solidFill>
                  <a:srgbClr val="000000"/>
                </a:solidFill>
                <a:cs typeface="Times New Roman" pitchFamily="18" charset="0"/>
              </a:rPr>
              <a:t>(а)</a:t>
            </a:r>
            <a:r>
              <a:rPr lang="en-US" altLang="ru-RU" b="1" i="1" dirty="0">
                <a:solidFill>
                  <a:srgbClr val="000000"/>
                </a:solidFill>
                <a:cs typeface="Times New Roman" pitchFamily="18" charset="0"/>
              </a:rPr>
              <a:t>:</a:t>
            </a:r>
            <a:r>
              <a:rPr lang="ru-RU" altLang="ru-RU" b="1" i="1" dirty="0">
                <a:solidFill>
                  <a:srgbClr val="000000"/>
                </a:solidFill>
                <a:cs typeface="Times New Roman" pitchFamily="18" charset="0"/>
              </a:rPr>
              <a:t> </a:t>
            </a:r>
            <a:r>
              <a:rPr lang="ru-RU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b="1" i="1" dirty="0">
              <a:solidFill>
                <a:srgbClr val="000000"/>
              </a:solidFill>
              <a:cs typeface="Times New Roman" pitchFamily="18" charset="0"/>
            </a:endParaRPr>
          </a:p>
        </p:txBody>
      </p:sp>
      <p:graphicFrame>
        <p:nvGraphicFramePr>
          <p:cNvPr id="17" name="Таблица 16"/>
          <p:cNvGraphicFramePr/>
          <p:nvPr/>
        </p:nvGraphicFramePr>
        <p:xfrm>
          <a:off x="4999038" y="498475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0,26 ≤ Р &lt; 0,37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0,37 ≤ Р &lt; 0,45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0,45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5393" name="Прямоугольник 18"/>
          <p:cNvSpPr>
            <a:spLocks noChangeArrowheads="1"/>
          </p:cNvSpPr>
          <p:nvPr/>
        </p:nvSpPr>
        <p:spPr bwMode="auto">
          <a:xfrm>
            <a:off x="4967288" y="2106613"/>
            <a:ext cx="478631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i="1">
                <a:solidFill>
                  <a:schemeClr val="tx1"/>
                </a:solidFill>
                <a:cs typeface="Times New Roman" pitchFamily="18" charset="0"/>
              </a:rPr>
              <a:t>Условия предоставления предупреждений о НМУ различной степени</a:t>
            </a:r>
            <a:endParaRPr lang="ru-RU" altLang="ru-RU" sz="1800">
              <a:solidFill>
                <a:schemeClr val="tx1"/>
              </a:solidFill>
              <a:cs typeface="Times New Roman" pitchFamily="18" charset="0"/>
            </a:endParaRPr>
          </a:p>
        </p:txBody>
      </p:sp>
      <p:graphicFrame>
        <p:nvGraphicFramePr>
          <p:cNvPr id="20" name="Таблица 19"/>
          <p:cNvGraphicFramePr/>
          <p:nvPr/>
        </p:nvGraphicFramePr>
        <p:xfrm>
          <a:off x="5016500" y="245268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15412" name="TextBox 20"/>
          <p:cNvSpPr txBox="1">
            <a:spLocks noChangeArrowheads="1"/>
          </p:cNvSpPr>
          <p:nvPr/>
        </p:nvSpPr>
        <p:spPr bwMode="auto">
          <a:xfrm>
            <a:off x="4960938" y="4662488"/>
            <a:ext cx="4808537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fontAlgn="b"/>
            <a:r>
              <a:rPr lang="ru-RU" sz="700" i="1">
                <a:solidFill>
                  <a:schemeClr val="tx1"/>
                </a:solidFill>
                <a:cs typeface="Times New Roman" pitchFamily="18" charset="0"/>
              </a:rPr>
              <a:t>* </a:t>
            </a:r>
            <a:r>
              <a:rPr lang="ru-RU" sz="800" i="1">
                <a:solidFill>
                  <a:srgbClr val="000000"/>
                </a:solidFill>
                <a:cs typeface="Times New Roman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D7ADFEB-03EB-81BE-44D0-A213B4C74AB6}"/>
              </a:ext>
            </a:extLst>
          </p:cNvPr>
          <p:cNvSpPr txBox="1"/>
          <p:nvPr/>
        </p:nvSpPr>
        <p:spPr>
          <a:xfrm>
            <a:off x="231914" y="492026"/>
            <a:ext cx="4444861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buFont typeface="Arial" charset="0"/>
              <a:buNone/>
            </a:pPr>
            <a:r>
              <a:rPr lang="kk-KZ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ПРИ ПРЕДОСТАВЛЕНИИ ПРЕДУПРЕЖДЕНИЙ О</a:t>
            </a:r>
          </a:p>
          <a:p>
            <a:pPr algn="ctr">
              <a:buFont typeface="Arial" charset="0"/>
              <a:buNone/>
            </a:pPr>
            <a:r>
              <a:rPr lang="kk-KZ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НМУ РАЗЛИЧНОЙ СТЕПЕНИ РЕКОМЕНДУЕТСЯ ПРИДЕРЖИВАТЬСЯ СЛЕДУЮЩИХ МЕР</a:t>
            </a:r>
            <a:endParaRPr lang="ru-RU" sz="12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marL="0" indent="0" algn="just">
              <a:buNone/>
            </a:pP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сократить время пребывания на открытом воздухе, особенно вблизи автотрасс или других источников загрязнения. Детям и беременным женщинам следует отказаться от длительных прогулок;</a:t>
            </a:r>
            <a:b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людям, страдающим хроническими заболеваниями легких, сердечно-сосудистыми, аллергическими заболеваниями, при нахождении на открытом воздухе, необходимо иметь при себе необходимые лекарственные препараты;</a:t>
            </a:r>
            <a:b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ограничить физическую нагрузку на открытом воздухе. Занятие физкультурой и спортом проводить в закрытых спортивных комплексах.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14749</TotalTime>
  <Words>886</Words>
  <Application>Microsoft Office PowerPoint</Application>
  <PresentationFormat>Лист A4 (210x297 мм)</PresentationFormat>
  <Paragraphs>115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2833</cp:revision>
  <cp:lastPrinted>2021-07-01T09:11:30Z</cp:lastPrinted>
  <dcterms:created xsi:type="dcterms:W3CDTF">2018-03-27T06:03:00Z</dcterms:created>
  <dcterms:modified xsi:type="dcterms:W3CDTF">2022-11-27T09:39:43Z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