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858000" cy="9947275"/>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50" d="100"/>
          <a:sy n="50" d="100"/>
        </p:scale>
        <p:origin x="490" y="48"/>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userId="df42278df007c026" providerId="LiveId" clId="{12295542-5168-43D3-8F99-3972915EF670}"/>
    <pc:docChg chg="modSld">
      <pc:chgData name="Moldir" userId="df42278df007c026" providerId="LiveId" clId="{12295542-5168-43D3-8F99-3972915EF670}" dt="2022-11-27T09:55:30.386" v="30" actId="20577"/>
      <pc:docMkLst>
        <pc:docMk/>
      </pc:docMkLst>
      <pc:sldChg chg="modSp mod">
        <pc:chgData name="Moldir" userId="df42278df007c026" providerId="LiveId" clId="{12295542-5168-43D3-8F99-3972915EF670}" dt="2022-11-27T09:55:30.386" v="30" actId="20577"/>
        <pc:sldMkLst>
          <pc:docMk/>
          <pc:sldMk cId="0" sldId="261"/>
        </pc:sldMkLst>
        <pc:graphicFrameChg chg="modGraphic">
          <ac:chgData name="Moldir" userId="df42278df007c026" providerId="LiveId" clId="{12295542-5168-43D3-8F99-3972915EF670}" dt="2022-11-27T09:55:30.386" v="30" actId="20577"/>
          <ac:graphicFrameMkLst>
            <pc:docMk/>
            <pc:sldMk cId="0" sldId="261"/>
            <ac:graphicFrameMk id="15" creationId="{94CC0974-E1E4-47F3-9A8B-49A879A3B96B}"/>
          </ac:graphicFrameMkLst>
        </pc:graphicFrameChg>
      </pc:sldChg>
      <pc:sldChg chg="modSp mod">
        <pc:chgData name="Moldir" userId="df42278df007c026" providerId="LiveId" clId="{12295542-5168-43D3-8F99-3972915EF670}" dt="2022-11-27T09:52:22.918" v="0"/>
        <pc:sldMkLst>
          <pc:docMk/>
          <pc:sldMk cId="334028445" sldId="265"/>
        </pc:sldMkLst>
        <pc:spChg chg="mod">
          <ac:chgData name="Moldir" userId="df42278df007c026" providerId="LiveId" clId="{12295542-5168-43D3-8F99-3972915EF670}" dt="2022-11-27T09:52:22.918" v="0"/>
          <ac:spMkLst>
            <pc:docMk/>
            <pc:sldMk cId="334028445" sldId="265"/>
            <ac:spMk id="18"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72421" cy="499402"/>
          </a:xfrm>
          <a:prstGeom prst="rect">
            <a:avLst/>
          </a:prstGeom>
        </p:spPr>
        <p:txBody>
          <a:bodyPr vert="horz" wrap="square" lIns="94225" tIns="47113" rIns="94225" bIns="47113" numCol="1" anchor="t"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3" name="Дата 2"/>
          <p:cNvSpPr>
            <a:spLocks noGrp="1"/>
          </p:cNvSpPr>
          <p:nvPr>
            <p:ph type="dt" idx="1"/>
          </p:nvPr>
        </p:nvSpPr>
        <p:spPr>
          <a:xfrm>
            <a:off x="3884027" y="1"/>
            <a:ext cx="2972421" cy="499402"/>
          </a:xfrm>
          <a:prstGeom prst="rect">
            <a:avLst/>
          </a:prstGeom>
        </p:spPr>
        <p:txBody>
          <a:bodyPr vert="horz" wrap="square" lIns="94225" tIns="47113" rIns="94225" bIns="47113" numCol="1" anchor="t" anchorCtr="0" compatLnSpc="1"/>
          <a:lstStyle>
            <a:lvl1pPr algn="r">
              <a:defRPr sz="1300" smtClean="0"/>
            </a:lvl1pPr>
          </a:lstStyle>
          <a:p>
            <a:pPr defTabSz="942247">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1006475" y="1243013"/>
            <a:ext cx="4845050" cy="335597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6422" y="4786787"/>
            <a:ext cx="5485157" cy="3917079"/>
          </a:xfrm>
          <a:prstGeom prst="rect">
            <a:avLst/>
          </a:prstGeom>
          <a:noFill/>
          <a:ln w="9525">
            <a:noFill/>
            <a:miter lim="800000"/>
          </a:ln>
        </p:spPr>
        <p:txBody>
          <a:bodyPr vert="horz" wrap="square" lIns="94225" tIns="47113" rIns="94225" bIns="47113" numCol="1" anchor="t" anchorCtr="0" compatLnSpc="1"/>
          <a:lstStyle/>
          <a:p>
            <a:pPr marL="0" marR="0" lvl="0"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71123" marR="0" lvl="1"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42247" marR="0" lvl="2"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13370" marR="0" lvl="3"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84493" marR="0" lvl="4"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47874"/>
            <a:ext cx="2972421" cy="499402"/>
          </a:xfrm>
          <a:prstGeom prst="rect">
            <a:avLst/>
          </a:prstGeom>
        </p:spPr>
        <p:txBody>
          <a:bodyPr vert="horz" wrap="square" lIns="94225" tIns="47113" rIns="94225" bIns="47113" numCol="1" anchor="b"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84027" y="9447874"/>
            <a:ext cx="2972421" cy="499402"/>
          </a:xfrm>
          <a:prstGeom prst="rect">
            <a:avLst/>
          </a:prstGeom>
        </p:spPr>
        <p:txBody>
          <a:bodyPr vert="horz" wrap="square" lIns="94225" tIns="47113" rIns="94225" bIns="47113"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849126" y="135235"/>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3610803062"/>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kk-KZ" altLang="en-US" sz="1200" b="1" i="1" dirty="0">
                          <a:solidFill>
                            <a:srgbClr val="002060"/>
                          </a:solidFill>
                          <a:latin typeface="Times New Roman" panose="02020603050405020304" pitchFamily="18" charset="0"/>
                          <a:cs typeface="Times New Roman" panose="02020603050405020304" pitchFamily="18" charset="0"/>
                        </a:rPr>
                        <a:t>Жезқазған</a:t>
                      </a:r>
                      <a:r>
                        <a:rPr lang="kk-KZ" altLang="en-US" sz="1200" b="1" i="1" baseline="0" dirty="0">
                          <a:solidFill>
                            <a:srgbClr val="002060"/>
                          </a:solidFill>
                          <a:latin typeface="Times New Roman" panose="02020603050405020304" pitchFamily="18" charset="0"/>
                          <a:cs typeface="Times New Roman" panose="02020603050405020304" pitchFamily="18" charset="0"/>
                        </a:rPr>
                        <a:t> қ.</a:t>
                      </a:r>
                      <a:r>
                        <a:rPr lang="ru-RU" altLang="en-US" sz="1200" b="1" i="1" dirty="0">
                          <a:solidFill>
                            <a:srgbClr val="002060"/>
                          </a:solidFill>
                          <a:latin typeface="Times New Roman" panose="02020603050405020304" pitchFamily="18" charset="0"/>
                          <a:cs typeface="Times New Roman" panose="02020603050405020304" pitchFamily="18" charset="0"/>
                        </a:rPr>
                        <a:t> </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endParaRPr lang="ru-RU" altLang="ru-RU" sz="1400" b="1" dirty="0">
              <a:solidFill>
                <a:srgbClr val="0070C0"/>
              </a:solidFill>
              <a:latin typeface="Times New Roman" panose="02020603050405020304" pitchFamily="18" charset="0"/>
              <a:cs typeface="Times New Roman" panose="02020603050405020304" pitchFamily="18" charset="0"/>
            </a:endParaRPr>
          </a:p>
          <a:p>
            <a:pPr algn="ctr"/>
            <a:r>
              <a:rPr lang="ru-RU" altLang="ru-RU" sz="1200" b="1" dirty="0">
                <a:solidFill>
                  <a:srgbClr val="0070C0"/>
                </a:solidFill>
                <a:latin typeface="Times New Roman" panose="02020603050405020304" pitchFamily="18" charset="0"/>
                <a:cs typeface="Times New Roman" panose="02020603050405020304" pitchFamily="18" charset="0"/>
              </a:rPr>
              <a:t>«ҚАЗГИДРОМЕТ»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2636809316"/>
              </p:ext>
            </p:extLst>
          </p:nvPr>
        </p:nvGraphicFramePr>
        <p:xfrm>
          <a:off x="307975" y="2588895"/>
          <a:ext cx="4465638" cy="2179320"/>
        </p:xfrm>
        <a:graphic>
          <a:graphicData uri="http://schemas.openxmlformats.org/drawingml/2006/table">
            <a:tbl>
              <a:tblPr/>
              <a:tblGrid>
                <a:gridCol w="4465638">
                  <a:extLst>
                    <a:ext uri="{9D8B030D-6E8A-4147-A177-3AD203B41FA5}">
                      <a16:colId xmlns:a16="http://schemas.microsoft.com/office/drawing/2014/main" val="20000"/>
                    </a:ext>
                  </a:extLst>
                </a:gridCol>
              </a:tblGrid>
              <a:tr h="19351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№331</a:t>
                      </a:r>
                      <a:r>
                        <a:rPr lang="ru-RU" altLang="x-none" sz="1600" b="1" i="1" baseline="0" dirty="0">
                          <a:solidFill>
                            <a:srgbClr val="002060"/>
                          </a:solidFill>
                          <a:latin typeface="Times New Roman" panose="02020603050405020304" pitchFamily="18" charset="0"/>
                          <a:cs typeface="Times New Roman" panose="02020603050405020304" pitchFamily="18" charset="0"/>
                        </a:rPr>
                        <a:t> </a:t>
                      </a:r>
                      <a:r>
                        <a:rPr lang="ru-RU" altLang="x-none" sz="1600" b="1" i="1" dirty="0">
                          <a:solidFill>
                            <a:srgbClr val="002060"/>
                          </a:solidFill>
                          <a:latin typeface="Times New Roman" panose="02020603050405020304" pitchFamily="18" charset="0"/>
                          <a:cs typeface="Times New Roman" panose="02020603050405020304" pitchFamily="18" charset="0"/>
                        </a:rPr>
                        <a:t>КҮНДЕЛІКТІ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 БЮЛЛЕТЕНІ</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400" b="1" i="1" dirty="0" err="1">
                          <a:solidFill>
                            <a:srgbClr val="002060"/>
                          </a:solidFill>
                          <a:latin typeface="Times New Roman" panose="02020603050405020304" pitchFamily="18" charset="0"/>
                          <a:cs typeface="Times New Roman" panose="02020603050405020304" pitchFamily="18" charset="0"/>
                        </a:rPr>
                        <a:t>Жезқазған</a:t>
                      </a:r>
                      <a:r>
                        <a:rPr lang="ru-RU" altLang="x-none" sz="1400" b="1" i="1" dirty="0">
                          <a:solidFill>
                            <a:srgbClr val="002060"/>
                          </a:solidFill>
                          <a:latin typeface="Times New Roman" panose="02020603050405020304" pitchFamily="18" charset="0"/>
                          <a:cs typeface="Times New Roman" panose="02020603050405020304" pitchFamily="18" charset="0"/>
                        </a:rPr>
                        <a:t> қ.</a:t>
                      </a:r>
                      <a:r>
                        <a:rPr lang="ru-RU" altLang="en-US" sz="1400" b="1" i="1" dirty="0">
                          <a:solidFill>
                            <a:srgbClr val="002060"/>
                          </a:solidFill>
                          <a:latin typeface="Times New Roman" panose="02020603050405020304" pitchFamily="18" charset="0"/>
                          <a:cs typeface="Times New Roman" panose="02020603050405020304" pitchFamily="18" charset="0"/>
                        </a:rPr>
                        <a:t> </a:t>
                      </a: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27 қараша</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3" name="Прямоугольник 2"/>
          <p:cNvSpPr/>
          <p:nvPr/>
        </p:nvSpPr>
        <p:spPr>
          <a:xfrm>
            <a:off x="4865001" y="131246"/>
            <a:ext cx="4904473" cy="1785104"/>
          </a:xfrm>
          <a:prstGeom prst="rect">
            <a:avLst/>
          </a:prstGeom>
        </p:spPr>
        <p:txBody>
          <a:bodyPr wrap="square">
            <a:spAutoFit/>
          </a:bodyPr>
          <a:lstStyle/>
          <a:p>
            <a:pPr lvl="0" algn="ctr"/>
            <a:r>
              <a:rPr lang="kk-KZ" altLang="ru-RU" sz="1100" b="1" dirty="0">
                <a:latin typeface="Times New Roman" panose="02020603050405020304" pitchFamily="18" charset="0"/>
                <a:cs typeface="Times New Roman" panose="02020603050405020304" pitchFamily="18" charset="0"/>
              </a:rPr>
              <a:t>Жезқазған қаласы бойынша</a:t>
            </a:r>
          </a:p>
          <a:p>
            <a:pPr lvl="0" algn="ctr"/>
            <a:r>
              <a:rPr lang="kk-KZ" altLang="ru-RU" sz="1100" b="1" dirty="0">
                <a:solidFill>
                  <a:srgbClr val="000000"/>
                </a:solidFill>
                <a:latin typeface="Times New Roman" panose="02020603050405020304" pitchFamily="18" charset="0"/>
                <a:cs typeface="Times New Roman" panose="02020603050405020304" pitchFamily="18" charset="0"/>
              </a:rPr>
              <a:t>28 қарашаға арналған ауа-райы болжамы</a:t>
            </a:r>
            <a:endParaRPr lang="ru-RU" altLang="ru-RU" sz="1100" b="1" dirty="0">
              <a:solidFill>
                <a:srgbClr val="000000"/>
              </a:solidFill>
              <a:latin typeface="Times New Roman" panose="02020603050405020304" pitchFamily="18" charset="0"/>
              <a:cs typeface="Times New Roman" panose="02020603050405020304" pitchFamily="18" charset="0"/>
            </a:endParaRPr>
          </a:p>
          <a:p>
            <a:pPr lvl="0" algn="ct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27 </a:t>
            </a:r>
            <a:r>
              <a:rPr lang="ru-RU" altLang="ru-RU" sz="1100" b="1" dirty="0" err="1">
                <a:solidFill>
                  <a:srgbClr val="000000"/>
                </a:solidFill>
                <a:latin typeface="Times New Roman" panose="02020603050405020304" pitchFamily="18" charset="0"/>
                <a:cs typeface="Times New Roman" panose="02020603050405020304" pitchFamily="18" charset="0"/>
              </a:rPr>
              <a:t>қараша</a:t>
            </a:r>
            <a:r>
              <a:rPr lang="ru-RU" altLang="ru-RU" sz="1100" b="1" dirty="0">
                <a:solidFill>
                  <a:srgbClr val="000000"/>
                </a:solidFill>
                <a:latin typeface="Times New Roman" panose="02020603050405020304" pitchFamily="18" charset="0"/>
                <a:cs typeface="Times New Roman" panose="02020603050405020304" pitchFamily="18" charset="0"/>
              </a:rPr>
              <a:t>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21-ден 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28</a:t>
            </a:r>
            <a:r>
              <a:rPr lang="kk-KZ" altLang="ru-RU" sz="1100" b="1" dirty="0">
                <a:solidFill>
                  <a:srgbClr val="000000"/>
                </a:solidFill>
                <a:latin typeface="Times New Roman" panose="02020603050405020304" pitchFamily="18" charset="0"/>
                <a:cs typeface="Times New Roman" panose="02020603050405020304" pitchFamily="18" charset="0"/>
              </a:rPr>
              <a:t> қараша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21-ге </a:t>
            </a:r>
            <a:r>
              <a:rPr lang="ru-RU" altLang="ru-RU" sz="1100" b="1" dirty="0" err="1">
                <a:solidFill>
                  <a:srgbClr val="000000"/>
                </a:solidFill>
                <a:latin typeface="Times New Roman" panose="02020603050405020304" pitchFamily="18" charset="0"/>
                <a:cs typeface="Times New Roman" panose="02020603050405020304" pitchFamily="18" charset="0"/>
              </a:rPr>
              <a:t>дейін</a:t>
            </a:r>
            <a:r>
              <a:rPr lang="ru-RU" altLang="ru-RU" sz="1100" b="1" dirty="0">
                <a:solidFill>
                  <a:srgbClr val="000000"/>
                </a:solidFill>
                <a:latin typeface="Times New Roman" panose="02020603050405020304" pitchFamily="18" charset="0"/>
                <a:cs typeface="Times New Roman" panose="02020603050405020304" pitchFamily="18" charset="0"/>
              </a:rPr>
              <a:t>.</a:t>
            </a:r>
            <a:r>
              <a:rPr lang="ru-RU" sz="1100" b="1" dirty="0">
                <a:solidFill>
                  <a:srgbClr val="000000"/>
                </a:solidFill>
                <a:latin typeface="Times New Roman" panose="02020603050405020304" pitchFamily="18" charset="0"/>
                <a:cs typeface="Times New Roman" panose="02020603050405020304" pitchFamily="18" charset="0"/>
                <a:sym typeface="+mn-ea"/>
              </a:rPr>
              <a:t>       </a:t>
            </a:r>
          </a:p>
          <a:p>
            <a:pPr lvl="0" algn="just"/>
            <a:r>
              <a:rPr lang="ru-RU" sz="1100" dirty="0" err="1">
                <a:latin typeface="Times New Roman" pitchFamily="18" charset="0"/>
                <a:cs typeface="Times New Roman" pitchFamily="18" charset="0"/>
              </a:rPr>
              <a:t>Көшпелі</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Шығыс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9-14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13-15, </a:t>
            </a:r>
            <a:r>
              <a:rPr lang="ru-RU" sz="1100" dirty="0" err="1">
                <a:latin typeface="Times New Roman" pitchFamily="18" charset="0"/>
                <a:cs typeface="Times New Roman" pitchFamily="18" charset="0"/>
              </a:rPr>
              <a:t>күндіз</a:t>
            </a:r>
            <a:r>
              <a:rPr lang="ru-RU" sz="1100" dirty="0">
                <a:latin typeface="Times New Roman" pitchFamily="18" charset="0"/>
                <a:cs typeface="Times New Roman" pitchFamily="18" charset="0"/>
              </a:rPr>
              <a:t> 7-9 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 </a:t>
            </a:r>
            <a:endParaRPr lang="kk-KZ" altLang="ru-RU" sz="1100" b="1" dirty="0">
              <a:solidFill>
                <a:srgbClr val="000000"/>
              </a:solidFill>
              <a:latin typeface="Times New Roman" panose="02020603050405020304" pitchFamily="18" charset="0"/>
              <a:cs typeface="Times New Roman" panose="02020603050405020304" pitchFamily="18" charset="0"/>
            </a:endParaRPr>
          </a:p>
          <a:p>
            <a:pPr lvl="0" algn="ctr"/>
            <a:endParaRPr lang="kk-KZ" altLang="ru-RU" sz="1100" b="1" dirty="0">
              <a:solidFill>
                <a:srgbClr val="000000"/>
              </a:solidFill>
              <a:latin typeface="Times New Roman" panose="02020603050405020304" pitchFamily="18" charset="0"/>
              <a:cs typeface="Times New Roman" panose="02020603050405020304" pitchFamily="18" charset="0"/>
            </a:endParaRPr>
          </a:p>
          <a:p>
            <a:pPr lvl="0" algn="ctr"/>
            <a:r>
              <a:rPr lang="kk-KZ" altLang="ru-RU" sz="1100" b="1" dirty="0">
                <a:solidFill>
                  <a:srgbClr val="000000"/>
                </a:solidFill>
                <a:latin typeface="Times New Roman" panose="02020603050405020304" pitchFamily="18" charset="0"/>
                <a:cs typeface="Times New Roman" panose="02020603050405020304" pitchFamily="18" charset="0"/>
              </a:rPr>
              <a:t>29 қарашаға </a:t>
            </a: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endParaRPr lang="ru-RU" sz="1100" dirty="0">
              <a:latin typeface="Times New Roman" pitchFamily="18" charset="0"/>
              <a:cs typeface="Times New Roman" pitchFamily="18" charset="0"/>
            </a:endParaRPr>
          </a:p>
          <a:p>
            <a:pPr lvl="0" indent="182563" algn="ctr"/>
            <a:r>
              <a:rPr lang="ru-RU" sz="1100" b="1" dirty="0">
                <a:solidFill>
                  <a:srgbClr val="000000"/>
                </a:solidFill>
                <a:latin typeface="Times New Roman" panose="02020603050405020304" pitchFamily="18" charset="0"/>
                <a:cs typeface="Times New Roman" panose="02020603050405020304" pitchFamily="18" charset="0"/>
              </a:rPr>
              <a:t>2022 ж</a:t>
            </a:r>
            <a:r>
              <a:rPr lang="kk-KZ" sz="1100" b="1" dirty="0">
                <a:solidFill>
                  <a:srgbClr val="000000"/>
                </a:solidFill>
                <a:latin typeface="Times New Roman" panose="02020603050405020304" pitchFamily="18" charset="0"/>
                <a:cs typeface="Times New Roman" panose="02020603050405020304" pitchFamily="18" charset="0"/>
              </a:rPr>
              <a:t>. 28 қараша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21-ден </a:t>
            </a:r>
            <a:r>
              <a:rPr lang="ru-RU" sz="1100" b="1" dirty="0" err="1">
                <a:solidFill>
                  <a:srgbClr val="000000"/>
                </a:solidFill>
                <a:latin typeface="Times New Roman" panose="02020603050405020304" pitchFamily="18" charset="0"/>
                <a:cs typeface="Times New Roman" panose="02020603050405020304" pitchFamily="18" charset="0"/>
              </a:rPr>
              <a:t>бастап</a:t>
            </a:r>
            <a:r>
              <a:rPr lang="ru-RU" sz="1100" b="1" dirty="0">
                <a:solidFill>
                  <a:srgbClr val="000000"/>
                </a:solidFill>
                <a:latin typeface="Times New Roman" panose="02020603050405020304" pitchFamily="18" charset="0"/>
                <a:cs typeface="Times New Roman" panose="02020603050405020304" pitchFamily="18" charset="0"/>
              </a:rPr>
              <a:t> 29 </a:t>
            </a:r>
            <a:r>
              <a:rPr lang="ru-RU" sz="1100" b="1" dirty="0" err="1">
                <a:solidFill>
                  <a:srgbClr val="000000"/>
                </a:solidFill>
                <a:latin typeface="Times New Roman" panose="02020603050405020304" pitchFamily="18" charset="0"/>
                <a:cs typeface="Times New Roman" panose="02020603050405020304" pitchFamily="18" charset="0"/>
              </a:rPr>
              <a:t>қараша</a:t>
            </a:r>
            <a:r>
              <a:rPr lang="ru-RU" sz="1100" b="1" dirty="0">
                <a:solidFill>
                  <a:srgbClr val="000000"/>
                </a:solidFill>
                <a:latin typeface="Times New Roman" panose="02020603050405020304" pitchFamily="18" charset="0"/>
                <a:cs typeface="Times New Roman" panose="02020603050405020304" pitchFamily="18" charset="0"/>
              </a:rPr>
              <a:t>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09-ға </a:t>
            </a:r>
            <a:r>
              <a:rPr lang="ru-RU" sz="1100" b="1" dirty="0" err="1">
                <a:solidFill>
                  <a:srgbClr val="000000"/>
                </a:solidFill>
                <a:latin typeface="Times New Roman" panose="02020603050405020304" pitchFamily="18" charset="0"/>
                <a:cs typeface="Times New Roman" panose="02020603050405020304" pitchFamily="18" charset="0"/>
              </a:rPr>
              <a:t>дейін</a:t>
            </a:r>
            <a:endParaRPr lang="ru-RU" sz="1100" dirty="0">
              <a:latin typeface="Times New Roman" pitchFamily="18" charset="0"/>
              <a:cs typeface="Times New Roman" pitchFamily="18" charset="0"/>
            </a:endParaRPr>
          </a:p>
          <a:p>
            <a:pPr algn="just"/>
            <a:r>
              <a:rPr lang="ru-RU" sz="1100" dirty="0" err="1">
                <a:latin typeface="Times New Roman" pitchFamily="18" charset="0"/>
                <a:cs typeface="Times New Roman" pitchFamily="18" charset="0"/>
              </a:rPr>
              <a:t>Көшпелі</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Солтүстік-шығыс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8-13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a:latin typeface="Times New Roman" pitchFamily="18" charset="0"/>
                <a:cs typeface="Times New Roman" pitchFamily="18" charset="0"/>
              </a:rPr>
              <a:t> 12-14 </a:t>
            </a:r>
            <a:r>
              <a:rPr lang="ru-RU" sz="1100" dirty="0">
                <a:latin typeface="Times New Roman" pitchFamily="18" charset="0"/>
                <a:cs typeface="Times New Roman" pitchFamily="18" charset="0"/>
              </a:rPr>
              <a:t>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a:t>
            </a:r>
          </a:p>
        </p:txBody>
      </p:sp>
      <p:graphicFrame>
        <p:nvGraphicFramePr>
          <p:cNvPr id="24" name="Таблица 23"/>
          <p:cNvGraphicFramePr/>
          <p:nvPr>
            <p:extLst>
              <p:ext uri="{D42A27DB-BD31-4B8C-83A1-F6EECF244321}">
                <p14:modId xmlns:p14="http://schemas.microsoft.com/office/powerpoint/2010/main" val="1526028003"/>
              </p:ext>
            </p:extLst>
          </p:nvPr>
        </p:nvGraphicFramePr>
        <p:xfrm>
          <a:off x="4973638" y="6453336"/>
          <a:ext cx="4787899" cy="393870"/>
        </p:xfrm>
        <a:graphic>
          <a:graphicData uri="http://schemas.openxmlformats.org/drawingml/2006/table">
            <a:tbl>
              <a:tblPr/>
              <a:tblGrid>
                <a:gridCol w="4787899">
                  <a:extLst>
                    <a:ext uri="{9D8B030D-6E8A-4147-A177-3AD203B41FA5}">
                      <a16:colId xmlns:a16="http://schemas.microsoft.com/office/drawing/2014/main" val="20000"/>
                    </a:ext>
                  </a:extLst>
                </a:gridCol>
              </a:tblGrid>
              <a:tr h="26257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sz="700" i="1" dirty="0">
                          <a:latin typeface="Times New Roman" panose="02020603050405020304" pitchFamily="18" charset="0"/>
                          <a:cs typeface="Times New Roman" panose="02020603050405020304" pitchFamily="18" charset="0"/>
                        </a:rPr>
                        <a:t>2015ж.28.02 №168 </a:t>
                      </a:r>
                    </a:p>
                    <a:p>
                      <a:pPr lvl="0" algn="ctr" eaLnBrk="1" hangingPunct="1">
                        <a:buNone/>
                      </a:pPr>
                      <a:r>
                        <a:rPr lang="ru-RU" sz="700" i="1" dirty="0">
                          <a:latin typeface="Times New Roman" panose="02020603050405020304" pitchFamily="18" charset="0"/>
                          <a:cs typeface="Times New Roman" panose="02020603050405020304" pitchFamily="18" charset="0"/>
                        </a:rPr>
                        <a:t>«</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312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14722" y="3502499"/>
            <a:ext cx="4893029"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27 </a:t>
            </a:r>
            <a:r>
              <a:rPr lang="kk-KZ" altLang="ru-RU" sz="1200" b="1" dirty="0">
                <a:solidFill>
                  <a:srgbClr val="000000"/>
                </a:solidFill>
                <a:latin typeface="Times New Roman" panose="02020603050405020304" pitchFamily="18" charset="0"/>
                <a:cs typeface="Times New Roman" panose="02020603050405020304" pitchFamily="18" charset="0"/>
              </a:rPr>
              <a:t>қараша</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Жезқазған</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жай-күйі</a:t>
            </a:r>
            <a:endParaRPr lang="ru-RU" altLang="ru-RU" sz="1200" b="1" dirty="0">
              <a:latin typeface="Times New Roman" panose="02020603050405020304" pitchFamily="18" charset="0"/>
              <a:cs typeface="Times New Roman" panose="02020603050405020304" pitchFamily="18" charset="0"/>
            </a:endParaRPr>
          </a:p>
        </p:txBody>
      </p:sp>
      <p:sp>
        <p:nvSpPr>
          <p:cNvPr id="16" name="TextBox 13"/>
          <p:cNvSpPr txBox="1"/>
          <p:nvPr/>
        </p:nvSpPr>
        <p:spPr>
          <a:xfrm>
            <a:off x="4961993" y="3225500"/>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
        <p:nvSpPr>
          <p:cNvPr id="20" name="TextBox 13"/>
          <p:cNvSpPr txBox="1"/>
          <p:nvPr/>
        </p:nvSpPr>
        <p:spPr>
          <a:xfrm>
            <a:off x="4865001" y="2241669"/>
            <a:ext cx="4912412" cy="600164"/>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100" dirty="0">
                <a:solidFill>
                  <a:schemeClr val="tx1"/>
                </a:solidFill>
                <a:latin typeface="Times New Roman" panose="02020603050405020304" pitchFamily="18" charset="0"/>
                <a:cs typeface="Times New Roman" panose="02020603050405020304" pitchFamily="18" charset="0"/>
              </a:rPr>
              <a:t>2022 </a:t>
            </a:r>
            <a:r>
              <a:rPr lang="ru-RU" sz="1100" dirty="0" err="1">
                <a:solidFill>
                  <a:schemeClr val="tx1"/>
                </a:solidFill>
                <a:latin typeface="Times New Roman" panose="02020603050405020304" pitchFamily="18" charset="0"/>
                <a:cs typeface="Times New Roman" panose="02020603050405020304" pitchFamily="18" charset="0"/>
              </a:rPr>
              <a:t>жылғы</a:t>
            </a:r>
            <a:r>
              <a:rPr lang="ru-RU" sz="1100" dirty="0">
                <a:solidFill>
                  <a:schemeClr val="tx1"/>
                </a:solidFill>
                <a:latin typeface="Times New Roman" panose="02020603050405020304" pitchFamily="18" charset="0"/>
                <a:cs typeface="Times New Roman" panose="02020603050405020304" pitchFamily="18" charset="0"/>
              </a:rPr>
              <a:t> 28 </a:t>
            </a:r>
            <a:r>
              <a:rPr lang="ru-RU" sz="1100" dirty="0" err="1">
                <a:solidFill>
                  <a:schemeClr val="tx1"/>
                </a:solidFill>
                <a:latin typeface="Times New Roman" panose="02020603050405020304" pitchFamily="18" charset="0"/>
                <a:cs typeface="Times New Roman" panose="02020603050405020304" pitchFamily="18" charset="0"/>
              </a:rPr>
              <a:t>қараша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тәуілік</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a:t>
            </a:r>
            <a:r>
              <a:rPr lang="ru-RU" sz="1100">
                <a:solidFill>
                  <a:schemeClr val="tx1"/>
                </a:solidFill>
                <a:latin typeface="Times New Roman" panose="02020603050405020304" pitchFamily="18" charset="0"/>
                <a:cs typeface="Times New Roman" panose="02020603050405020304" pitchFamily="18" charset="0"/>
              </a:rPr>
              <a:t>, 29 </a:t>
            </a:r>
            <a:r>
              <a:rPr lang="ru-RU" sz="1100" dirty="0" err="1">
                <a:solidFill>
                  <a:schemeClr val="tx1"/>
                </a:solidFill>
                <a:latin typeface="Times New Roman" panose="02020603050405020304" pitchFamily="18" charset="0"/>
                <a:cs typeface="Times New Roman" panose="02020603050405020304" pitchFamily="18" charset="0"/>
              </a:rPr>
              <a:t>қараша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түнде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метеорологиялық</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жағдайлар</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атмосферасында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ластаушы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заттардың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сейілуіне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ықпал</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етеді</a:t>
            </a:r>
            <a:r>
              <a:rPr lang="ru-RU" sz="1100" dirty="0">
                <a:solidFill>
                  <a:schemeClr val="tx1"/>
                </a:solidFill>
                <a:latin typeface="Times New Roman" panose="02020603050405020304" pitchFamily="18" charset="0"/>
                <a:cs typeface="Times New Roman" panose="02020603050405020304" pitchFamily="18" charset="0"/>
              </a:rPr>
              <a:t>. </a:t>
            </a:r>
          </a:p>
          <a:p>
            <a:pPr lvl="0" algn="just"/>
            <a:r>
              <a:rPr lang="ru-RU" sz="1100" dirty="0" err="1">
                <a:solidFill>
                  <a:schemeClr val="tx1"/>
                </a:solidFill>
                <a:latin typeface="Times New Roman" panose="02020603050405020304" pitchFamily="18" charset="0"/>
                <a:cs typeface="Times New Roman" panose="02020603050405020304" pitchFamily="18" charset="0"/>
              </a:rPr>
              <a:t>Жалпы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бойынша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ауаның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ластану</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деңгейі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төмендейді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деп</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күтілед</a:t>
            </a:r>
            <a:r>
              <a:rPr lang="kk-KZ" sz="1100" dirty="0">
                <a:solidFill>
                  <a:schemeClr val="tx1"/>
                </a:solidFill>
                <a:latin typeface="Times New Roman" panose="02020603050405020304" pitchFamily="18" charset="0"/>
                <a:cs typeface="Times New Roman" panose="02020603050405020304" pitchFamily="18" charset="0"/>
              </a:rPr>
              <a:t>і</a:t>
            </a:r>
            <a:r>
              <a:rPr lang="ru-RU" sz="1100" dirty="0">
                <a:solidFill>
                  <a:schemeClr val="tx1"/>
                </a:solidFill>
                <a:latin typeface="Times New Roman" panose="02020603050405020304" pitchFamily="18" charset="0"/>
                <a:cs typeface="Times New Roman" panose="02020603050405020304" pitchFamily="18" charset="0"/>
              </a:rPr>
              <a:t>.</a:t>
            </a:r>
          </a:p>
        </p:txBody>
      </p:sp>
      <p:graphicFrame>
        <p:nvGraphicFramePr>
          <p:cNvPr id="15"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1168140480"/>
              </p:ext>
            </p:extLst>
          </p:nvPr>
        </p:nvGraphicFramePr>
        <p:xfrm>
          <a:off x="5027449" y="4069781"/>
          <a:ext cx="4667576" cy="2346960"/>
        </p:xfrm>
        <a:graphic>
          <a:graphicData uri="http://schemas.openxmlformats.org/drawingml/2006/table">
            <a:tbl>
              <a:tblPr firstRow="1" bandRow="1">
                <a:tableStyleId>{5C22544A-7EE6-4342-B048-85BDC9FD1C3A}</a:tableStyleId>
              </a:tblPr>
              <a:tblGrid>
                <a:gridCol w="1796058">
                  <a:extLst>
                    <a:ext uri="{9D8B030D-6E8A-4147-A177-3AD203B41FA5}">
                      <a16:colId xmlns:a16="http://schemas.microsoft.com/office/drawing/2014/main" val="3583770891"/>
                    </a:ext>
                  </a:extLst>
                </a:gridCol>
                <a:gridCol w="1432949">
                  <a:extLst>
                    <a:ext uri="{9D8B030D-6E8A-4147-A177-3AD203B41FA5}">
                      <a16:colId xmlns:a16="http://schemas.microsoft.com/office/drawing/2014/main" val="1276116030"/>
                    </a:ext>
                  </a:extLst>
                </a:gridCol>
                <a:gridCol w="1438569">
                  <a:extLst>
                    <a:ext uri="{9D8B030D-6E8A-4147-A177-3AD203B41FA5}">
                      <a16:colId xmlns:a16="http://schemas.microsoft.com/office/drawing/2014/main" val="2096923049"/>
                    </a:ext>
                  </a:extLst>
                </a:gridCol>
              </a:tblGrid>
              <a:tr h="325705">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зат</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Нақты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шоғырлану</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ШЖШ асу</a:t>
                      </a:r>
                      <a:r>
                        <a:rPr lang="kk-KZ" sz="1000" baseline="0" dirty="0">
                          <a:solidFill>
                            <a:schemeClr val="tx1"/>
                          </a:solidFill>
                          <a:latin typeface="Times New Roman" panose="02020603050405020304" pitchFamily="18" charset="0"/>
                          <a:cs typeface="Times New Roman" panose="02020603050405020304" pitchFamily="18" charset="0"/>
                        </a:rPr>
                        <a:t> 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00434">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kk-KZ" sz="1000" dirty="0">
                          <a:solidFill>
                            <a:schemeClr val="tx1"/>
                          </a:solidFill>
                          <a:latin typeface="Times New Roman" panose="02020603050405020304" pitchFamily="18" charset="0"/>
                          <a:cs typeface="Times New Roman" panose="02020603050405020304" pitchFamily="18" charset="0"/>
                        </a:rPr>
                        <a:t>РМ-2,5 қалқыма 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7</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0,04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0001"/>
                  </a:ext>
                </a:extLst>
              </a:tr>
              <a:tr h="200434">
                <a:tc>
                  <a:txBody>
                    <a:bodyPr/>
                    <a:lstStyle/>
                    <a:p>
                      <a:r>
                        <a:rPr lang="kk-KZ" sz="1000" dirty="0">
                          <a:solidFill>
                            <a:schemeClr val="tx1"/>
                          </a:solidFill>
                          <a:latin typeface="Times New Roman" panose="02020603050405020304" pitchFamily="18" charset="0"/>
                          <a:cs typeface="Times New Roman" panose="02020603050405020304" pitchFamily="18" charset="0"/>
                        </a:rPr>
                        <a:t>РМ-10 қалқыма 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36</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00434">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 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21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0,04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200434">
                <a:tc>
                  <a:txBody>
                    <a:bodyPr/>
                    <a:lstStyle/>
                    <a:p>
                      <a:r>
                        <a:rPr lang="kk-KZ" sz="1000" dirty="0">
                          <a:solidFill>
                            <a:schemeClr val="tx1"/>
                          </a:solidFill>
                          <a:latin typeface="Times New Roman" panose="02020603050405020304" pitchFamily="18" charset="0"/>
                          <a:cs typeface="Times New Roman" panose="02020603050405020304" pitchFamily="18" charset="0"/>
                        </a:rPr>
                        <a:t>Көміртегі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200434">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kk-KZ" sz="1000" dirty="0">
                          <a:solidFill>
                            <a:schemeClr val="tx1"/>
                          </a:solidFill>
                          <a:latin typeface="Times New Roman" panose="02020603050405020304" pitchFamily="18" charset="0"/>
                          <a:cs typeface="Times New Roman" panose="02020603050405020304" pitchFamily="18" charset="0"/>
                        </a:rPr>
                        <a:t>Азот 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kk-KZ"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0005"/>
                  </a:ext>
                </a:extLst>
              </a:tr>
              <a:tr h="200434">
                <a:tc>
                  <a:txBody>
                    <a:bodyPr/>
                    <a:lstStyle/>
                    <a:p>
                      <a:r>
                        <a:rPr lang="kk-KZ" sz="1000" dirty="0">
                          <a:solidFill>
                            <a:schemeClr val="tx1"/>
                          </a:solidFill>
                          <a:latin typeface="Times New Roman" panose="02020603050405020304" pitchFamily="18" charset="0"/>
                          <a:cs typeface="Times New Roman" panose="02020603050405020304" pitchFamily="18" charset="0"/>
                        </a:rPr>
                        <a:t>Азот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kk-KZ"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00434">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Күкіртті 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12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b"/>
                      <a:r>
                        <a:rPr lang="ru-RU" sz="1000" b="0" i="0" u="none" strike="noStrike" dirty="0">
                          <a:solidFill>
                            <a:srgbClr val="000000"/>
                          </a:solidFill>
                          <a:effectLst/>
                          <a:latin typeface="Times New Roman" panose="02020603050405020304" pitchFamily="18" charset="0"/>
                        </a:rPr>
                        <a:t>1,5</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2163833354"/>
                  </a:ext>
                </a:extLst>
              </a:tr>
              <a:tr h="200434">
                <a:tc>
                  <a:txBody>
                    <a:bodyPr/>
                    <a:lstStyle/>
                    <a:p>
                      <a:r>
                        <a:rPr lang="kk-KZ" sz="1000" dirty="0">
                          <a:solidFill>
                            <a:schemeClr val="tx1"/>
                          </a:solidFill>
                          <a:latin typeface="Times New Roman" panose="02020603050405020304" pitchFamily="18" charset="0"/>
                          <a:cs typeface="Times New Roman" panose="02020603050405020304" pitchFamily="18" charset="0"/>
                        </a:rPr>
                        <a:t>Аммиак</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b"/>
                      <a:r>
                        <a:rPr lang="ru-RU" sz="1000" b="0" i="0" u="none" strike="noStrike">
                          <a:solidFill>
                            <a:srgbClr val="000000"/>
                          </a:solidFill>
                          <a:effectLst/>
                          <a:latin typeface="Times New Roman" panose="02020603050405020304" pitchFamily="18" charset="0"/>
                        </a:rPr>
                        <a:t>0</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4141365874"/>
                  </a:ext>
                </a:extLst>
              </a:tr>
            </a:tbl>
          </a:graphicData>
        </a:graphic>
      </p:graphicFrame>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КЕЗІНДЕ ХАЛЫҚҚА АРНАЛҒАН ҰСЫНЫСТАР</a:t>
            </a:r>
            <a:endParaRPr lang="ru-RU" sz="1400" b="1" dirty="0"/>
          </a:p>
        </p:txBody>
      </p:sp>
      <p:sp>
        <p:nvSpPr>
          <p:cNvPr id="22" name="Прямоугольник 26"/>
          <p:cNvSpPr/>
          <p:nvPr/>
        </p:nvSpPr>
        <p:spPr>
          <a:xfrm>
            <a:off x="182769" y="4581128"/>
            <a:ext cx="4688979" cy="1200329"/>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Жезказган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3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r>
              <a:rPr lang="ru-RU" sz="1200" dirty="0">
                <a:latin typeface="Times New Roman" panose="02020603050405020304" pitchFamily="18" charset="0"/>
                <a:cs typeface="Times New Roman" panose="02020603050405020304" pitchFamily="18" charset="0"/>
              </a:rPr>
              <a:t>№ 1 </a:t>
            </a:r>
            <a:r>
              <a:rPr lang="ru-RU" sz="1200" dirty="0" err="1">
                <a:latin typeface="Times New Roman" panose="02020603050405020304" pitchFamily="18" charset="0"/>
                <a:cs typeface="Times New Roman" panose="02020603050405020304" pitchFamily="18" charset="0"/>
              </a:rPr>
              <a:t>бекет</a:t>
            </a:r>
            <a:r>
              <a:rPr lang="ru-RU" sz="1200" dirty="0">
                <a:latin typeface="Times New Roman" panose="02020603050405020304" pitchFamily="18" charset="0"/>
                <a:cs typeface="Times New Roman" panose="02020603050405020304" pitchFamily="18" charset="0"/>
              </a:rPr>
              <a:t> — М. </a:t>
            </a:r>
            <a:r>
              <a:rPr lang="ru-RU" sz="1200" dirty="0" err="1">
                <a:latin typeface="Times New Roman" panose="02020603050405020304" pitchFamily="18" charset="0"/>
                <a:cs typeface="Times New Roman" panose="02020603050405020304" pitchFamily="18" charset="0"/>
              </a:rPr>
              <a:t>Жәлел</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көшесі</a:t>
            </a:r>
            <a:r>
              <a:rPr lang="ru-RU" sz="1200" dirty="0">
                <a:latin typeface="Times New Roman" panose="02020603050405020304" pitchFamily="18" charset="0"/>
                <a:cs typeface="Times New Roman" panose="02020603050405020304" pitchFamily="18" charset="0"/>
              </a:rPr>
              <a:t>, 4 В</a:t>
            </a:r>
          </a:p>
          <a:p>
            <a:r>
              <a:rPr lang="ru-RU" sz="1200" dirty="0">
                <a:latin typeface="Times New Roman" panose="02020603050405020304" pitchFamily="18" charset="0"/>
                <a:cs typeface="Times New Roman" panose="02020603050405020304" pitchFamily="18" charset="0"/>
              </a:rPr>
              <a:t>№ 2 </a:t>
            </a:r>
            <a:r>
              <a:rPr lang="ru-RU" sz="1200" dirty="0" err="1">
                <a:latin typeface="Times New Roman" panose="02020603050405020304" pitchFamily="18" charset="0"/>
                <a:cs typeface="Times New Roman" panose="02020603050405020304" pitchFamily="18" charset="0"/>
              </a:rPr>
              <a:t>бекет</a:t>
            </a:r>
            <a:r>
              <a:rPr lang="ru-RU" sz="1200" dirty="0">
                <a:latin typeface="Times New Roman" panose="02020603050405020304" pitchFamily="18" charset="0"/>
                <a:cs typeface="Times New Roman" panose="02020603050405020304" pitchFamily="18" charset="0"/>
              </a:rPr>
              <a:t> — </a:t>
            </a:r>
            <a:r>
              <a:rPr lang="ru-RU" sz="1200" dirty="0" err="1">
                <a:latin typeface="Times New Roman" panose="02020603050405020304" pitchFamily="18" charset="0"/>
                <a:cs typeface="Times New Roman" panose="02020603050405020304" pitchFamily="18" charset="0"/>
              </a:rPr>
              <a:t>Сарыарқа</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көшесі</a:t>
            </a:r>
            <a:r>
              <a:rPr lang="ru-RU" sz="1200" dirty="0">
                <a:latin typeface="Times New Roman" panose="02020603050405020304" pitchFamily="18" charset="0"/>
                <a:cs typeface="Times New Roman" panose="02020603050405020304" pitchFamily="18" charset="0"/>
              </a:rPr>
              <a:t>, 4 Г </a:t>
            </a:r>
          </a:p>
          <a:p>
            <a:r>
              <a:rPr lang="ru-RU" sz="1200" dirty="0">
                <a:latin typeface="Times New Roman" panose="02020603050405020304" pitchFamily="18" charset="0"/>
                <a:cs typeface="Times New Roman" panose="02020603050405020304" pitchFamily="18" charset="0"/>
              </a:rPr>
              <a:t>№ 3 </a:t>
            </a:r>
            <a:r>
              <a:rPr lang="ru-RU" sz="1200" dirty="0" err="1">
                <a:latin typeface="Times New Roman" panose="02020603050405020304" pitchFamily="18" charset="0"/>
                <a:cs typeface="Times New Roman" panose="02020603050405020304" pitchFamily="18" charset="0"/>
              </a:rPr>
              <a:t>бекет</a:t>
            </a:r>
            <a:r>
              <a:rPr lang="ru-RU" sz="1200" dirty="0">
                <a:latin typeface="Times New Roman" panose="02020603050405020304" pitchFamily="18" charset="0"/>
                <a:cs typeface="Times New Roman" panose="02020603050405020304" pitchFamily="18" charset="0"/>
              </a:rPr>
              <a:t> — </a:t>
            </a:r>
            <a:r>
              <a:rPr lang="ru-RU" sz="1200" dirty="0" err="1">
                <a:latin typeface="Times New Roman" panose="02020603050405020304" pitchFamily="18" charset="0"/>
                <a:cs typeface="Times New Roman" panose="02020603050405020304" pitchFamily="18" charset="0"/>
              </a:rPr>
              <a:t>Желтоқсан</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көшесі</a:t>
            </a:r>
            <a:r>
              <a:rPr lang="ru-RU" sz="1200" dirty="0">
                <a:latin typeface="Times New Roman" panose="02020603050405020304" pitchFamily="18" charset="0"/>
                <a:cs typeface="Times New Roman" panose="02020603050405020304" pitchFamily="18" charset="0"/>
              </a:rPr>
              <a:t>, 481</a:t>
            </a:r>
          </a:p>
          <a:p>
            <a:pPr algn="just"/>
            <a:endParaRPr lang="ru-RU" altLang="ru-RU" sz="1200" dirty="0">
              <a:solidFill>
                <a:srgbClr val="000000"/>
              </a:solidFill>
              <a:latin typeface="Times New Roman" panose="02020603050405020304" pitchFamily="18" charset="0"/>
              <a:cs typeface="Times New Roman" panose="02020603050405020304" pitchFamily="18" charset="0"/>
            </a:endParaRPr>
          </a:p>
        </p:txBody>
      </p:sp>
      <p:sp>
        <p:nvSpPr>
          <p:cNvPr id="23" name="Прямоугольник 13"/>
          <p:cNvSpPr/>
          <p:nvPr/>
        </p:nvSpPr>
        <p:spPr>
          <a:xfrm>
            <a:off x="4937125" y="88104"/>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4998761" y="4500123"/>
            <a:ext cx="4482202" cy="1780911"/>
            <a:chOff x="340333" y="3799939"/>
            <a:chExt cx="4482202" cy="1953290"/>
          </a:xfrm>
        </p:grpSpPr>
        <p:graphicFrame>
          <p:nvGraphicFramePr>
            <p:cNvPr id="26" name="Таблица 25"/>
            <p:cNvGraphicFramePr/>
            <p:nvPr>
              <p:extLst>
                <p:ext uri="{D42A27DB-BD31-4B8C-83A1-F6EECF244321}">
                  <p14:modId xmlns:p14="http://schemas.microsoft.com/office/powerpoint/2010/main" val="600406625"/>
                </p:ext>
              </p:extLst>
            </p:nvPr>
          </p:nvGraphicFramePr>
          <p:xfrm>
            <a:off x="531522" y="4883920"/>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sz="800" dirty="0" err="1">
                            <a:latin typeface="Times New Roman" panose="02020603050405020304" pitchFamily="18" charset="0"/>
                            <a:cs typeface="Times New Roman" panose="02020603050405020304" pitchFamily="18" charset="0"/>
                          </a:rPr>
                          <a:t>Баспасөз</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kk-KZ"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u="sng" dirty="0">
                            <a:latin typeface="Times New Roman" panose="02020603050405020304" pitchFamily="18" charset="0"/>
                            <a:cs typeface="Times New Roman" panose="02020603050405020304" pitchFamily="18" charset="0"/>
                            <a:hlinkClick r:id="" action="ppaction://noaction"/>
                          </a:rPr>
                          <a:t>info@meteo.kz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sz="800" dirty="0" err="1">
                            <a:latin typeface="Times New Roman" panose="02020603050405020304" pitchFamily="18" charset="0"/>
                            <a:cs typeface="Times New Roman" panose="02020603050405020304" pitchFamily="18" charset="0"/>
                          </a:rPr>
                          <a:t>Халықаралық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ынтымақтастық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en-US" sz="800" dirty="0">
                            <a:latin typeface="Times New Roman" panose="02020603050405020304" pitchFamily="18" charset="0"/>
                            <a:cs typeface="Times New Roman" panose="02020603050405020304" pitchFamily="18" charset="0"/>
                          </a:rPr>
                          <a:t>26</a:t>
                        </a:r>
                        <a:r>
                          <a:rPr sz="800" dirty="0">
                            <a:latin typeface="Times New Roman" panose="02020603050405020304" pitchFamily="18" charset="0"/>
                            <a:cs typeface="Times New Roman" panose="02020603050405020304" pitchFamily="18" charset="0"/>
                          </a:rPr>
                          <a:t>, 79-83-</a:t>
                        </a:r>
                        <a:r>
                          <a:rPr lang="en-US" sz="800" dirty="0">
                            <a:latin typeface="Times New Roman" panose="02020603050405020304" pitchFamily="18" charset="0"/>
                            <a:cs typeface="Times New Roman" panose="02020603050405020304" pitchFamily="18" charset="0"/>
                          </a:rPr>
                          <a:t>83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u="sng" dirty="0">
                            <a:latin typeface="Times New Roman" panose="02020603050405020304" pitchFamily="18" charset="0"/>
                            <a:cs typeface="Times New Roman" panose="02020603050405020304" pitchFamily="18" charset="0"/>
                            <a:hlinkClick r:id="" action="ppaction://noaction"/>
                          </a:rPr>
                          <a:t>ukpp@meteo.kz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340333" y="4077010"/>
              <a:ext cx="2520242" cy="1046457"/>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solidFill>
                  <a:srgbClr val="000000"/>
                </a:solidFill>
                <a:latin typeface="Times New Roman" panose="02020603050405020304" pitchFamily="18" charset="0"/>
                <a:cs typeface="Times New Roman" panose="02020603050405020304" pitchFamily="18" charset="0"/>
              </a:endParaRPr>
            </a:p>
            <a:p>
              <a:pPr algn="ctr"/>
              <a:r>
                <a:rPr lang="ru-RU" altLang="ru-RU" sz="1000" i="1" dirty="0">
                  <a:latin typeface="Times New Roman" panose="02020603050405020304" pitchFamily="18" charset="0"/>
                  <a:cs typeface="Times New Roman" panose="02020603050405020304" pitchFamily="18" charset="0"/>
                </a:rPr>
                <a:t>         Астана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a:t>
              </a:r>
              <a:r>
                <a:rPr lang="ru-RU" altLang="ru-RU" sz="1000" i="1" dirty="0" err="1">
                  <a:latin typeface="Times New Roman" panose="02020603050405020304" pitchFamily="18" charset="0"/>
                  <a:cs typeface="Times New Roman" panose="02020603050405020304" pitchFamily="18" charset="0"/>
                </a:rPr>
                <a:t>даңғылы</a:t>
              </a:r>
              <a:r>
                <a:rPr lang="ru-RU" altLang="ru-RU" sz="1000" i="1" dirty="0">
                  <a:latin typeface="Times New Roman" panose="02020603050405020304" pitchFamily="18" charset="0"/>
                  <a:cs typeface="Times New Roman" panose="02020603050405020304" pitchFamily="18" charset="0"/>
                </a:rPr>
                <a:t>, 11/1</a:t>
              </a:r>
            </a:p>
            <a:p>
              <a:pPr algn="ctr"/>
              <a:endParaRPr lang="ru-RU" altLang="ru-RU" sz="1000" i="1" dirty="0">
                <a:solidFill>
                  <a:srgbClr val="FF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 :</a:t>
              </a:r>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78373" y="6486526"/>
            <a:ext cx="4846714" cy="246221"/>
          </a:xfrm>
          <a:prstGeom prst="rect">
            <a:avLst/>
          </a:prstGeom>
          <a:noFill/>
          <a:ln w="9525">
            <a:noFill/>
          </a:ln>
        </p:spPr>
        <p:txBody>
          <a:bodyPr wrap="square">
            <a:spAutoFit/>
          </a:bodyPr>
          <a:lstStyle/>
          <a:p>
            <a:pPr algn="ct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r>
              <a:rPr lang="ru-RU" altLang="en-US" sz="1000" b="1" i="1" dirty="0">
                <a:solidFill>
                  <a:srgbClr val="17375E"/>
                </a:solidFill>
                <a:latin typeface="Times New Roman" panose="02020603050405020304" pitchFamily="18" charset="0"/>
                <a:cs typeface="Times New Roman" panose="02020603050405020304" pitchFamily="18" charset="0"/>
              </a:rPr>
              <a:t> </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
          <p:cNvSpPr/>
          <p:nvPr/>
        </p:nvSpPr>
        <p:spPr>
          <a:xfrm>
            <a:off x="4967233" y="6275765"/>
            <a:ext cx="4521389" cy="307777"/>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ru-RU" sz="1200" b="1" i="1" dirty="0" err="1">
                <a:latin typeface="Times New Roman" panose="02020603050405020304" pitchFamily="18" charset="0"/>
                <a:cs typeface="Times New Roman" panose="02020603050405020304" pitchFamily="18" charset="0"/>
              </a:rPr>
              <a:t>Қабдуалиева</a:t>
            </a:r>
            <a:r>
              <a:rPr lang="ru-RU" sz="1200" b="1" i="1" dirty="0">
                <a:latin typeface="Times New Roman" panose="02020603050405020304" pitchFamily="18" charset="0"/>
                <a:cs typeface="Times New Roman" panose="02020603050405020304" pitchFamily="18" charset="0"/>
              </a:rPr>
              <a:t> М.С.</a:t>
            </a:r>
            <a:endParaRPr lang="ru-RU" sz="12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19" name="Таблица 18"/>
          <p:cNvGraphicFramePr/>
          <p:nvPr>
            <p:extLst>
              <p:ext uri="{D42A27DB-BD31-4B8C-83A1-F6EECF244321}">
                <p14:modId xmlns:p14="http://schemas.microsoft.com/office/powerpoint/2010/main" val="932237270"/>
              </p:ext>
            </p:extLst>
          </p:nvPr>
        </p:nvGraphicFramePr>
        <p:xfrm>
          <a:off x="5317977" y="511436"/>
          <a:ext cx="4167505" cy="805340"/>
        </p:xfrm>
        <a:graphic>
          <a:graphicData uri="http://schemas.openxmlformats.org/drawingml/2006/table">
            <a:tbl>
              <a:tblPr/>
              <a:tblGrid>
                <a:gridCol w="1075183">
                  <a:extLst>
                    <a:ext uri="{9D8B030D-6E8A-4147-A177-3AD203B41FA5}">
                      <a16:colId xmlns:a16="http://schemas.microsoft.com/office/drawing/2014/main" val="20000"/>
                    </a:ext>
                  </a:extLst>
                </a:gridCol>
                <a:gridCol w="3092322">
                  <a:extLst>
                    <a:ext uri="{9D8B030D-6E8A-4147-A177-3AD203B41FA5}">
                      <a16:colId xmlns:a16="http://schemas.microsoft.com/office/drawing/2014/main" val="20001"/>
                    </a:ext>
                  </a:extLst>
                </a:gridCol>
              </a:tblGrid>
              <a:tr h="18532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err="1">
                          <a:solidFill>
                            <a:srgbClr val="000000"/>
                          </a:solidFill>
                          <a:latin typeface="Times New Roman" panose="02020603050405020304" pitchFamily="18" charset="0"/>
                        </a:rPr>
                        <a:t>Ластану</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дәрежесін</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96401">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Р &lt; 0,34</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90463">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0,34 ≤ Р &lt; 0,48</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altLang="en-US" sz="1000" dirty="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100850">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0,48 ≤ Р &lt; 0,6</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15360">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0,6</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a:t>
                      </a:r>
                      <a:r>
                        <a:rPr lang="kk-KZ" sz="1000" baseline="0" dirty="0">
                          <a:latin typeface="Times New Roman" panose="02020603050405020304" pitchFamily="18" charset="0"/>
                          <a:cs typeface="Times New Roman" panose="02020603050405020304" pitchFamily="18" charset="0"/>
                        </a:rPr>
                        <a:t>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2" name="Прямоугольник 31"/>
          <p:cNvSpPr/>
          <p:nvPr/>
        </p:nvSpPr>
        <p:spPr>
          <a:xfrm>
            <a:off x="302994" y="792056"/>
            <a:ext cx="1580497"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
        <p:nvSpPr>
          <p:cNvPr id="30" name="Прямоугольник 29"/>
          <p:cNvSpPr/>
          <p:nvPr/>
        </p:nvSpPr>
        <p:spPr>
          <a:xfrm>
            <a:off x="4937125" y="1316776"/>
            <a:ext cx="4817914"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48001" y="2104536"/>
            <a:ext cx="4829412"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3978887518"/>
              </p:ext>
            </p:extLst>
          </p:nvPr>
        </p:nvGraphicFramePr>
        <p:xfrm>
          <a:off x="5028497" y="2440219"/>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69665" y="4533506"/>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15024</TotalTime>
  <Words>592</Words>
  <Application>Microsoft Office PowerPoint</Application>
  <PresentationFormat>Лист A4 (210x297 мм)</PresentationFormat>
  <Paragraphs>102</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cp:lastModifiedBy>
  <cp:revision>2568</cp:revision>
  <cp:lastPrinted>2021-07-01T07:38:07Z</cp:lastPrinted>
  <dcterms:created xsi:type="dcterms:W3CDTF">2018-03-27T06:03:00Z</dcterms:created>
  <dcterms:modified xsi:type="dcterms:W3CDTF">2022-11-27T09:55:37Z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