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p:restoredTop sz="94660"/>
  </p:normalViewPr>
  <p:slideViewPr>
    <p:cSldViewPr showGuides="1">
      <p:cViewPr>
        <p:scale>
          <a:sx n="50" d="100"/>
          <a:sy n="50" d="100"/>
        </p:scale>
        <p:origin x="1061" y="139"/>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666E036A-46E9-4217-81DF-F98307B4ED13}"/>
    <pc:docChg chg="undo custSel modSld">
      <pc:chgData name="Moldir" userId="df42278df007c026" providerId="LiveId" clId="{666E036A-46E9-4217-81DF-F98307B4ED13}" dt="2022-11-27T09:32:05.142" v="50" actId="20577"/>
      <pc:docMkLst>
        <pc:docMk/>
      </pc:docMkLst>
      <pc:sldChg chg="modSp mod">
        <pc:chgData name="Moldir" userId="df42278df007c026" providerId="LiveId" clId="{666E036A-46E9-4217-81DF-F98307B4ED13}" dt="2022-11-27T09:32:05.142" v="50" actId="20577"/>
        <pc:sldMkLst>
          <pc:docMk/>
          <pc:sldMk cId="0" sldId="261"/>
        </pc:sldMkLst>
        <pc:spChg chg="mod">
          <ac:chgData name="Moldir" userId="df42278df007c026" providerId="LiveId" clId="{666E036A-46E9-4217-81DF-F98307B4ED13}" dt="2022-11-27T09:32:05.142" v="50" actId="20577"/>
          <ac:spMkLst>
            <pc:docMk/>
            <pc:sldMk cId="0" sldId="261"/>
            <ac:spMk id="14" creationId="{00000000-0000-0000-0000-000000000000}"/>
          </ac:spMkLst>
        </pc:spChg>
        <pc:graphicFrameChg chg="modGraphic">
          <ac:chgData name="Moldir" userId="df42278df007c026" providerId="LiveId" clId="{666E036A-46E9-4217-81DF-F98307B4ED13}" dt="2022-11-27T09:30:39.042" v="45" actId="20577"/>
          <ac:graphicFrameMkLst>
            <pc:docMk/>
            <pc:sldMk cId="0" sldId="261"/>
            <ac:graphicFrameMk id="23" creationId="{94CC0974-E1E4-47F3-9A8B-49A879A3B96B}"/>
          </ac:graphicFrameMkLst>
        </pc:graphicFrameChg>
      </pc:sldChg>
      <pc:sldChg chg="modSp mod">
        <pc:chgData name="Moldir" userId="df42278df007c026" providerId="LiveId" clId="{666E036A-46E9-4217-81DF-F98307B4ED13}" dt="2022-11-27T09:31:36.267" v="46"/>
        <pc:sldMkLst>
          <pc:docMk/>
          <pc:sldMk cId="334028445" sldId="265"/>
        </pc:sldMkLst>
        <pc:spChg chg="mod">
          <ac:chgData name="Moldir" userId="df42278df007c026" providerId="LiveId" clId="{666E036A-46E9-4217-81DF-F98307B4ED13}" dt="2022-11-27T09:31:36.267" v="46"/>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Tree>
    <p:extLst>
      <p:ext uri="{BB962C8B-B14F-4D97-AF65-F5344CB8AC3E}">
        <p14:creationId xmlns:p14="http://schemas.microsoft.com/office/powerpoint/2010/main" val="33234610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1468683973"/>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x-none" sz="1200" b="1" i="1" dirty="0">
                          <a:solidFill>
                            <a:srgbClr val="002060"/>
                          </a:solidFill>
                          <a:latin typeface="Times New Roman" panose="02020603050405020304" pitchFamily="18" charset="0"/>
                          <a:cs typeface="Times New Roman" panose="02020603050405020304" pitchFamily="18" charset="0"/>
                        </a:rPr>
                        <a:t>Актау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3"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121650859"/>
              </p:ext>
            </p:extLst>
          </p:nvPr>
        </p:nvGraphicFramePr>
        <p:xfrm>
          <a:off x="307975" y="2429624"/>
          <a:ext cx="4465638" cy="1935480"/>
        </p:xfrm>
        <a:graphic>
          <a:graphicData uri="http://schemas.openxmlformats.org/drawingml/2006/table">
            <a:tbl>
              <a:tblPr/>
              <a:tblGrid>
                <a:gridCol w="4465638">
                  <a:extLst>
                    <a:ext uri="{9D8B030D-6E8A-4147-A177-3AD203B41FA5}">
                      <a16:colId xmlns:a16="http://schemas.microsoft.com/office/drawing/2014/main" val="20000"/>
                    </a:ext>
                  </a:extLst>
                </a:gridCol>
              </a:tblGrid>
              <a:tr h="186347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№331 КҮНДЕЛІКТІ БЮЛЛЕТЕНЬ</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Ақтау</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27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21" name="TextBox 13"/>
          <p:cNvSpPr txBox="1"/>
          <p:nvPr/>
        </p:nvSpPr>
        <p:spPr>
          <a:xfrm>
            <a:off x="5079998" y="2336661"/>
            <a:ext cx="4672529" cy="93871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       2022 </a:t>
            </a:r>
            <a:r>
              <a:rPr lang="ru-RU" sz="1100" dirty="0" err="1">
                <a:solidFill>
                  <a:schemeClr val="tx1"/>
                </a:solidFill>
                <a:latin typeface="Times New Roman" panose="02020603050405020304" pitchFamily="18" charset="0"/>
                <a:cs typeface="Times New Roman" panose="02020603050405020304" pitchFamily="18" charset="0"/>
              </a:rPr>
              <a:t>жылдың</a:t>
            </a:r>
            <a:r>
              <a:rPr lang="ru-RU" sz="1100" dirty="0">
                <a:solidFill>
                  <a:schemeClr val="tx1"/>
                </a:solidFill>
                <a:latin typeface="Times New Roman" panose="02020603050405020304" pitchFamily="18" charset="0"/>
                <a:cs typeface="Times New Roman" panose="02020603050405020304" pitchFamily="18" charset="0"/>
              </a:rPr>
              <a:t> 28, 29 </a:t>
            </a:r>
            <a:r>
              <a:rPr lang="kk-KZ" sz="1100" dirty="0">
                <a:solidFill>
                  <a:srgbClr val="000000"/>
                </a:solidFill>
                <a:latin typeface="Times New Roman" panose="02020603050405020304" pitchFamily="18" charset="0"/>
                <a:cs typeface="Times New Roman" panose="02020603050405020304" pitchFamily="18" charset="0"/>
              </a:rPr>
              <a:t>қарашасына қараған түні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жағдайлар қала атмосферасында ластаушы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ыдырауына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етеді.    </a:t>
            </a:r>
          </a:p>
          <a:p>
            <a:pPr algn="just"/>
            <a:r>
              <a:rPr lang="ru-RU" sz="1100" dirty="0">
                <a:solidFill>
                  <a:schemeClr val="tx1"/>
                </a:solidFill>
                <a:latin typeface="Times New Roman" panose="02020603050405020304" pitchFamily="18" charset="0"/>
                <a:cs typeface="Times New Roman" panose="02020603050405020304" pitchFamily="18" charset="0"/>
              </a:rPr>
              <a:t>       Жалпы қала бойынша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болады</a:t>
            </a:r>
            <a:r>
              <a:rPr lang="ru-RU" sz="1100" dirty="0">
                <a:solidFill>
                  <a:schemeClr val="tx1"/>
                </a:solidFill>
                <a:latin typeface="Times New Roman" panose="02020603050405020304" pitchFamily="18" charset="0"/>
                <a:cs typeface="Times New Roman" panose="02020603050405020304" pitchFamily="18" charset="0"/>
              </a:rPr>
              <a:t> деп күтілуде.</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223543265"/>
              </p:ext>
            </p:extLst>
          </p:nvPr>
        </p:nvGraphicFramePr>
        <p:xfrm>
          <a:off x="5067480" y="4114745"/>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94375">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Ластаушы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18079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202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2"/>
                  </a:ext>
                </a:extLst>
              </a:tr>
              <a:tr h="1807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3"/>
                  </a:ext>
                </a:extLst>
              </a:tr>
              <a:tr h="1807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1341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23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18079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 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18079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86936" y="3649136"/>
            <a:ext cx="4824412" cy="461665"/>
          </a:xfrm>
          <a:prstGeom prst="rect">
            <a:avLst/>
          </a:prstGeom>
          <a:noFill/>
          <a:ln w="9525">
            <a:noFill/>
          </a:ln>
        </p:spPr>
        <p:txBody>
          <a:bodyPr wrap="square">
            <a:spAutoFit/>
          </a:bodyPr>
          <a:lstStyle/>
          <a:p>
            <a:pPr lvl="0"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a:latin typeface="Times New Roman" panose="02020603050405020304" pitchFamily="18" charset="0"/>
                <a:cs typeface="Times New Roman" panose="02020603050405020304" pitchFamily="18" charset="0"/>
              </a:rPr>
              <a:t> 27</a:t>
            </a:r>
            <a:r>
              <a:rPr lang="kk-KZ" altLang="ru-RU" sz="1200" b="1">
                <a:latin typeface="Times New Roman" panose="02020603050405020304" pitchFamily="18" charset="0"/>
                <a:cs typeface="Times New Roman" panose="02020603050405020304" pitchFamily="18" charset="0"/>
              </a:rPr>
              <a:t> </a:t>
            </a:r>
            <a:r>
              <a:rPr lang="kk-KZ" altLang="ru-RU" sz="1200" b="1" dirty="0">
                <a:latin typeface="Times New Roman" panose="02020603050405020304" pitchFamily="18" charset="0"/>
                <a:cs typeface="Times New Roman" panose="02020603050405020304" pitchFamily="18" charset="0"/>
              </a:rPr>
              <a:t>қараша</a:t>
            </a:r>
            <a:endParaRPr lang="zh-CN" altLang="x-none"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Ақтау</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Прямоугольник 15"/>
          <p:cNvSpPr/>
          <p:nvPr/>
        </p:nvSpPr>
        <p:spPr>
          <a:xfrm>
            <a:off x="5051427" y="215900"/>
            <a:ext cx="4710110" cy="1785104"/>
          </a:xfrm>
          <a:prstGeom prst="rect">
            <a:avLst/>
          </a:prstGeom>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lvl="0" algn="ctr"/>
            <a:r>
              <a:rPr lang="kk-KZ" altLang="ru-RU" sz="1100" b="1" dirty="0">
                <a:latin typeface="Times New Roman" panose="02020603050405020304" pitchFamily="18" charset="0"/>
                <a:cs typeface="Times New Roman" panose="02020603050405020304" pitchFamily="18" charset="0"/>
              </a:rPr>
              <a:t>Ақтау қаласы бойынша 28 қарашаға арналған ауа-райы болжамы</a:t>
            </a:r>
            <a:endParaRPr lang="ru-RU" altLang="ru-RU" sz="1100" b="1" dirty="0">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27 </a:t>
            </a:r>
            <a:r>
              <a:rPr lang="kk-KZ" altLang="ru-RU" sz="1100" b="1" dirty="0">
                <a:solidFill>
                  <a:prstClr val="black"/>
                </a:solidFill>
                <a:latin typeface="Times New Roman" panose="02020603050405020304" pitchFamily="18" charset="0"/>
                <a:cs typeface="Times New Roman" panose="02020603050405020304" pitchFamily="18" charset="0"/>
              </a:rPr>
              <a:t>қараша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20-дан 28 </a:t>
            </a:r>
            <a:r>
              <a:rPr lang="ru-RU" altLang="ru-RU" sz="1100" b="1" dirty="0" err="1">
                <a:solidFill>
                  <a:srgbClr val="000000"/>
                </a:solidFill>
                <a:latin typeface="Times New Roman" panose="02020603050405020304" pitchFamily="18" charset="0"/>
                <a:cs typeface="Times New Roman" panose="02020603050405020304" pitchFamily="18" charset="0"/>
              </a:rPr>
              <a:t>қараша</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20-ға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ctr"/>
            <a:endParaRPr lang="ru-RU" sz="1100" b="1" dirty="0">
              <a:solidFill>
                <a:srgbClr val="000000"/>
              </a:solidFill>
              <a:latin typeface="Times New Roman" panose="02020603050405020304" pitchFamily="18" charset="0"/>
              <a:cs typeface="Times New Roman" panose="02020603050405020304" pitchFamily="18" charset="0"/>
              <a:sym typeface="+mn-ea"/>
            </a:endParaRPr>
          </a:p>
          <a:p>
            <a:pPr lvl="0" algn="just"/>
            <a:r>
              <a:rPr lang="kk-KZ" sz="1100" dirty="0">
                <a:solidFill>
                  <a:srgbClr val="000000"/>
                </a:solidFill>
                <a:latin typeface="Times New Roman" panose="02020603050405020304" pitchFamily="18" charset="0"/>
                <a:cs typeface="Times New Roman" panose="02020603050405020304" pitchFamily="18" charset="0"/>
                <a:sym typeface="+mn-ea"/>
              </a:rPr>
              <a:t>             Бұлтты, түнде жаңбыр. </a:t>
            </a:r>
            <a:r>
              <a:rPr lang="kk-KZ" sz="1100" dirty="0">
                <a:solidFill>
                  <a:prstClr val="black"/>
                </a:solidFill>
                <a:latin typeface="Times New Roman" pitchFamily="18" charset="0"/>
                <a:cs typeface="Times New Roman" pitchFamily="18" charset="0"/>
              </a:rPr>
              <a:t>Жел</a:t>
            </a:r>
            <a:r>
              <a:rPr lang="kk-KZ" sz="1100" dirty="0">
                <a:solidFill>
                  <a:srgbClr val="000000"/>
                </a:solidFill>
                <a:latin typeface="Times New Roman" panose="02020603050405020304" pitchFamily="18" charset="0"/>
                <a:cs typeface="Times New Roman" panose="02020603050405020304" pitchFamily="18" charset="0"/>
                <a:sym typeface="+mn-ea"/>
              </a:rPr>
              <a:t> солтүстік-шығыстан, күші 9-14 </a:t>
            </a:r>
            <a:r>
              <a:rPr lang="kk-KZ" sz="1100" dirty="0">
                <a:solidFill>
                  <a:prstClr val="black"/>
                </a:solidFill>
                <a:latin typeface="Times New Roman" pitchFamily="18" charset="0"/>
                <a:cs typeface="Times New Roman" pitchFamily="18" charset="0"/>
              </a:rPr>
              <a:t>м/с. Ауа температурасы түнде 2-4, күндіз 5-7 жылы.</a:t>
            </a:r>
          </a:p>
          <a:p>
            <a:pPr lvl="0" algn="just"/>
            <a:endParaRPr lang="kk-KZ" sz="1100" dirty="0">
              <a:solidFill>
                <a:prstClr val="black"/>
              </a:solidFill>
              <a:latin typeface="Times New Roman" pitchFamily="18" charset="0"/>
              <a:cs typeface="Times New Roman" pitchFamily="18" charset="0"/>
            </a:endParaRPr>
          </a:p>
          <a:p>
            <a:pPr lvl="0" algn="ctr"/>
            <a:r>
              <a:rPr lang="kk-KZ" sz="1100" b="1" dirty="0">
                <a:solidFill>
                  <a:srgbClr val="000000"/>
                </a:solidFill>
                <a:latin typeface="Times New Roman" panose="02020603050405020304" pitchFamily="18" charset="0"/>
                <a:cs typeface="Times New Roman" panose="02020603050405020304" pitchFamily="18" charset="0"/>
              </a:rPr>
              <a:t>29 қарашаға</a:t>
            </a:r>
            <a:endParaRPr lang="ru-RU" sz="1100" b="1" dirty="0">
              <a:solidFill>
                <a:srgbClr val="000000"/>
              </a:solidFill>
              <a:latin typeface="Times New Roman" panose="02020603050405020304" pitchFamily="18" charset="0"/>
              <a:cs typeface="Times New Roman" panose="02020603050405020304" pitchFamily="18" charset="0"/>
            </a:endParaRPr>
          </a:p>
          <a:p>
            <a:pPr lvl="0" algn="ctr"/>
            <a:r>
              <a:rPr lang="ru-RU" sz="1100" b="1" dirty="0">
                <a:solidFill>
                  <a:srgbClr val="000000"/>
                </a:solidFill>
                <a:latin typeface="Times New Roman" panose="02020603050405020304" pitchFamily="18" charset="0"/>
                <a:cs typeface="Times New Roman" panose="02020603050405020304" pitchFamily="18" charset="0"/>
              </a:rPr>
              <a:t>2022 ж. 28 </a:t>
            </a:r>
            <a:r>
              <a:rPr lang="ru-RU" sz="1100" b="1" dirty="0" err="1">
                <a:solidFill>
                  <a:srgbClr val="000000"/>
                </a:solidFill>
                <a:latin typeface="Times New Roman" panose="02020603050405020304" pitchFamily="18" charset="0"/>
                <a:cs typeface="Times New Roman" panose="02020603050405020304" pitchFamily="18" charset="0"/>
              </a:rPr>
              <a:t>қараша</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20-дан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2022 ж. 29 </a:t>
            </a:r>
            <a:r>
              <a:rPr lang="kk-KZ" sz="1100" b="1" dirty="0">
                <a:solidFill>
                  <a:srgbClr val="000000"/>
                </a:solidFill>
                <a:latin typeface="Times New Roman" panose="02020603050405020304" pitchFamily="18" charset="0"/>
                <a:cs typeface="Times New Roman" panose="02020603050405020304" pitchFamily="18" charset="0"/>
              </a:rPr>
              <a:t>қараша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08-ге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kk-KZ" sz="1100" dirty="0">
              <a:solidFill>
                <a:srgbClr val="000000"/>
              </a:solidFill>
              <a:latin typeface="Times New Roman" panose="02020603050405020304" pitchFamily="18" charset="0"/>
              <a:cs typeface="Times New Roman" panose="02020603050405020304" pitchFamily="18" charset="0"/>
              <a:sym typeface="+mn-ea"/>
            </a:endParaRPr>
          </a:p>
          <a:p>
            <a:pPr lvl="0" algn="just"/>
            <a:r>
              <a:rPr lang="kk-KZ" sz="1100" dirty="0">
                <a:solidFill>
                  <a:srgbClr val="000000"/>
                </a:solidFill>
                <a:latin typeface="Times New Roman" panose="02020603050405020304" pitchFamily="18" charset="0"/>
                <a:cs typeface="Times New Roman" panose="02020603050405020304" pitchFamily="18" charset="0"/>
                <a:sym typeface="+mn-ea"/>
              </a:rPr>
              <a:t>             Көшпелі бұлтты, жауын-шашынсыз</a:t>
            </a:r>
            <a:r>
              <a:rPr lang="kk-KZ" sz="1100" dirty="0">
                <a:solidFill>
                  <a:prstClr val="black"/>
                </a:solidFill>
                <a:latin typeface="Times New Roman" pitchFamily="18" charset="0"/>
                <a:cs typeface="Times New Roman" pitchFamily="18" charset="0"/>
              </a:rPr>
              <a:t>. </a:t>
            </a:r>
            <a:r>
              <a:rPr lang="kk-KZ" sz="1100" dirty="0">
                <a:solidFill>
                  <a:srgbClr val="000000"/>
                </a:solidFill>
                <a:latin typeface="Times New Roman" panose="02020603050405020304" pitchFamily="18" charset="0"/>
                <a:cs typeface="Times New Roman" panose="02020603050405020304" pitchFamily="18" charset="0"/>
                <a:sym typeface="+mn-ea"/>
              </a:rPr>
              <a:t>Жел солтүстік-шығыстан</a:t>
            </a:r>
            <a:r>
              <a:rPr lang="ru-RU" sz="1100" dirty="0">
                <a:solidFill>
                  <a:prstClr val="black"/>
                </a:solidFill>
                <a:latin typeface="Times New Roman" pitchFamily="18" charset="0"/>
                <a:cs typeface="Times New Roman" pitchFamily="18" charset="0"/>
              </a:rPr>
              <a:t>,</a:t>
            </a:r>
            <a:r>
              <a:rPr lang="kk-KZ" sz="1100" dirty="0">
                <a:solidFill>
                  <a:prstClr val="black"/>
                </a:solidFill>
                <a:latin typeface="Times New Roman" pitchFamily="18" charset="0"/>
                <a:cs typeface="Times New Roman" pitchFamily="18" charset="0"/>
              </a:rPr>
              <a:t> күші 5-10 м/с</a:t>
            </a:r>
            <a:r>
              <a:rPr lang="ru-RU" sz="1100" dirty="0">
                <a:solidFill>
                  <a:prstClr val="black"/>
                </a:solidFill>
                <a:latin typeface="Times New Roman" pitchFamily="18" charset="0"/>
                <a:cs typeface="Times New Roman" pitchFamily="18" charset="0"/>
              </a:rPr>
              <a:t>. </a:t>
            </a:r>
            <a:r>
              <a:rPr lang="ru-RU" sz="1100" dirty="0" err="1">
                <a:solidFill>
                  <a:prstClr val="black"/>
                </a:solidFill>
                <a:latin typeface="Times New Roman" pitchFamily="18" charset="0"/>
                <a:cs typeface="Times New Roman" pitchFamily="18" charset="0"/>
              </a:rPr>
              <a:t>Ауа</a:t>
            </a:r>
            <a:r>
              <a:rPr lang="ru-RU" sz="1100" dirty="0">
                <a:solidFill>
                  <a:prstClr val="black"/>
                </a:solidFill>
                <a:latin typeface="Times New Roman" pitchFamily="18" charset="0"/>
                <a:cs typeface="Times New Roman" pitchFamily="18" charset="0"/>
              </a:rPr>
              <a:t> </a:t>
            </a:r>
            <a:r>
              <a:rPr lang="ru-RU" sz="1100" dirty="0" err="1">
                <a:solidFill>
                  <a:prstClr val="black"/>
                </a:solidFill>
                <a:latin typeface="Times New Roman" pitchFamily="18" charset="0"/>
                <a:cs typeface="Times New Roman" pitchFamily="18" charset="0"/>
              </a:rPr>
              <a:t>температурасы</a:t>
            </a:r>
            <a:r>
              <a:rPr lang="ru-RU" sz="1100" dirty="0">
                <a:solidFill>
                  <a:prstClr val="black"/>
                </a:solidFill>
                <a:latin typeface="Times New Roman" pitchFamily="18" charset="0"/>
                <a:cs typeface="Times New Roman" pitchFamily="18" charset="0"/>
              </a:rPr>
              <a:t> </a:t>
            </a:r>
            <a:r>
              <a:rPr lang="ru-RU" sz="1100" dirty="0" err="1">
                <a:solidFill>
                  <a:prstClr val="black"/>
                </a:solidFill>
                <a:latin typeface="Times New Roman" pitchFamily="18" charset="0"/>
                <a:cs typeface="Times New Roman" pitchFamily="18" charset="0"/>
              </a:rPr>
              <a:t>түнде</a:t>
            </a:r>
            <a:r>
              <a:rPr lang="ru-RU" sz="1100">
                <a:solidFill>
                  <a:prstClr val="black"/>
                </a:solidFill>
                <a:latin typeface="Times New Roman" pitchFamily="18" charset="0"/>
                <a:cs typeface="Times New Roman" pitchFamily="18" charset="0"/>
              </a:rPr>
              <a:t> 1-3</a:t>
            </a:r>
            <a:r>
              <a:rPr lang="kk-KZ" sz="1100">
                <a:solidFill>
                  <a:prstClr val="black"/>
                </a:solidFill>
                <a:latin typeface="Times New Roman" pitchFamily="18" charset="0"/>
                <a:cs typeface="Times New Roman" pitchFamily="18" charset="0"/>
              </a:rPr>
              <a:t> </a:t>
            </a:r>
            <a:r>
              <a:rPr lang="ru-RU" sz="1100" dirty="0" err="1">
                <a:solidFill>
                  <a:prstClr val="black"/>
                </a:solidFill>
                <a:latin typeface="Times New Roman" pitchFamily="18" charset="0"/>
                <a:cs typeface="Times New Roman" pitchFamily="18" charset="0"/>
              </a:rPr>
              <a:t>жылы</a:t>
            </a:r>
            <a:r>
              <a:rPr lang="ru-RU" sz="1100" dirty="0">
                <a:solidFill>
                  <a:prstClr val="black"/>
                </a:solidFill>
                <a:latin typeface="Times New Roman" pitchFamily="18" charset="0"/>
                <a:cs typeface="Times New Roman" pitchFamily="18" charset="0"/>
              </a:rPr>
              <a:t>.</a:t>
            </a:r>
          </a:p>
        </p:txBody>
      </p:sp>
      <p:sp>
        <p:nvSpPr>
          <p:cNvPr id="15" name="TextBox 13"/>
          <p:cNvSpPr txBox="1"/>
          <p:nvPr/>
        </p:nvSpPr>
        <p:spPr>
          <a:xfrm>
            <a:off x="5072359" y="3260600"/>
            <a:ext cx="4680169" cy="261610"/>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100" dirty="0">
                <a:solidFill>
                  <a:schemeClr val="tx1"/>
                </a:solidFill>
                <a:latin typeface="Times New Roman" panose="02020603050405020304" pitchFamily="18" charset="0"/>
                <a:cs typeface="Times New Roman" panose="02020603050405020304" pitchFamily="18" charset="0"/>
              </a:rPr>
              <a:t>1, 2, 3 дәрежелі ҚМЖ ескертуі жоқ</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317284" y="4659557"/>
            <a:ext cx="4661089" cy="1508105"/>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Ақтау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ауаның ластану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3 бекет – </a:t>
            </a:r>
            <a:r>
              <a:rPr lang="ru-RU" sz="1200" dirty="0">
                <a:latin typeface="Times New Roman" panose="02020603050405020304" pitchFamily="18" charset="0"/>
                <a:cs typeface="Times New Roman" panose="02020603050405020304" pitchFamily="18" charset="0"/>
              </a:rPr>
              <a:t>31 </a:t>
            </a:r>
            <a:r>
              <a:rPr lang="ru-RU" sz="1200" dirty="0" err="1">
                <a:latin typeface="Times New Roman" panose="02020603050405020304" pitchFamily="18" charset="0"/>
                <a:cs typeface="Times New Roman" panose="02020603050405020304" pitchFamily="18" charset="0"/>
              </a:rPr>
              <a:t>шағын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a:t>
            </a:r>
            <a:r>
              <a:rPr lang="ru-RU" sz="1200" dirty="0">
                <a:latin typeface="Times New Roman" panose="02020603050405020304" pitchFamily="18" charset="0"/>
                <a:cs typeface="Times New Roman" panose="02020603050405020304" pitchFamily="18" charset="0"/>
              </a:rPr>
              <a:t>, №3 </a:t>
            </a:r>
            <a:r>
              <a:rPr lang="ru-RU" sz="1200" dirty="0" err="1">
                <a:latin typeface="Times New Roman" panose="02020603050405020304" pitchFamily="18" charset="0"/>
                <a:cs typeface="Times New Roman" panose="02020603050405020304" pitchFamily="18" charset="0"/>
              </a:rPr>
              <a:t>мектеп</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аумағында</a:t>
            </a:r>
            <a:r>
              <a:rPr lang="ru-RU" sz="1200" dirty="0">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4 бекет – </a:t>
            </a:r>
            <a:r>
              <a:rPr lang="ru-RU" sz="1200" dirty="0">
                <a:latin typeface="Times New Roman" panose="02020603050405020304" pitchFamily="18" charset="0"/>
                <a:cs typeface="Times New Roman" panose="02020603050405020304" pitchFamily="18" charset="0"/>
              </a:rPr>
              <a:t>12 </a:t>
            </a:r>
            <a:r>
              <a:rPr lang="ru-RU" sz="1200" dirty="0" err="1">
                <a:latin typeface="Times New Roman" panose="02020603050405020304" pitchFamily="18" charset="0"/>
                <a:cs typeface="Times New Roman" panose="02020603050405020304" pitchFamily="18" charset="0"/>
              </a:rPr>
              <a:t>шағын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a:t>
            </a:r>
            <a:r>
              <a:rPr lang="ru-RU" sz="1200" dirty="0">
                <a:latin typeface="Times New Roman" panose="02020603050405020304" pitchFamily="18" charset="0"/>
                <a:cs typeface="Times New Roman" panose="02020603050405020304" pitchFamily="18" charset="0"/>
              </a:rPr>
              <a:t> №22 </a:t>
            </a:r>
            <a:r>
              <a:rPr lang="ru-RU" sz="1200" dirty="0" err="1">
                <a:latin typeface="Times New Roman" panose="02020603050405020304" pitchFamily="18" charset="0"/>
                <a:cs typeface="Times New Roman" panose="02020603050405020304" pitchFamily="18" charset="0"/>
              </a:rPr>
              <a:t>мектеп</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аумағында</a:t>
            </a:r>
            <a:r>
              <a:rPr lang="kk-KZ" sz="1200" dirty="0">
                <a:latin typeface="Times New Roman" panose="02020603050405020304" pitchFamily="18" charset="0"/>
                <a:cs typeface="Times New Roman" panose="02020603050405020304" pitchFamily="18" charset="0"/>
              </a:rPr>
              <a:t>;</a:t>
            </a:r>
            <a:endParaRPr 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5 бекет – </a:t>
            </a:r>
            <a:r>
              <a:rPr lang="ru-RU" sz="1200" dirty="0">
                <a:latin typeface="Times New Roman" panose="02020603050405020304" pitchFamily="18" charset="0"/>
                <a:cs typeface="Times New Roman" panose="02020603050405020304" pitchFamily="18" charset="0"/>
              </a:rPr>
              <a:t>12 </a:t>
            </a:r>
            <a:r>
              <a:rPr lang="ru-RU" sz="1200" dirty="0" err="1">
                <a:latin typeface="Times New Roman" panose="02020603050405020304" pitchFamily="18" charset="0"/>
                <a:cs typeface="Times New Roman" panose="02020603050405020304" pitchFamily="18" charset="0"/>
              </a:rPr>
              <a:t>шағын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a:t>
            </a:r>
            <a:r>
              <a:rPr lang="ru-RU" sz="1200" dirty="0">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6 бекет – </a:t>
            </a:r>
            <a:r>
              <a:rPr lang="ru-RU" sz="1200" dirty="0">
                <a:latin typeface="Times New Roman" panose="02020603050405020304" pitchFamily="18" charset="0"/>
                <a:cs typeface="Times New Roman" panose="02020603050405020304" pitchFamily="18" charset="0"/>
              </a:rPr>
              <a:t>31 </a:t>
            </a:r>
            <a:r>
              <a:rPr lang="ru-RU" sz="1200" dirty="0" err="1">
                <a:latin typeface="Times New Roman" panose="02020603050405020304" pitchFamily="18" charset="0"/>
                <a:cs typeface="Times New Roman" panose="02020603050405020304" pitchFamily="18" charset="0"/>
              </a:rPr>
              <a:t>шағын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a:t>
            </a:r>
            <a:r>
              <a:rPr lang="ru-RU" sz="1200" dirty="0">
                <a:latin typeface="Times New Roman" panose="02020603050405020304" pitchFamily="18" charset="0"/>
                <a:cs typeface="Times New Roman" panose="02020603050405020304" pitchFamily="18" charset="0"/>
              </a:rPr>
              <a:t>, № 10 </a:t>
            </a:r>
            <a:r>
              <a:rPr lang="ru-RU" sz="1200" dirty="0" err="1">
                <a:latin typeface="Times New Roman" panose="02020603050405020304" pitchFamily="18" charset="0"/>
                <a:cs typeface="Times New Roman" panose="02020603050405020304" pitchFamily="18" charset="0"/>
              </a:rPr>
              <a:t>учаскесі</a:t>
            </a:r>
            <a:r>
              <a:rPr lang="ru-RU" sz="1200" dirty="0">
                <a:latin typeface="Times New Roman" panose="02020603050405020304" pitchFamily="18" charset="0"/>
                <a:cs typeface="Times New Roman" panose="02020603050405020304" pitchFamily="18" charset="0"/>
              </a:rPr>
              <a:t>.</a:t>
            </a:r>
          </a:p>
          <a:p>
            <a:pPr eaLnBrk="0" hangingPunct="0"/>
            <a:r>
              <a:rPr lang="ru-RU" altLang="ru-RU" sz="1000" dirty="0">
                <a:latin typeface="Calibri" panose="020F0502020204030204" pitchFamily="34" charset="0"/>
              </a:rPr>
              <a:t> </a:t>
            </a:r>
          </a:p>
          <a:p>
            <a:pPr eaLnBrk="0" hangingPunct="0"/>
            <a:endParaRPr lang="ru-RU" altLang="ru-RU" sz="10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53000" y="619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қала бойынша ауаның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43441" y="4386751"/>
            <a:ext cx="4514262" cy="1780911"/>
            <a:chOff x="308273" y="3799939"/>
            <a:chExt cx="4514262"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308273" y="4077010"/>
              <a:ext cx="2584362"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           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72552" y="6167662"/>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3741167895"/>
              </p:ext>
            </p:extLst>
          </p:nvPr>
        </p:nvGraphicFramePr>
        <p:xfrm>
          <a:off x="5111853" y="552735"/>
          <a:ext cx="4473537" cy="762000"/>
        </p:xfrm>
        <a:graphic>
          <a:graphicData uri="http://schemas.openxmlformats.org/drawingml/2006/table">
            <a:tbl>
              <a:tblPr/>
              <a:tblGrid>
                <a:gridCol w="989478">
                  <a:extLst>
                    <a:ext uri="{9D8B030D-6E8A-4147-A177-3AD203B41FA5}">
                      <a16:colId xmlns:a16="http://schemas.microsoft.com/office/drawing/2014/main" val="20000"/>
                    </a:ext>
                  </a:extLst>
                </a:gridCol>
                <a:gridCol w="3484059">
                  <a:extLst>
                    <a:ext uri="{9D8B030D-6E8A-4147-A177-3AD203B41FA5}">
                      <a16:colId xmlns:a16="http://schemas.microsoft.com/office/drawing/2014/main" val="20001"/>
                    </a:ext>
                  </a:extLst>
                </a:gridCol>
              </a:tblGrid>
              <a:tr h="1431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ru-RU" sz="1000" b="0" i="0" dirty="0">
                          <a:latin typeface="Times New Roman" panose="02020603050405020304" pitchFamily="18" charset="0"/>
                          <a:cs typeface="Times New Roman" panose="02020603050405020304" pitchFamily="18" charset="0"/>
                        </a:rPr>
                        <a:t>«Р» </a:t>
                      </a:r>
                      <a:r>
                        <a:rPr lang="ru-RU" altLang="ru-RU" sz="1000" b="0" i="0" dirty="0" err="1">
                          <a:latin typeface="Times New Roman" panose="02020603050405020304" pitchFamily="18" charset="0"/>
                          <a:cs typeface="Times New Roman" panose="02020603050405020304" pitchFamily="18" charset="0"/>
                        </a:rPr>
                        <a:t>өлшемі</a:t>
                      </a:r>
                      <a:endParaRPr lang="ru-RU" altLang="en-US" sz="1000" b="0" i="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b="0" i="0" dirty="0">
                          <a:solidFill>
                            <a:srgbClr val="000000"/>
                          </a:solidFill>
                          <a:latin typeface="Times New Roman" panose="02020603050405020304" pitchFamily="18" charset="0"/>
                        </a:rPr>
                        <a:t>Ластану </a:t>
                      </a:r>
                      <a:r>
                        <a:rPr lang="ru-RU" sz="1000" b="0" i="0" dirty="0" err="1">
                          <a:solidFill>
                            <a:srgbClr val="000000"/>
                          </a:solidFill>
                          <a:latin typeface="Times New Roman" panose="02020603050405020304" pitchFamily="18" charset="0"/>
                        </a:rPr>
                        <a:t>дәрежесін</a:t>
                      </a:r>
                      <a:r>
                        <a:rPr lang="ru-RU" sz="1000" b="0" i="0" dirty="0">
                          <a:solidFill>
                            <a:srgbClr val="000000"/>
                          </a:solidFill>
                          <a:latin typeface="Times New Roman" panose="02020603050405020304" pitchFamily="18" charset="0"/>
                        </a:rPr>
                        <a:t> </a:t>
                      </a:r>
                      <a:r>
                        <a:rPr lang="ru-RU" sz="1000" b="0" i="0" dirty="0" err="1">
                          <a:solidFill>
                            <a:srgbClr val="000000"/>
                          </a:solidFill>
                          <a:latin typeface="Times New Roman" panose="02020603050405020304" pitchFamily="18" charset="0"/>
                        </a:rPr>
                        <a:t>анықтау</a:t>
                      </a:r>
                      <a:endParaRPr lang="ru-RU" altLang="en-US" sz="1000" b="0" i="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825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Р &lt; 0,22</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356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0,22 ≤ Р &lt; 0,29</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279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0,29 ≤ Р &lt; 0,3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7584">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ru-RU" sz="900" kern="1200" dirty="0">
                          <a:solidFill>
                            <a:schemeClr val="tx1"/>
                          </a:solidFill>
                          <a:effectLst/>
                          <a:latin typeface="Times New Roman" panose="02020603050405020304" pitchFamily="18" charset="0"/>
                          <a:ea typeface="+mn-ea"/>
                          <a:cs typeface="Times New Roman" panose="02020603050405020304" pitchFamily="18" charset="0"/>
                        </a:rPr>
                        <a:t>Р ≥ 0,3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2" name="Прямоугольник 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276330"/>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1" name="Прямоугольник 30"/>
          <p:cNvSpPr/>
          <p:nvPr/>
        </p:nvSpPr>
        <p:spPr>
          <a:xfrm>
            <a:off x="4961166" y="2067124"/>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2" name="Таблица 31"/>
          <p:cNvGraphicFramePr/>
          <p:nvPr>
            <p:extLst>
              <p:ext uri="{D42A27DB-BD31-4B8C-83A1-F6EECF244321}">
                <p14:modId xmlns:p14="http://schemas.microsoft.com/office/powerpoint/2010/main" val="2466876938"/>
              </p:ext>
            </p:extLst>
          </p:nvPr>
        </p:nvGraphicFramePr>
        <p:xfrm>
          <a:off x="5030174" y="2405929"/>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3" name="TextBox 32"/>
          <p:cNvSpPr txBox="1"/>
          <p:nvPr/>
        </p:nvSpPr>
        <p:spPr>
          <a:xfrm>
            <a:off x="4958691" y="448458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18781</TotalTime>
  <Words>618</Words>
  <Application>Microsoft Office PowerPoint</Application>
  <PresentationFormat>Лист A4 (210x297 мм)</PresentationFormat>
  <Paragraphs>105</Paragraphs>
  <Slides>2</Slides>
  <Notes>1</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2523</cp:revision>
  <cp:lastPrinted>2021-07-01T07:38:07Z</cp:lastPrinted>
  <dcterms:created xsi:type="dcterms:W3CDTF">2018-03-27T06:03:00Z</dcterms:created>
  <dcterms:modified xsi:type="dcterms:W3CDTF">2022-11-27T09:32:12Z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