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FA842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D1B1FD6-7ECD-4916-B2DC-5A6EC637973D}" v="1" dt="2022-11-27T10:58:13.74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58" d="100"/>
          <a:sy n="58" d="100"/>
        </p:scale>
        <p:origin x="346" y="62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" userId="df42278df007c026" providerId="LiveId" clId="{9D1B1FD6-7ECD-4916-B2DC-5A6EC637973D}"/>
    <pc:docChg chg="modSld">
      <pc:chgData name="Moldir" userId="df42278df007c026" providerId="LiveId" clId="{9D1B1FD6-7ECD-4916-B2DC-5A6EC637973D}" dt="2022-11-27T10:59:48.102" v="5"/>
      <pc:docMkLst>
        <pc:docMk/>
      </pc:docMkLst>
      <pc:sldChg chg="modSp mod">
        <pc:chgData name="Moldir" userId="df42278df007c026" providerId="LiveId" clId="{9D1B1FD6-7ECD-4916-B2DC-5A6EC637973D}" dt="2022-11-27T10:59:03.584" v="4" actId="1076"/>
        <pc:sldMkLst>
          <pc:docMk/>
          <pc:sldMk cId="0" sldId="261"/>
        </pc:sldMkLst>
        <pc:spChg chg="mod">
          <ac:chgData name="Moldir" userId="df42278df007c026" providerId="LiveId" clId="{9D1B1FD6-7ECD-4916-B2DC-5A6EC637973D}" dt="2022-11-27T10:58:42.111" v="2" actId="20577"/>
          <ac:spMkLst>
            <pc:docMk/>
            <pc:sldMk cId="0" sldId="261"/>
            <ac:spMk id="14" creationId="{00000000-0000-0000-0000-000000000000}"/>
          </ac:spMkLst>
        </pc:spChg>
        <pc:spChg chg="mod">
          <ac:chgData name="Moldir" userId="df42278df007c026" providerId="LiveId" clId="{9D1B1FD6-7ECD-4916-B2DC-5A6EC637973D}" dt="2022-11-27T10:59:03.584" v="4" actId="1076"/>
          <ac:spMkLst>
            <pc:docMk/>
            <pc:sldMk cId="0" sldId="261"/>
            <ac:spMk id="28" creationId="{00000000-0000-0000-0000-000000000000}"/>
          </ac:spMkLst>
        </pc:spChg>
        <pc:graphicFrameChg chg="mod">
          <ac:chgData name="Moldir" userId="df42278df007c026" providerId="LiveId" clId="{9D1B1FD6-7ECD-4916-B2DC-5A6EC637973D}" dt="2022-11-27T10:58:13.743" v="0"/>
          <ac:graphicFrameMkLst>
            <pc:docMk/>
            <pc:sldMk cId="0" sldId="261"/>
            <ac:graphicFrameMk id="15" creationId="{00000000-0000-0000-0000-000000000000}"/>
          </ac:graphicFrameMkLst>
        </pc:graphicFrameChg>
      </pc:sldChg>
      <pc:sldChg chg="modSp mod">
        <pc:chgData name="Moldir" userId="df42278df007c026" providerId="LiveId" clId="{9D1B1FD6-7ECD-4916-B2DC-5A6EC637973D}" dt="2022-11-27T10:59:48.102" v="5"/>
        <pc:sldMkLst>
          <pc:docMk/>
          <pc:sldMk cId="334028445" sldId="265"/>
        </pc:sldMkLst>
        <pc:spChg chg="mod">
          <ac:chgData name="Moldir" userId="df42278df007c026" providerId="LiveId" clId="{9D1B1FD6-7ECD-4916-B2DC-5A6EC637973D}" dt="2022-11-27T10:59:48.102" v="5"/>
          <ac:spMkLst>
            <pc:docMk/>
            <pc:sldMk cId="334028445" sldId="265"/>
            <ac:spMk id="19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x-none" sz="1200" b="1" i="1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г. Шымкент</a:t>
                      </a: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1747395367"/>
              </p:ext>
            </p:extLst>
          </p:nvPr>
        </p:nvGraphicFramePr>
        <p:xfrm>
          <a:off x="307975" y="2588895"/>
          <a:ext cx="4465638" cy="217932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351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№331</a:t>
                      </a: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x-none" sz="1400" b="1" i="1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г. Шымкент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 ноября </a:t>
                      </a: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52999" y="3594160"/>
            <a:ext cx="4824413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Шымкент</a:t>
            </a: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27 ноября 2022 года</a:t>
            </a:r>
          </a:p>
        </p:txBody>
      </p:sp>
      <p:graphicFrame>
        <p:nvGraphicFramePr>
          <p:cNvPr id="15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7953421"/>
              </p:ext>
            </p:extLst>
          </p:nvPr>
        </p:nvGraphicFramePr>
        <p:xfrm>
          <a:off x="5045567" y="4035427"/>
          <a:ext cx="4663378" cy="2499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530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262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3183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96185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 marT="45704" marB="457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3796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 marT="45704" marB="457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2683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 marT="45704" marB="457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379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 marT="45704" marB="457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3796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углерода</a:t>
                      </a:r>
                    </a:p>
                  </a:txBody>
                  <a:tcPr marT="45704" marB="457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904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0,2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3796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 marT="45704" marB="457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3796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 marT="45704" marB="457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3796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</a:p>
                  </a:txBody>
                  <a:tcPr marT="45704" marB="457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3796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Аммиак</a:t>
                      </a:r>
                    </a:p>
                  </a:txBody>
                  <a:tcPr marT="45704" marB="457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16" name="Прямоугольник 15"/>
          <p:cNvSpPr/>
          <p:nvPr/>
        </p:nvSpPr>
        <p:spPr>
          <a:xfrm>
            <a:off x="4953001" y="142852"/>
            <a:ext cx="4786345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180975" algn="ctr"/>
            <a:r>
              <a:rPr lang="ru-RU" altLang="ru-RU" sz="1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Шымкент</a:t>
            </a:r>
          </a:p>
          <a:p>
            <a:pPr lvl="0" indent="180975" algn="ctr"/>
            <a:r>
              <a:rPr lang="ru-RU" altLang="ru-RU" sz="13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28 ноября</a:t>
            </a:r>
          </a:p>
          <a:p>
            <a:pPr lvl="0" indent="180975" algn="ctr"/>
            <a:r>
              <a:rPr lang="ru-RU" sz="13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27 ноября</a:t>
            </a:r>
            <a:r>
              <a:rPr lang="ru-RU" altLang="ru-RU" sz="13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3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2022 г. </a:t>
            </a:r>
            <a:r>
              <a:rPr lang="ru-RU" sz="13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21 ч. 28 ноя</a:t>
            </a:r>
            <a:r>
              <a:rPr lang="ru-RU" altLang="ru-RU" sz="13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бря </a:t>
            </a:r>
            <a:r>
              <a:rPr lang="ru-RU" sz="13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2022 г.</a:t>
            </a:r>
            <a:r>
              <a:rPr lang="ru-RU" sz="13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/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Переменная облачность, во второй половине дня дождь. Ночью и утром туман. Ветер восточный, юго-восточный 8-13, порывы 15-20, ночью временами 25 м/с. Температура воздуха ночью 1 мороза-1 тепла, днем 10-12 тепла.</a:t>
            </a:r>
          </a:p>
          <a:p>
            <a:pPr indent="180975" algn="just"/>
            <a:r>
              <a:rPr 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                                            </a:t>
            </a:r>
            <a:r>
              <a:rPr 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 29 ноября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  <a:p>
            <a:pPr indent="180975" algn="ctr"/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с 21 ч. 28 ноября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  <a:sym typeface="+mn-ea"/>
              </a:rPr>
              <a:t>2021 г. по 09 ч.  29</a:t>
            </a:r>
            <a:r>
              <a:rPr 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ноября 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  <a:sym typeface="+mn-ea"/>
              </a:rPr>
              <a:t>2022 г.</a:t>
            </a:r>
            <a:endParaRPr lang="kk-KZ" sz="1200" b="1" dirty="0">
              <a:latin typeface="Times New Roman" pitchFamily="18" charset="0"/>
              <a:cs typeface="Times New Roman" pitchFamily="18" charset="0"/>
              <a:sym typeface="+mn-ea"/>
            </a:endParaRPr>
          </a:p>
          <a:p>
            <a:pPr indent="180975" algn="just"/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Переменная облачность, дождь. Ветер восточный, юго-восточный 8-13, порывы 15-20 м/с</a:t>
            </a:r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.  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Температура </a:t>
            </a:r>
            <a:r>
              <a:rPr lang="ru-RU" sz="1100">
                <a:latin typeface="Times New Roman" pitchFamily="18" charset="0"/>
                <a:cs typeface="Times New Roman" pitchFamily="18" charset="0"/>
              </a:rPr>
              <a:t>воздуха 3-5 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тепла</a:t>
            </a:r>
            <a:r>
              <a:rPr lang="ru-RU" sz="11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.</a:t>
            </a:r>
          </a:p>
        </p:txBody>
      </p:sp>
      <p:sp>
        <p:nvSpPr>
          <p:cNvPr id="27" name="TextBox 13"/>
          <p:cNvSpPr txBox="1"/>
          <p:nvPr/>
        </p:nvSpPr>
        <p:spPr>
          <a:xfrm>
            <a:off x="5024438" y="2214554"/>
            <a:ext cx="4572032" cy="1015663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 algn="just"/>
            <a:r>
              <a:rPr lang="kk-KZ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28 ноября</a:t>
            </a:r>
            <a:r>
              <a:rPr lang="en-US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, </a:t>
            </a:r>
            <a:r>
              <a:rPr lang="kk-KZ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ночью 29 ноября 2022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года метеорологические условия будут способствовать рассеиванию загрязняющих веществ в атмосфере города. </a:t>
            </a:r>
          </a:p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пониженный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уровень  загрязнения воздуха.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4970369" y="3255547"/>
            <a:ext cx="4680169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E1A8E3C0-CFA9-44DB-A7DD-D1427BEBA2CE}"/>
              </a:ext>
            </a:extLst>
          </p:cNvPr>
          <p:cNvSpPr txBox="1"/>
          <p:nvPr/>
        </p:nvSpPr>
        <p:spPr>
          <a:xfrm>
            <a:off x="317284" y="246083"/>
            <a:ext cx="463571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РЕКОМЕНДАЦИИ ДЛЯ НАСЕЛЕНИЯ ПРИ НМУ</a:t>
            </a:r>
            <a:endParaRPr lang="ru-RU" sz="1400" b="1" dirty="0"/>
          </a:p>
        </p:txBody>
      </p:sp>
      <p:sp>
        <p:nvSpPr>
          <p:cNvPr id="22" name="Прямоугольник 26"/>
          <p:cNvSpPr/>
          <p:nvPr/>
        </p:nvSpPr>
        <p:spPr>
          <a:xfrm>
            <a:off x="128588" y="4587619"/>
            <a:ext cx="4824412" cy="1606594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Шымкент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6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pPr lvl="0"/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№ 1 – пр. Абая, 23</a:t>
            </a:r>
          </a:p>
          <a:p>
            <a:pPr lvl="0"/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№ 2 – пл. 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Ордабасы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  <a:p>
            <a:pPr marL="228600" indent="-228600"/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№ 3 – ул. 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Алдиярова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 б/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 (АО «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Шымкентцемент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»)</a:t>
            </a:r>
          </a:p>
          <a:p>
            <a:pPr marL="228600" indent="-228600"/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№ 8 – ул. 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Сайрамская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, 198 (ЗАО «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Пивзавод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»).</a:t>
            </a:r>
            <a:r>
              <a:rPr lang="kk-KZ" sz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228600" indent="-228600"/>
            <a:r>
              <a:rPr lang="kk-KZ" altLang="ru-RU" sz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№5 –м/р Самал-3</a:t>
            </a:r>
          </a:p>
          <a:p>
            <a:pPr marL="228600" indent="-228600" fontAlgn="auto">
              <a:spcBef>
                <a:spcPct val="20000"/>
              </a:spcBef>
              <a:spcAft>
                <a:spcPts val="0"/>
              </a:spcAft>
              <a:tabLst>
                <a:tab pos="5257800" algn="l"/>
              </a:tabLst>
              <a:defRPr/>
            </a:pPr>
            <a:r>
              <a:rPr lang="kk-KZ" altLang="ru-RU" sz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№6 –м/р  Нурсат  ул.Назарбекова б/н</a:t>
            </a:r>
          </a:p>
        </p:txBody>
      </p:sp>
      <p:sp>
        <p:nvSpPr>
          <p:cNvPr id="23" name="Прямоугольник 13"/>
          <p:cNvSpPr/>
          <p:nvPr/>
        </p:nvSpPr>
        <p:spPr>
          <a:xfrm>
            <a:off x="4940135" y="86189"/>
            <a:ext cx="4837277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01429" y="4511952"/>
            <a:ext cx="4298660" cy="988277"/>
            <a:chOff x="523874" y="4033039"/>
            <a:chExt cx="4298660" cy="1083935"/>
          </a:xfrm>
        </p:grpSpPr>
        <p:sp>
          <p:nvSpPr>
            <p:cNvPr id="27" name="Прямоугольник 8"/>
            <p:cNvSpPr/>
            <p:nvPr/>
          </p:nvSpPr>
          <p:spPr>
            <a:xfrm>
              <a:off x="523874" y="4239300"/>
              <a:ext cx="1896673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Астана,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31521" y="4033039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077516" y="6159940"/>
            <a:ext cx="4521389" cy="30670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</a:t>
            </a:r>
            <a:r>
              <a:rPr lang="ru-RU" sz="1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М.С.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4161119798"/>
              </p:ext>
            </p:extLst>
          </p:nvPr>
        </p:nvGraphicFramePr>
        <p:xfrm>
          <a:off x="5002403" y="548152"/>
          <a:ext cx="4704359" cy="775020"/>
        </p:xfrm>
        <a:graphic>
          <a:graphicData uri="http://schemas.openxmlformats.org/drawingml/2006/table">
            <a:tbl>
              <a:tblPr/>
              <a:tblGrid>
                <a:gridCol w="10345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6977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091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0,37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0,37 ≤ Р &lt; 0,46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03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0,46 ≤ Р &lt; 0,49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36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0,49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1" name="Прямоугольник 30"/>
          <p:cNvSpPr/>
          <p:nvPr/>
        </p:nvSpPr>
        <p:spPr>
          <a:xfrm>
            <a:off x="4953000" y="1358237"/>
            <a:ext cx="4808537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4955414" y="2189234"/>
            <a:ext cx="478619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3" name="Таблица 32"/>
          <p:cNvGraphicFramePr/>
          <p:nvPr>
            <p:extLst>
              <p:ext uri="{D42A27DB-BD31-4B8C-83A1-F6EECF244321}">
                <p14:modId xmlns:p14="http://schemas.microsoft.com/office/powerpoint/2010/main" val="2617784133"/>
              </p:ext>
            </p:extLst>
          </p:nvPr>
        </p:nvGraphicFramePr>
        <p:xfrm>
          <a:off x="5017189" y="2452579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4" name="TextBox 33"/>
          <p:cNvSpPr txBox="1"/>
          <p:nvPr/>
        </p:nvSpPr>
        <p:spPr>
          <a:xfrm>
            <a:off x="4960949" y="4663033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9916621"/>
              </p:ext>
            </p:extLst>
          </p:nvPr>
        </p:nvGraphicFramePr>
        <p:xfrm>
          <a:off x="5167314" y="5357826"/>
          <a:ext cx="4035777" cy="792592"/>
        </p:xfrm>
        <a:graphic>
          <a:graphicData uri="http://schemas.openxmlformats.org/drawingml/2006/table">
            <a:tbl>
              <a:tblPr/>
              <a:tblGrid>
                <a:gridCol w="201788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178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36550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endParaRPr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eaLnBrk="1" hangingPunct="1">
                        <a:buNone/>
                      </a:pPr>
                      <a:endParaRPr lang="kk-KZ"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eaLnBrk="1" hangingPunct="1">
                        <a:buNone/>
                      </a:pPr>
                      <a:r>
                        <a:rPr sz="8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Пресс-служба</a:t>
                      </a:r>
                      <a:endParaRPr lang="ru-RU" altLang="en-US" sz="800" dirty="0"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T="45748" marB="457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r>
                        <a: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Тел.: +7 (7172) 79-83-3</a:t>
                      </a:r>
                      <a:r>
                        <a:rPr lang="ru-RU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eaLnBrk="1" hangingPunct="1">
                        <a:buNone/>
                      </a:pPr>
                      <a:r>
                        <a:rPr lang="en-US" altLang="x-none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E-mail: </a:t>
                      </a:r>
                      <a:r>
                        <a:rPr lang="en-US" altLang="x-none" sz="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" action="ppaction://noaction"/>
                        </a:rPr>
                        <a:t>info@meteo.kz</a:t>
                      </a:r>
                      <a:endParaRPr lang="en-US" altLang="x-none" sz="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48" marB="457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49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r>
                        <a: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Отдел международного сотрудничества</a:t>
                      </a:r>
                      <a:endParaRPr lang="ru-RU" altLang="en-US" sz="800" dirty="0"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T="45748" marB="457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r>
                        <a: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Тел.: +7 (7172) 79-83-</a:t>
                      </a:r>
                      <a:r>
                        <a:rPr lang="ru-RU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r>
                        <a: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5, 79-83-</a:t>
                      </a:r>
                      <a:r>
                        <a:rPr lang="ru-RU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</a:t>
                      </a:r>
                      <a:endParaRPr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eaLnBrk="1" hangingPunct="1">
                        <a:buNone/>
                      </a:pPr>
                      <a:r>
                        <a:rPr lang="en-US" altLang="x-none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E-mail: </a:t>
                      </a:r>
                      <a:r>
                        <a:rPr lang="en-US" altLang="x-none" sz="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" action="ppaction://noaction"/>
                        </a:rPr>
                        <a:t>rse.kazhydromet@gmail.com</a:t>
                      </a:r>
                      <a:endParaRPr lang="en-US" altLang="x-none" sz="800" dirty="0"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T="45748" marB="457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317284" y="536429"/>
            <a:ext cx="4953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Рекомендации отсутствуют</a:t>
            </a: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12978</TotalTime>
  <Words>674</Words>
  <Application>Microsoft Office PowerPoint</Application>
  <PresentationFormat>Лист A4 (210x297 мм)</PresentationFormat>
  <Paragraphs>108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</cp:lastModifiedBy>
  <cp:revision>2478</cp:revision>
  <cp:lastPrinted>2021-07-01T03:56:27Z</cp:lastPrinted>
  <dcterms:created xsi:type="dcterms:W3CDTF">2018-03-27T06:03:00Z</dcterms:created>
  <dcterms:modified xsi:type="dcterms:W3CDTF">2022-11-27T10:59:55Z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