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797675" cy="9926638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56E8953B-7F78-45DC-B0CD-1CC1F42C1150}" v="4" dt="2022-11-27T11:02:47.683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620"/>
    <p:restoredTop sz="94660"/>
  </p:normalViewPr>
  <p:slideViewPr>
    <p:cSldViewPr showGuides="1">
      <p:cViewPr varScale="1">
        <p:scale>
          <a:sx n="58" d="100"/>
          <a:sy n="58" d="100"/>
        </p:scale>
        <p:origin x="475" y="53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" userId="df42278df007c026" providerId="LiveId" clId="{56E8953B-7F78-45DC-B0CD-1CC1F42C1150}"/>
    <pc:docChg chg="custSel modSld">
      <pc:chgData name="Moldir" userId="df42278df007c026" providerId="LiveId" clId="{56E8953B-7F78-45DC-B0CD-1CC1F42C1150}" dt="2022-11-27T11:05:02.217" v="12" actId="14100"/>
      <pc:docMkLst>
        <pc:docMk/>
      </pc:docMkLst>
      <pc:sldChg chg="modSp mod">
        <pc:chgData name="Moldir" userId="df42278df007c026" providerId="LiveId" clId="{56E8953B-7F78-45DC-B0CD-1CC1F42C1150}" dt="2022-11-27T11:04:26.010" v="7" actId="207"/>
        <pc:sldMkLst>
          <pc:docMk/>
          <pc:sldMk cId="0" sldId="261"/>
        </pc:sldMkLst>
        <pc:spChg chg="mod">
          <ac:chgData name="Moldir" userId="df42278df007c026" providerId="LiveId" clId="{56E8953B-7F78-45DC-B0CD-1CC1F42C1150}" dt="2022-11-27T11:02:55.842" v="5" actId="20577"/>
          <ac:spMkLst>
            <pc:docMk/>
            <pc:sldMk cId="0" sldId="261"/>
            <ac:spMk id="14" creationId="{00000000-0000-0000-0000-000000000000}"/>
          </ac:spMkLst>
        </pc:spChg>
        <pc:spChg chg="mod">
          <ac:chgData name="Moldir" userId="df42278df007c026" providerId="LiveId" clId="{56E8953B-7F78-45DC-B0CD-1CC1F42C1150}" dt="2022-11-27T11:04:26.010" v="7" actId="207"/>
          <ac:spMkLst>
            <pc:docMk/>
            <pc:sldMk cId="0" sldId="261"/>
            <ac:spMk id="21" creationId="{00000000-0000-0000-0000-000000000000}"/>
          </ac:spMkLst>
        </pc:spChg>
        <pc:graphicFrameChg chg="mod modGraphic">
          <ac:chgData name="Moldir" userId="df42278df007c026" providerId="LiveId" clId="{56E8953B-7F78-45DC-B0CD-1CC1F42C1150}" dt="2022-11-27T11:02:49.214" v="3" actId="20577"/>
          <ac:graphicFrameMkLst>
            <pc:docMk/>
            <pc:sldMk cId="0" sldId="261"/>
            <ac:graphicFrameMk id="15" creationId="{94CC0974-E1E4-47F3-9A8B-49A879A3B96B}"/>
          </ac:graphicFrameMkLst>
        </pc:graphicFrameChg>
      </pc:sldChg>
      <pc:sldChg chg="addSp delSp modSp mod">
        <pc:chgData name="Moldir" userId="df42278df007c026" providerId="LiveId" clId="{56E8953B-7F78-45DC-B0CD-1CC1F42C1150}" dt="2022-11-27T11:05:02.217" v="12" actId="14100"/>
        <pc:sldMkLst>
          <pc:docMk/>
          <pc:sldMk cId="334028445" sldId="265"/>
        </pc:sldMkLst>
        <pc:spChg chg="add mod">
          <ac:chgData name="Moldir" userId="df42278df007c026" providerId="LiveId" clId="{56E8953B-7F78-45DC-B0CD-1CC1F42C1150}" dt="2022-11-27T11:05:02.217" v="12" actId="14100"/>
          <ac:spMkLst>
            <pc:docMk/>
            <pc:sldMk cId="334028445" sldId="265"/>
            <ac:spMk id="3" creationId="{35310ED0-1432-C21D-3645-735DF37F0AD3}"/>
          </ac:spMkLst>
        </pc:spChg>
        <pc:spChg chg="mod">
          <ac:chgData name="Moldir" userId="df42278df007c026" providerId="LiveId" clId="{56E8953B-7F78-45DC-B0CD-1CC1F42C1150}" dt="2022-11-27T11:04:18.698" v="6"/>
          <ac:spMkLst>
            <pc:docMk/>
            <pc:sldMk cId="334028445" sldId="265"/>
            <ac:spMk id="19" creationId="{00000000-0000-0000-0000-000000000000}"/>
          </ac:spMkLst>
        </pc:spChg>
        <pc:grpChg chg="del">
          <ac:chgData name="Moldir" userId="df42278df007c026" providerId="LiveId" clId="{56E8953B-7F78-45DC-B0CD-1CC1F42C1150}" dt="2022-11-27T11:04:40.997" v="8" actId="478"/>
          <ac:grpSpMkLst>
            <pc:docMk/>
            <pc:sldMk cId="334028445" sldId="265"/>
            <ac:grpSpMk id="6" creationId="{00000000-0000-0000-0000-000000000000}"/>
          </ac:grpSpMkLst>
        </pc:grp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862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 algn="r"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981075" y="1239838"/>
            <a:ext cx="4835525" cy="334962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0384" y="4776857"/>
            <a:ext cx="5436908" cy="390895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3763" tIns="46882" rIns="93763" bIns="46882" numCol="1" anchor="t" anchorCtr="0" compatLnSpc="1"/>
          <a:lstStyle/>
          <a:p>
            <a:pPr marL="0" marR="0" lvl="0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68814" marR="0" lvl="1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37630" marR="0" lvl="2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06444" marR="0" lvl="3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75259" marR="0" lvl="4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862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mailto:rse.kazhydromet@gmail.com" TargetMode="External"/><Relationship Id="rId2" Type="http://schemas.openxmlformats.org/officeDocument/2006/relationships/hyperlink" Target="mailto:pressmeteo@gmail.com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3372259155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kk-KZ" altLang="en-US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Кокшетау</a:t>
                      </a:r>
                      <a:endParaRPr lang="en-US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28588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3556223241"/>
              </p:ext>
            </p:extLst>
          </p:nvPr>
        </p:nvGraphicFramePr>
        <p:xfrm>
          <a:off x="307975" y="2588895"/>
          <a:ext cx="4465638" cy="390112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9351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БАССЕЙНА </a:t>
                      </a:r>
                      <a:endParaRPr lang="ru-RU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ru-RU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 331</a:t>
                      </a:r>
                      <a:endParaRPr lang="zh-CN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kk-KZ" altLang="en-US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Кокшетау</a:t>
                      </a: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100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27</a:t>
                      </a:r>
                      <a:r>
                        <a:rPr lang="en-US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kk-KZ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ноября 2022 года</a:t>
                      </a:r>
                      <a:endParaRPr lang="zh-CN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93516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zh-CN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56514121"/>
                  </a:ext>
                </a:extLst>
              </a:tr>
            </a:tbl>
          </a:graphicData>
        </a:graphic>
      </p:graphicFrame>
      <p:sp>
        <p:nvSpPr>
          <p:cNvPr id="3" name="Прямоугольник 2"/>
          <p:cNvSpPr/>
          <p:nvPr/>
        </p:nvSpPr>
        <p:spPr>
          <a:xfrm>
            <a:off x="4952999" y="55263"/>
            <a:ext cx="4824413" cy="212365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/>
            <a:endParaRPr lang="ru-RU" altLang="ru-RU" sz="1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Прогноз погоды по г. Кокшетау</a:t>
            </a:r>
          </a:p>
          <a:p>
            <a:pPr lvl="0"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28 ноября   </a:t>
            </a:r>
          </a:p>
          <a:p>
            <a:pPr lvl="0" indent="268288" algn="ctr" fontAlgn="auto">
              <a:spcBef>
                <a:spcPts val="0"/>
              </a:spcBef>
              <a:spcAft>
                <a:spcPts val="0"/>
              </a:spcAft>
            </a:pP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27 ноября 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по 10 ч. 28 ноября 2022 г.</a:t>
            </a:r>
          </a:p>
          <a:p>
            <a:pPr lvl="0" algn="just"/>
            <a:r>
              <a:rPr 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Переменная облачность, без осадков. Ветер 5-10 м/с. Температура воздуха ночью 26-28, днем 16-18 мороза.</a:t>
            </a:r>
          </a:p>
          <a:p>
            <a:pPr lvl="0" algn="just"/>
            <a:endParaRPr lang="ru-RU" sz="1200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  <a:p>
            <a:pPr lvl="0"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29 ноября   </a:t>
            </a:r>
          </a:p>
          <a:p>
            <a:pPr lvl="0" indent="268288" algn="ctr" fontAlgn="auto">
              <a:spcBef>
                <a:spcPts val="0"/>
              </a:spcBef>
              <a:spcAft>
                <a:spcPts val="0"/>
              </a:spcAft>
            </a:pP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28 ноября 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по 09 ч. 29 ноября 2022 г.</a:t>
            </a:r>
          </a:p>
          <a:p>
            <a:pPr algn="just">
              <a:defRPr/>
            </a:pPr>
            <a:r>
              <a:rPr 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Переменная облачность, без осадков. Ветер 9-14 м/с. Температура воздуха </a:t>
            </a:r>
            <a:r>
              <a:rPr lang="ru-RU" sz="120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ночью 20-22 </a:t>
            </a:r>
            <a:r>
              <a:rPr 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мороза.</a:t>
            </a:r>
          </a:p>
        </p:txBody>
      </p:sp>
      <p:sp>
        <p:nvSpPr>
          <p:cNvPr id="21" name="TextBox 13"/>
          <p:cNvSpPr txBox="1"/>
          <p:nvPr/>
        </p:nvSpPr>
        <p:spPr>
          <a:xfrm>
            <a:off x="4953000" y="2571744"/>
            <a:ext cx="4680169" cy="830997"/>
          </a:xfrm>
          <a:prstGeom prst="rect">
            <a:avLst/>
          </a:prstGeom>
          <a:solidFill>
            <a:schemeClr val="accent6">
              <a:lumMod val="75000"/>
            </a:schemeClr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indent="182563" algn="just"/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Метеорологические условия будут способствовать накоплению загрязняющих веществ в атмосфере города. </a:t>
            </a:r>
          </a:p>
          <a:p>
            <a:pPr indent="182563" algn="just"/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В целом по городу ожидается повышенный уровень загрязнения воздуха.</a:t>
            </a:r>
          </a:p>
        </p:txBody>
      </p:sp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81879166"/>
              </p:ext>
            </p:extLst>
          </p:nvPr>
        </p:nvGraphicFramePr>
        <p:xfrm>
          <a:off x="5139910" y="6527166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от 28.02.2015г 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4953000" y="3643314"/>
            <a:ext cx="4824413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Кокшетау</a:t>
            </a:r>
          </a:p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</a:t>
            </a:r>
            <a:r>
              <a:rPr lang="en-US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kk-KZ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27</a:t>
            </a:r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ноября 2022 года </a:t>
            </a:r>
          </a:p>
        </p:txBody>
      </p:sp>
      <p:graphicFrame>
        <p:nvGraphicFramePr>
          <p:cNvPr id="15" name="Таблица 2">
            <a:extLst>
              <a:ext uri="{FF2B5EF4-FFF2-40B4-BE49-F238E27FC236}">
                <a16:creationId xmlns:a16="http://schemas.microsoft.com/office/drawing/2014/main" id="{94CC0974-E1E4-47F3-9A8B-49A879A3B9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79047591"/>
              </p:ext>
            </p:extLst>
          </p:nvPr>
        </p:nvGraphicFramePr>
        <p:xfrm>
          <a:off x="5019674" y="4397121"/>
          <a:ext cx="4691064" cy="211285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05096">
                  <a:extLst>
                    <a:ext uri="{9D8B030D-6E8A-4147-A177-3AD203B41FA5}">
                      <a16:colId xmlns:a16="http://schemas.microsoft.com/office/drawing/2014/main" val="3583770891"/>
                    </a:ext>
                  </a:extLst>
                </a:gridCol>
                <a:gridCol w="1440160">
                  <a:extLst>
                    <a:ext uri="{9D8B030D-6E8A-4147-A177-3AD203B41FA5}">
                      <a16:colId xmlns:a16="http://schemas.microsoft.com/office/drawing/2014/main" val="1276116030"/>
                    </a:ext>
                  </a:extLst>
                </a:gridCol>
                <a:gridCol w="1445808">
                  <a:extLst>
                    <a:ext uri="{9D8B030D-6E8A-4147-A177-3AD203B41FA5}">
                      <a16:colId xmlns:a16="http://schemas.microsoft.com/office/drawing/2014/main" val="2096923049"/>
                    </a:ext>
                  </a:extLst>
                </a:gridCol>
              </a:tblGrid>
              <a:tr h="423642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</a:t>
                      </a:r>
                    </a:p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1334865"/>
                  </a:ext>
                </a:extLst>
              </a:tr>
              <a:tr h="260703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РМ-2,5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135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88232626"/>
                  </a:ext>
                </a:extLst>
              </a:tr>
              <a:tr h="260703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РМ-10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142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50010825"/>
                  </a:ext>
                </a:extLst>
              </a:tr>
              <a:tr h="260703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90536008"/>
                  </a:ext>
                </a:extLst>
              </a:tr>
              <a:tr h="260703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углерода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1271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79239550"/>
                  </a:ext>
                </a:extLst>
              </a:tr>
              <a:tr h="260703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282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1,4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0178899"/>
                  </a:ext>
                </a:extLst>
              </a:tr>
              <a:tr h="260703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161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0,4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1613162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Прямоугольник 26"/>
          <p:cNvSpPr/>
          <p:nvPr/>
        </p:nvSpPr>
        <p:spPr>
          <a:xfrm>
            <a:off x="133908" y="4588375"/>
            <a:ext cx="4831631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just"/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городе Кокшетау наблюдения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уровнем загрязнения атмосферного воздуха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проводится на 2 постах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наблюдения: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1 – ул. Вернадского, 46 Б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2 – </a:t>
            </a:r>
            <a:r>
              <a:rPr lang="ru-RU" alt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мкр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Васильковский, 17 (тер-</a:t>
            </a:r>
            <a:r>
              <a:rPr lang="ru-RU" alt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рия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СШГ №17)</a:t>
            </a:r>
          </a:p>
        </p:txBody>
      </p:sp>
      <p:sp>
        <p:nvSpPr>
          <p:cNvPr id="23" name="Прямоугольник 13"/>
          <p:cNvSpPr/>
          <p:nvPr/>
        </p:nvSpPr>
        <p:spPr>
          <a:xfrm>
            <a:off x="4937125" y="66181"/>
            <a:ext cx="4819092" cy="46196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 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223523" y="4340116"/>
            <a:ext cx="4301851" cy="1774256"/>
            <a:chOff x="531522" y="3952355"/>
            <a:chExt cx="4301851" cy="1945990"/>
          </a:xfrm>
        </p:grpSpPr>
        <p:graphicFrame>
          <p:nvGraphicFramePr>
            <p:cNvPr id="26" name="Таблица 25"/>
            <p:cNvGraphicFramePr/>
            <p:nvPr>
              <p:extLst>
                <p:ext uri="{D42A27DB-BD31-4B8C-83A1-F6EECF244321}">
                  <p14:modId xmlns:p14="http://schemas.microsoft.com/office/powerpoint/2010/main" val="4116802539"/>
                </p:ext>
              </p:extLst>
            </p:nvPr>
          </p:nvGraphicFramePr>
          <p:xfrm>
            <a:off x="531522" y="5029036"/>
            <a:ext cx="4035777" cy="869309"/>
          </p:xfrm>
          <a:graphic>
            <a:graphicData uri="http://schemas.openxmlformats.org/drawingml/2006/table">
              <a:tbl>
                <a:tblPr/>
                <a:tblGrid>
                  <a:gridCol w="2017889">
                    <a:extLst>
                      <a:ext uri="{9D8B030D-6E8A-4147-A177-3AD203B41FA5}">
                        <a16:colId xmlns:a16="http://schemas.microsoft.com/office/drawing/2014/main" val="20000"/>
                      </a:ext>
                    </a:extLst>
                  </a:gridCol>
                  <a:gridCol w="2017888">
                    <a:extLst>
                      <a:ext uri="{9D8B030D-6E8A-4147-A177-3AD203B41FA5}">
                        <a16:colId xmlns:a16="http://schemas.microsoft.com/office/drawing/2014/main" val="20001"/>
                      </a:ext>
                    </a:extLst>
                  </a:gridCol>
                </a:tblGrid>
                <a:tr h="336550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endParaRPr lang="kk-KZ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sz="800" dirty="0" err="1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Пресс-служба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79-83-35, 79-83-39</a:t>
                        </a: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2"/>
                          </a:rPr>
                          <a:t>pressmeteo@gmail.com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0"/>
                    </a:ext>
                  </a:extLst>
                </a:tr>
                <a:tr h="334963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Отдел международного сотрудничества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79-83-35, 79-83-39</a:t>
                        </a: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3"/>
                          </a:rPr>
                          <a:t>rse.kazhydromet@gmail.com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1"/>
                    </a:ext>
                  </a:extLst>
                </a:tr>
              </a:tbl>
            </a:graphicData>
          </a:graphic>
        </p:graphicFrame>
        <p:sp>
          <p:nvSpPr>
            <p:cNvPr id="27" name="Прямоугольник 8"/>
            <p:cNvSpPr/>
            <p:nvPr/>
          </p:nvSpPr>
          <p:spPr>
            <a:xfrm>
              <a:off x="636086" y="4161401"/>
              <a:ext cx="1928733" cy="877674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 Астана, ул.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42360" y="3952355"/>
              <a:ext cx="4291013" cy="830262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r>
                <a:rPr lang="ru-RU" altLang="ru-RU" sz="1200" b="1" i="1" dirty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5017538" y="6400703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8" name="Прямоугольник 17"/>
          <p:cNvSpPr/>
          <p:nvPr/>
        </p:nvSpPr>
        <p:spPr>
          <a:xfrm>
            <a:off x="4937125" y="1286740"/>
            <a:ext cx="4840288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9" name="Прямоугольник 1"/>
          <p:cNvSpPr/>
          <p:nvPr/>
        </p:nvSpPr>
        <p:spPr>
          <a:xfrm>
            <a:off x="5082520" y="6093998"/>
            <a:ext cx="4521389" cy="306705"/>
          </a:xfrm>
          <a:prstGeom prst="rect">
            <a:avLst/>
          </a:prstGeom>
          <a:solidFill>
            <a:schemeClr val="bg1"/>
          </a:solidFill>
          <a:ln w="9525">
            <a:noFill/>
          </a:ln>
        </p:spPr>
        <p:txBody>
          <a:bodyPr wrap="square">
            <a:spAutoFit/>
          </a:bodyPr>
          <a:lstStyle/>
          <a:p>
            <a:pPr eaLnBrk="0" hangingPunct="0"/>
            <a:r>
              <a:rPr lang="ru-RU" altLang="ru-RU" sz="1400" b="1" i="1" dirty="0">
                <a:solidFill>
                  <a:srgbClr val="000000"/>
                </a:solidFill>
                <a:latin typeface="Calibri" panose="020F0502020204030204" pitchFamily="34" charset="0"/>
              </a:rPr>
              <a:t>  </a:t>
            </a:r>
            <a:r>
              <a:rPr lang="en-US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(а)</a:t>
            </a:r>
            <a:r>
              <a:rPr lang="en-US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Қабдуалиева</a:t>
            </a:r>
            <a:r>
              <a:rPr lang="ru-RU" sz="1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М.С.</a:t>
            </a:r>
            <a:endParaRPr lang="ru-RU" sz="1200" b="1" i="1" dirty="0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graphicFrame>
        <p:nvGraphicFramePr>
          <p:cNvPr id="20" name="Таблица 19"/>
          <p:cNvGraphicFramePr/>
          <p:nvPr>
            <p:extLst>
              <p:ext uri="{D42A27DB-BD31-4B8C-83A1-F6EECF244321}">
                <p14:modId xmlns:p14="http://schemas.microsoft.com/office/powerpoint/2010/main" val="2771346117"/>
              </p:ext>
            </p:extLst>
          </p:nvPr>
        </p:nvGraphicFramePr>
        <p:xfrm>
          <a:off x="5008261" y="488974"/>
          <a:ext cx="4713891" cy="775020"/>
        </p:xfrm>
        <a:graphic>
          <a:graphicData uri="http://schemas.openxmlformats.org/drawingml/2006/table">
            <a:tbl>
              <a:tblPr/>
              <a:tblGrid>
                <a:gridCol w="102485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68903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104021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5410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0,09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601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0,09 ≤ Р &lt; 0,17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56606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0,17 ≤ Р &lt; 0,25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64751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0,25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21" name="Прямоугольник 20"/>
          <p:cNvSpPr/>
          <p:nvPr/>
        </p:nvSpPr>
        <p:spPr>
          <a:xfrm>
            <a:off x="4955899" y="2062910"/>
            <a:ext cx="4832351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0" hangingPunct="0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</a:t>
            </a:r>
            <a:endParaRPr lang="ru-RU" alt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0" name="Таблица 29"/>
          <p:cNvGraphicFramePr/>
          <p:nvPr>
            <p:extLst>
              <p:ext uri="{D42A27DB-BD31-4B8C-83A1-F6EECF244321}">
                <p14:modId xmlns:p14="http://schemas.microsoft.com/office/powerpoint/2010/main" val="721056568"/>
              </p:ext>
            </p:extLst>
          </p:nvPr>
        </p:nvGraphicFramePr>
        <p:xfrm>
          <a:off x="5025127" y="2328275"/>
          <a:ext cx="4680158" cy="222551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4" name="TextBox 23"/>
          <p:cNvSpPr txBox="1"/>
          <p:nvPr/>
        </p:nvSpPr>
        <p:spPr>
          <a:xfrm>
            <a:off x="4948482" y="4566596"/>
            <a:ext cx="48085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7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в атмосфере</a:t>
            </a:r>
            <a:endParaRPr lang="en-US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35310ED0-1432-C21D-3645-735DF37F0AD3}"/>
              </a:ext>
            </a:extLst>
          </p:cNvPr>
          <p:cNvSpPr txBox="1"/>
          <p:nvPr/>
        </p:nvSpPr>
        <p:spPr>
          <a:xfrm>
            <a:off x="326119" y="352577"/>
            <a:ext cx="4538878" cy="267765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>
              <a:buFont typeface="Arial" charset="0"/>
              <a:buNone/>
            </a:pPr>
            <a:r>
              <a:rPr lang="kk-KZ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ПРИ ПРЕДОСТАВЛЕНИИ ПРЕДУПРЕЖДЕНИЙ О</a:t>
            </a:r>
          </a:p>
          <a:p>
            <a:pPr algn="ctr">
              <a:buFont typeface="Arial" charset="0"/>
              <a:buNone/>
            </a:pPr>
            <a:r>
              <a:rPr lang="kk-KZ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 НМУ РАЗЛИЧНОЙ СТЕПЕНИ РЕКОМЕНДУЕТСЯ ПРИДЕРЖИВАТЬСЯ СЛЕДУЮЩИХ МЕР</a:t>
            </a:r>
            <a:endParaRPr lang="ru-RU" sz="12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  <a:p>
            <a:pPr marL="0" indent="0" algn="just">
              <a:buNone/>
            </a:pP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сократить время пребывания на открытом воздухе, особенно вблизи автотрасс или других источников загрязнения. Детям и беременным женщинам следует отказаться от длительных прогулок;</a:t>
            </a:r>
            <a:b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людям, страдающим хроническими заболеваниями легких, сердечно-сосудистыми, аллергическими заболеваниями, при нахождении на открытом воздухе, необходимо иметь при себе необходимые лекарственные препараты;</a:t>
            </a:r>
            <a:b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ограничить физическую нагрузку на открытом воздухе. Занятие физкультурой и спортом проводить в закрытых спортивных комплексах.</a:t>
            </a:r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14225</TotalTime>
  <Words>658</Words>
  <Application>Microsoft Office PowerPoint</Application>
  <PresentationFormat>Лист A4 (210x297 мм)</PresentationFormat>
  <Paragraphs>100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</cp:lastModifiedBy>
  <cp:revision>2430</cp:revision>
  <cp:lastPrinted>2021-07-01T03:56:27Z</cp:lastPrinted>
  <dcterms:created xsi:type="dcterms:W3CDTF">2018-03-27T06:03:00Z</dcterms:created>
  <dcterms:modified xsi:type="dcterms:W3CDTF">2022-11-27T11:05:08Z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