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00"/>
    <a:srgbClr val="FF9900"/>
    <a:srgbClr val="FA8422"/>
    <a:srgbClr val="F290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412450D-B9FA-43FE-9625-5FD5E4E4004A}" v="1" dt="2022-11-26T10:17:35.11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50" d="100"/>
          <a:sy n="50" d="100"/>
        </p:scale>
        <p:origin x="490" y="62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B412450D-B9FA-43FE-9625-5FD5E4E4004A}"/>
    <pc:docChg chg="custSel modSld">
      <pc:chgData name="Moldir" userId="df42278df007c026" providerId="LiveId" clId="{B412450D-B9FA-43FE-9625-5FD5E4E4004A}" dt="2022-11-26T10:17:35.111" v="69"/>
      <pc:docMkLst>
        <pc:docMk/>
      </pc:docMkLst>
      <pc:sldChg chg="modSp mod">
        <pc:chgData name="Moldir" userId="df42278df007c026" providerId="LiveId" clId="{B412450D-B9FA-43FE-9625-5FD5E4E4004A}" dt="2022-11-26T10:16:39.601" v="66" actId="20577"/>
        <pc:sldMkLst>
          <pc:docMk/>
          <pc:sldMk cId="0" sldId="261"/>
        </pc:sldMkLst>
        <pc:spChg chg="mod">
          <ac:chgData name="Moldir" userId="df42278df007c026" providerId="LiveId" clId="{B412450D-B9FA-43FE-9625-5FD5E4E4004A}" dt="2022-11-26T10:13:38.259" v="3" actId="20577"/>
          <ac:spMkLst>
            <pc:docMk/>
            <pc:sldMk cId="0" sldId="261"/>
            <ac:spMk id="21" creationId="{00000000-0000-0000-0000-000000000000}"/>
          </ac:spMkLst>
        </pc:spChg>
        <pc:spChg chg="mod">
          <ac:chgData name="Moldir" userId="df42278df007c026" providerId="LiveId" clId="{B412450D-B9FA-43FE-9625-5FD5E4E4004A}" dt="2022-11-26T10:13:59.912" v="4"/>
          <ac:spMkLst>
            <pc:docMk/>
            <pc:sldMk cId="0" sldId="261"/>
            <ac:spMk id="23" creationId="{00000000-0000-0000-0000-000000000000}"/>
          </ac:spMkLst>
        </pc:spChg>
        <pc:graphicFrameChg chg="modGraphic">
          <ac:chgData name="Moldir" userId="df42278df007c026" providerId="LiveId" clId="{B412450D-B9FA-43FE-9625-5FD5E4E4004A}" dt="2022-11-26T10:16:39.601" v="66" actId="20577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addSp delSp modSp mod">
        <pc:chgData name="Moldir" userId="df42278df007c026" providerId="LiveId" clId="{B412450D-B9FA-43FE-9625-5FD5E4E4004A}" dt="2022-11-26T10:17:35.111" v="69"/>
        <pc:sldMkLst>
          <pc:docMk/>
          <pc:sldMk cId="334028445" sldId="265"/>
        </pc:sldMkLst>
        <pc:spChg chg="add mod">
          <ac:chgData name="Moldir" userId="df42278df007c026" providerId="LiveId" clId="{B412450D-B9FA-43FE-9625-5FD5E4E4004A}" dt="2022-11-26T10:17:35.111" v="69"/>
          <ac:spMkLst>
            <pc:docMk/>
            <pc:sldMk cId="334028445" sldId="265"/>
            <ac:spMk id="3" creationId="{3A742781-3E35-3D99-B7AB-542CDAAAAECB}"/>
          </ac:spMkLst>
        </pc:spChg>
        <pc:spChg chg="del">
          <ac:chgData name="Moldir" userId="df42278df007c026" providerId="LiveId" clId="{B412450D-B9FA-43FE-9625-5FD5E4E4004A}" dt="2022-11-26T10:17:34.148" v="68" actId="478"/>
          <ac:spMkLst>
            <pc:docMk/>
            <pc:sldMk cId="334028445" sldId="265"/>
            <ac:spMk id="16" creationId="{E1A8E3C0-CFA9-44DB-A7DD-D1427BEBA2CE}"/>
          </ac:spMkLst>
        </pc:spChg>
        <pc:spChg chg="mod">
          <ac:chgData name="Moldir" userId="df42278df007c026" providerId="LiveId" clId="{B412450D-B9FA-43FE-9625-5FD5E4E4004A}" dt="2022-11-26T10:14:19.957" v="31" actId="20577"/>
          <ac:spMkLst>
            <pc:docMk/>
            <pc:sldMk cId="334028445" sldId="265"/>
            <ac:spMk id="19" creationId="{00000000-0000-0000-0000-000000000000}"/>
          </ac:spMkLst>
        </pc:spChg>
        <pc:spChg chg="del">
          <ac:chgData name="Moldir" userId="df42278df007c026" providerId="LiveId" clId="{B412450D-B9FA-43FE-9625-5FD5E4E4004A}" dt="2022-11-26T10:17:32.863" v="67" actId="478"/>
          <ac:spMkLst>
            <pc:docMk/>
            <pc:sldMk cId="334028445" sldId="265"/>
            <ac:spMk id="26" creationId="{A749C2F8-23C3-4A95-A976-9FB1B6BA7313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14467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Риддер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2900746059"/>
              </p:ext>
            </p:extLst>
          </p:nvPr>
        </p:nvGraphicFramePr>
        <p:xfrm>
          <a:off x="307975" y="2545825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36249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№330</a:t>
                      </a: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Риддер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 ноября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03852" y="3914328"/>
            <a:ext cx="4798550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Риддер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26 ноября 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7945732"/>
              </p:ext>
            </p:extLst>
          </p:nvPr>
        </p:nvGraphicFramePr>
        <p:xfrm>
          <a:off x="5025122" y="4416195"/>
          <a:ext cx="4691064" cy="201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40728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kk-KZ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1142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0,9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88850" y="225870"/>
            <a:ext cx="4788563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7780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Риддер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7780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27 ноября</a:t>
            </a:r>
          </a:p>
          <a:p>
            <a:pPr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26 ноября </a:t>
            </a:r>
            <a:r>
              <a:rPr lang="kk-KZ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г.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21 ч. 27 но</a:t>
            </a:r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ября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</a:t>
            </a:r>
            <a:endParaRPr lang="en-US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Без осадков. 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Ветер северо-западный, северный 2-7 м/с. Температура воздуха ночью 33-35°, днем 26-28° мороза.</a:t>
            </a:r>
            <a:endParaRPr lang="ru-RU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177800" algn="ctr"/>
            <a:endParaRPr lang="kk-KZ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28 ноября</a:t>
            </a:r>
          </a:p>
          <a:p>
            <a:pPr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27</a:t>
            </a:r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ноября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09 ч. 28 ноября 2022 г</a:t>
            </a:r>
          </a:p>
          <a:p>
            <a:pPr lvl="0" indent="177800" algn="just">
              <a:defRPr/>
            </a:pPr>
            <a:r>
              <a:rPr lang="kk-KZ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Без осадков. 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Ветер северо-восточный 1-6 м/с. </a:t>
            </a:r>
            <a:r>
              <a:rPr lang="ru-RU" sz="1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Температура воздуха  ночью 33-35° мороза.</a:t>
            </a:r>
          </a:p>
          <a:p>
            <a:pPr lvl="0" indent="177800" algn="just">
              <a:defRPr/>
            </a:pPr>
            <a:endParaRPr lang="ru-RU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4988850" y="2322433"/>
            <a:ext cx="4680169" cy="1015663"/>
          </a:xfrm>
          <a:prstGeom prst="rect">
            <a:avLst/>
          </a:prstGeom>
          <a:solidFill>
            <a:schemeClr val="accent6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27 ноября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года </a:t>
            </a:r>
            <a:r>
              <a:rPr lang="ru-RU" altLang="en-US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метеорологические условия будут способствовать накоплению загрязняющих веществ в атмосфере города. По городу ожидается высокий уровень  загрязнения воздуха.</a:t>
            </a:r>
          </a:p>
          <a:p>
            <a:pPr lvl="0" algn="just"/>
            <a:endParaRPr lang="ru-RU" sz="1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endParaRPr lang="kk-KZ" sz="1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extBox 13"/>
          <p:cNvSpPr txBox="1"/>
          <p:nvPr/>
        </p:nvSpPr>
        <p:spPr>
          <a:xfrm>
            <a:off x="5013793" y="3300962"/>
            <a:ext cx="4680169" cy="276999"/>
          </a:xfrm>
          <a:prstGeom prst="rect">
            <a:avLst/>
          </a:prstGeom>
          <a:solidFill>
            <a:schemeClr val="accent6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НМУ 2 степени.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6"/>
          <p:cNvSpPr/>
          <p:nvPr/>
        </p:nvSpPr>
        <p:spPr>
          <a:xfrm>
            <a:off x="254361" y="4587619"/>
            <a:ext cx="4661089" cy="13849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Риддер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3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улица Островского, 13 «Б»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6 – улица Клинка, 7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улица Семипалатинская, 9</a:t>
            </a:r>
          </a:p>
          <a:p>
            <a:pPr eaLnBrk="0" hangingPunct="0"/>
            <a:r>
              <a:rPr lang="ru-RU" altLang="ru-RU" sz="1200" dirty="0"/>
              <a:t> </a:t>
            </a:r>
          </a:p>
          <a:p>
            <a:pPr eaLnBrk="0" hangingPunct="0"/>
            <a:endParaRPr lang="ru-RU" alt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44567" y="91897"/>
            <a:ext cx="4953000" cy="4619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9700" y="4481831"/>
            <a:ext cx="4291013" cy="965989"/>
            <a:chOff x="527699" y="3979586"/>
            <a:chExt cx="4291013" cy="1059489"/>
          </a:xfrm>
        </p:grpSpPr>
        <p:sp>
          <p:nvSpPr>
            <p:cNvPr id="27" name="Прямоугольник 8"/>
            <p:cNvSpPr/>
            <p:nvPr/>
          </p:nvSpPr>
          <p:spPr>
            <a:xfrm>
              <a:off x="652116" y="4161401"/>
              <a:ext cx="1896673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Астана,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27699" y="3979586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44567" y="1318934"/>
            <a:ext cx="4816970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47164" y="6159940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1604245768"/>
              </p:ext>
            </p:extLst>
          </p:nvPr>
        </p:nvGraphicFramePr>
        <p:xfrm>
          <a:off x="5017538" y="523645"/>
          <a:ext cx="4713891" cy="795819"/>
        </p:xfrm>
        <a:graphic>
          <a:graphicData uri="http://schemas.openxmlformats.org/drawingml/2006/table">
            <a:tbl>
              <a:tblPr/>
              <a:tblGrid>
                <a:gridCol w="9435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703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7580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144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0,14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77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0,14 ≤ Р &lt; 0,19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6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0,19 ≤ Р &lt; 0,23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943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0,23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63839" y="2072994"/>
            <a:ext cx="482441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1585977671"/>
              </p:ext>
            </p:extLst>
          </p:nvPr>
        </p:nvGraphicFramePr>
        <p:xfrm>
          <a:off x="5025127" y="2338308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60949" y="4590784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8189785"/>
              </p:ext>
            </p:extLst>
          </p:nvPr>
        </p:nvGraphicFramePr>
        <p:xfrm>
          <a:off x="5215876" y="5425316"/>
          <a:ext cx="4035777" cy="792592"/>
        </p:xfrm>
        <a:graphic>
          <a:graphicData uri="http://schemas.openxmlformats.org/drawingml/2006/table">
            <a:tbl>
              <a:tblPr/>
              <a:tblGrid>
                <a:gridCol w="20178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78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655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endParaRPr lang="kk-KZ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sz="8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Пресс-служба</a:t>
                      </a:r>
                      <a:endParaRPr lang="ru-RU" altLang="en-US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Тел.: +7 (7172) 79-83-3</a:t>
                      </a:r>
                      <a:r>
                        <a:rPr lang="ru-RU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lang="en-US" altLang="x-none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E-mail: </a:t>
                      </a:r>
                      <a:r>
                        <a:rPr lang="en-US" altLang="x-none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" action="ppaction://noaction"/>
                        </a:rPr>
                        <a:t>info@meteo.kz</a:t>
                      </a:r>
                      <a:endParaRPr lang="en-US" altLang="x-none" sz="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49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Отдел международного сотрудничества</a:t>
                      </a:r>
                      <a:endParaRPr lang="ru-RU" altLang="en-US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Тел.: +7 (7172) 79-83-</a:t>
                      </a:r>
                      <a:r>
                        <a:rPr lang="en-US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79-83-</a:t>
                      </a:r>
                      <a:r>
                        <a:rPr lang="en-US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83</a:t>
                      </a: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lang="en-US" altLang="x-none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E-mail: </a:t>
                      </a:r>
                      <a:r>
                        <a:rPr lang="en-US" altLang="x-none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ukpp@meteo.kz</a:t>
                      </a:r>
                      <a:endParaRPr lang="en-US" altLang="x-none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3A742781-3E35-3D99-B7AB-542CDAAAAE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2238" y="127000"/>
            <a:ext cx="4830762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ӘР ТҮРЛІ ДӘРЕЖЕЛІ НМУ ТУРАЛЫ ЕСКЕРТУЛЕР</a:t>
            </a:r>
            <a:b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</a:br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БЕРГЕН КЕЗДЕ КЕЛЕСІ ШАРАЛАРДЫ ҰСТАНУ </a:t>
            </a:r>
            <a:b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</a:br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ҰСЫНЫЛАДЫ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ru-RU" altLang="ru-RU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>
              <a:spcBef>
                <a:spcPct val="0"/>
              </a:spcBef>
              <a:buFontTx/>
              <a:buNone/>
            </a:pP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ашық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ауада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әсіресе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автотрассалардың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немесе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басқа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да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ластану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көздерінің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жанында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болу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уақытын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қысқарту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Балалар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мен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жүкті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әйелдер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ұзақ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серуендеуден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бас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тартуы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керек;</a:t>
            </a:r>
            <a:b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өкпенің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жүрек-қан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тамырлары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аллергиялық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аурулардың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созылмалы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ауруларынан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зардап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шегетін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адамдарда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ашық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ауада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болған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кезде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өзімен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бірге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қажетті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дәрілік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препараттар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болуы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қажет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b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ашық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ауада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физикалық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белсенділікті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шектеңіз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Жабық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спорт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кешендерінде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дене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шынықтыру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және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спортпен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айналысу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altLang="ru-RU" sz="1200" dirty="0"/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17130</TotalTime>
  <Words>668</Words>
  <Application>Microsoft Office PowerPoint</Application>
  <PresentationFormat>Лист A4 (210x297 мм)</PresentationFormat>
  <Paragraphs>101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2477</cp:revision>
  <cp:lastPrinted>2021-10-14T11:15:53Z</cp:lastPrinted>
  <dcterms:created xsi:type="dcterms:W3CDTF">2018-03-27T06:03:00Z</dcterms:created>
  <dcterms:modified xsi:type="dcterms:W3CDTF">2022-11-26T10:17:36Z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