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3AC1C3A-26A6-4B96-A6DF-86CEC53E9FBD}" v="2" dt="2022-11-26T10:05:46.620"/>
  </p1510:revLst>
</p1510:revInfo>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50" d="100"/>
          <a:sy n="50" d="100"/>
        </p:scale>
        <p:origin x="374" y="48"/>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10" Type="http://schemas.microsoft.com/office/2015/10/relationships/revisionInfo" Target="revisionInfo.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C3AC1C3A-26A6-4B96-A6DF-86CEC53E9FBD}"/>
    <pc:docChg chg="custSel modSld">
      <pc:chgData name="Moldir" userId="df42278df007c026" providerId="LiveId" clId="{C3AC1C3A-26A6-4B96-A6DF-86CEC53E9FBD}" dt="2022-11-26T10:05:52.852" v="26" actId="207"/>
      <pc:docMkLst>
        <pc:docMk/>
      </pc:docMkLst>
      <pc:sldChg chg="modSp mod">
        <pc:chgData name="Moldir" userId="df42278df007c026" providerId="LiveId" clId="{C3AC1C3A-26A6-4B96-A6DF-86CEC53E9FBD}" dt="2022-11-26T10:05:52.852" v="26" actId="207"/>
        <pc:sldMkLst>
          <pc:docMk/>
          <pc:sldMk cId="0" sldId="261"/>
        </pc:sldMkLst>
        <pc:spChg chg="mod">
          <ac:chgData name="Moldir" userId="df42278df007c026" providerId="LiveId" clId="{C3AC1C3A-26A6-4B96-A6DF-86CEC53E9FBD}" dt="2022-11-26T10:03:35.070" v="3" actId="20577"/>
          <ac:spMkLst>
            <pc:docMk/>
            <pc:sldMk cId="0" sldId="261"/>
            <ac:spMk id="14" creationId="{00000000-0000-0000-0000-000000000000}"/>
          </ac:spMkLst>
        </pc:spChg>
        <pc:spChg chg="mod">
          <ac:chgData name="Moldir" userId="df42278df007c026" providerId="LiveId" clId="{C3AC1C3A-26A6-4B96-A6DF-86CEC53E9FBD}" dt="2022-11-26T10:05:52.852" v="26" actId="207"/>
          <ac:spMkLst>
            <pc:docMk/>
            <pc:sldMk cId="0" sldId="261"/>
            <ac:spMk id="20" creationId="{00000000-0000-0000-0000-000000000000}"/>
          </ac:spMkLst>
        </pc:spChg>
        <pc:graphicFrameChg chg="mod">
          <ac:chgData name="Moldir" userId="df42278df007c026" providerId="LiveId" clId="{C3AC1C3A-26A6-4B96-A6DF-86CEC53E9FBD}" dt="2022-11-26T10:05:46.620" v="25"/>
          <ac:graphicFrameMkLst>
            <pc:docMk/>
            <pc:sldMk cId="0" sldId="261"/>
            <ac:graphicFrameMk id="23" creationId="{94CC0974-E1E4-47F3-9A8B-49A879A3B96B}"/>
          </ac:graphicFrameMkLst>
        </pc:graphicFrameChg>
      </pc:sldChg>
      <pc:sldChg chg="addSp delSp modSp mod">
        <pc:chgData name="Moldir" userId="df42278df007c026" providerId="LiveId" clId="{C3AC1C3A-26A6-4B96-A6DF-86CEC53E9FBD}" dt="2022-11-26T10:04:00.569" v="24"/>
        <pc:sldMkLst>
          <pc:docMk/>
          <pc:sldMk cId="334028445" sldId="265"/>
        </pc:sldMkLst>
        <pc:spChg chg="add mod">
          <ac:chgData name="Moldir" userId="df42278df007c026" providerId="LiveId" clId="{C3AC1C3A-26A6-4B96-A6DF-86CEC53E9FBD}" dt="2022-11-26T10:04:00.569" v="24"/>
          <ac:spMkLst>
            <pc:docMk/>
            <pc:sldMk cId="334028445" sldId="265"/>
            <ac:spMk id="2" creationId="{93BF9C0D-E737-73BF-EFFD-0A3E798E4C1F}"/>
          </ac:spMkLst>
        </pc:spChg>
        <pc:spChg chg="del">
          <ac:chgData name="Moldir" userId="df42278df007c026" providerId="LiveId" clId="{C3AC1C3A-26A6-4B96-A6DF-86CEC53E9FBD}" dt="2022-11-26T10:03:59.545" v="23" actId="478"/>
          <ac:spMkLst>
            <pc:docMk/>
            <pc:sldMk cId="334028445" sldId="265"/>
            <ac:spMk id="16" creationId="{E1A8E3C0-CFA9-44DB-A7DD-D1427BEBA2CE}"/>
          </ac:spMkLst>
        </pc:spChg>
        <pc:spChg chg="mod">
          <ac:chgData name="Moldir" userId="df42278df007c026" providerId="LiveId" clId="{C3AC1C3A-26A6-4B96-A6DF-86CEC53E9FBD}" dt="2022-11-26T10:03:45.487" v="21" actId="20577"/>
          <ac:spMkLst>
            <pc:docMk/>
            <pc:sldMk cId="334028445" sldId="265"/>
            <ac:spMk id="18" creationId="{00000000-0000-0000-0000-000000000000}"/>
          </ac:spMkLst>
        </pc:spChg>
        <pc:spChg chg="del">
          <ac:chgData name="Moldir" userId="df42278df007c026" providerId="LiveId" clId="{C3AC1C3A-26A6-4B96-A6DF-86CEC53E9FBD}" dt="2022-11-26T10:03:58.126" v="22" actId="478"/>
          <ac:spMkLst>
            <pc:docMk/>
            <pc:sldMk cId="334028445" sldId="265"/>
            <ac:spMk id="32"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4" y="14446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3929325333"/>
              </p:ext>
            </p:extLst>
          </p:nvPr>
        </p:nvGraphicFramePr>
        <p:xfrm>
          <a:off x="344488" y="6309320"/>
          <a:ext cx="4465638" cy="431206"/>
        </p:xfrm>
        <a:graphic>
          <a:graphicData uri="http://schemas.openxmlformats.org/drawingml/2006/table">
            <a:tbl>
              <a:tblPr/>
              <a:tblGrid>
                <a:gridCol w="4465638">
                  <a:extLst>
                    <a:ext uri="{9D8B030D-6E8A-4147-A177-3AD203B41FA5}">
                      <a16:colId xmlns:a16="http://schemas.microsoft.com/office/drawing/2014/main" val="20000"/>
                    </a:ext>
                  </a:extLst>
                </a:gridCol>
              </a:tblGrid>
              <a:tr h="431206">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x-none" sz="1200" b="1" i="1" dirty="0">
                          <a:solidFill>
                            <a:srgbClr val="002060"/>
                          </a:solidFill>
                          <a:latin typeface="Times New Roman" panose="02020603050405020304" pitchFamily="18" charset="0"/>
                          <a:cs typeface="Times New Roman" panose="02020603050405020304" pitchFamily="18" charset="0"/>
                        </a:rPr>
                        <a:t>Көкшетау</a:t>
                      </a:r>
                      <a:r>
                        <a:rPr lang="en-US" altLang="x-none" sz="1200" b="1" i="1" dirty="0">
                          <a:solidFill>
                            <a:srgbClr val="002060"/>
                          </a:solidFill>
                          <a:latin typeface="Times New Roman" panose="02020603050405020304" pitchFamily="18" charset="0"/>
                          <a:cs typeface="Times New Roman" panose="02020603050405020304" pitchFamily="18" charset="0"/>
                        </a:rPr>
                        <a:t> </a:t>
                      </a:r>
                      <a:r>
                        <a:rPr lang="kk-KZ" altLang="x-none" sz="1200" b="1" i="1" dirty="0">
                          <a:solidFill>
                            <a:srgbClr val="002060"/>
                          </a:solidFill>
                          <a:latin typeface="Times New Roman" panose="02020603050405020304" pitchFamily="18" charset="0"/>
                          <a:cs typeface="Times New Roman" panose="02020603050405020304" pitchFamily="18" charset="0"/>
                        </a:rPr>
                        <a:t>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2087561985"/>
              </p:ext>
            </p:extLst>
          </p:nvPr>
        </p:nvGraphicFramePr>
        <p:xfrm>
          <a:off x="307975" y="2823999"/>
          <a:ext cx="4465638" cy="2179320"/>
        </p:xfrm>
        <a:graphic>
          <a:graphicData uri="http://schemas.openxmlformats.org/drawingml/2006/table">
            <a:tbl>
              <a:tblPr/>
              <a:tblGrid>
                <a:gridCol w="4465638">
                  <a:extLst>
                    <a:ext uri="{9D8B030D-6E8A-4147-A177-3AD203B41FA5}">
                      <a16:colId xmlns:a16="http://schemas.microsoft.com/office/drawing/2014/main" val="20000"/>
                    </a:ext>
                  </a:extLst>
                </a:gridCol>
              </a:tblGrid>
              <a:tr h="1944216">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 330 КҮНДЕЛІКТІ </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БЮЛЛЕТЕНІ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Көкшетау</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26 қараша </a:t>
                      </a: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4937125" y="53738"/>
            <a:ext cx="4840288" cy="3231654"/>
          </a:xfrm>
          <a:prstGeom prst="rect">
            <a:avLst/>
          </a:prstGeom>
        </p:spPr>
        <p:txBody>
          <a:bodyPr wrap="square">
            <a:spAutoFit/>
          </a:bodyPr>
          <a:lstStyle/>
          <a:p>
            <a:pPr algn="ctr"/>
            <a:endParaRPr lang="kk-KZ" altLang="ru-RU" sz="1200" b="1" dirty="0">
              <a:latin typeface="Times New Roman" panose="02020603050405020304" pitchFamily="18" charset="0"/>
              <a:cs typeface="Times New Roman" panose="02020603050405020304" pitchFamily="18" charset="0"/>
            </a:endParaRPr>
          </a:p>
          <a:p>
            <a:pPr algn="ctr"/>
            <a:r>
              <a:rPr lang="kk-KZ" altLang="ru-RU" sz="1200" b="1" dirty="0">
                <a:latin typeface="Times New Roman" panose="02020603050405020304" pitchFamily="18" charset="0"/>
                <a:cs typeface="Times New Roman" panose="02020603050405020304" pitchFamily="18" charset="0"/>
              </a:rPr>
              <a:t>Көкшетау</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27</a:t>
            </a:r>
            <a:r>
              <a:rPr lang="kk-KZ" sz="1200" b="1" dirty="0">
                <a:solidFill>
                  <a:srgbClr val="000000"/>
                </a:solidFill>
                <a:latin typeface="Times New Roman" panose="02020603050405020304" pitchFamily="18" charset="0"/>
                <a:cs typeface="Times New Roman" panose="02020603050405020304" pitchFamily="18" charset="0"/>
              </a:rPr>
              <a:t> қарашаға</a:t>
            </a:r>
            <a:endParaRPr lang="ru-RU" sz="1200" b="1" dirty="0">
              <a:solidFill>
                <a:srgbClr val="000000"/>
              </a:solidFill>
              <a:latin typeface="Times New Roman" panose="02020603050405020304" pitchFamily="18" charset="0"/>
              <a:cs typeface="Times New Roman" panose="02020603050405020304" pitchFamily="18" charset="0"/>
            </a:endParaRPr>
          </a:p>
          <a:p>
            <a:pPr lvl="0" algn="ctr"/>
            <a:r>
              <a:rPr lang="ru-RU" altLang="ru-RU" sz="1200" b="1" dirty="0" err="1">
                <a:latin typeface="Times New Roman" panose="02020603050405020304" pitchFamily="18" charset="0"/>
                <a:cs typeface="Times New Roman" panose="02020603050405020304" pitchFamily="18" charset="0"/>
              </a:rPr>
              <a:t>арналған</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ауа-райы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болжамы</a:t>
            </a:r>
            <a:endParaRPr lang="ru-RU" altLang="ru-RU" sz="1200" b="1" dirty="0">
              <a:latin typeface="Times New Roman" panose="02020603050405020304" pitchFamily="18" charset="0"/>
              <a:cs typeface="Times New Roman" panose="02020603050405020304" pitchFamily="18" charset="0"/>
            </a:endParaRPr>
          </a:p>
          <a:p>
            <a:pPr lvl="0" indent="182563" algn="ctr"/>
            <a:r>
              <a:rPr lang="ru-RU" sz="1200" b="1" dirty="0">
                <a:solidFill>
                  <a:srgbClr val="000000"/>
                </a:solidFill>
                <a:latin typeface="Times New Roman" panose="02020603050405020304" pitchFamily="18" charset="0"/>
                <a:cs typeface="Times New Roman" panose="02020603050405020304" pitchFamily="18" charset="0"/>
              </a:rPr>
              <a:t>2022 ж. 26 </a:t>
            </a:r>
            <a:r>
              <a:rPr lang="ru-RU" sz="1200" b="1" dirty="0" err="1">
                <a:solidFill>
                  <a:srgbClr val="000000"/>
                </a:solidFill>
                <a:latin typeface="Times New Roman" panose="02020603050405020304" pitchFamily="18" charset="0"/>
                <a:cs typeface="Times New Roman" panose="02020603050405020304" pitchFamily="18" charset="0"/>
              </a:rPr>
              <a:t>қарашаның</a:t>
            </a:r>
            <a:r>
              <a:rPr lang="ru-RU" sz="1200" b="1" dirty="0">
                <a:solidFill>
                  <a:srgbClr val="000000"/>
                </a:solidFill>
                <a:latin typeface="Times New Roman" panose="02020603050405020304" pitchFamily="18" charset="0"/>
                <a:cs typeface="Times New Roman" panose="02020603050405020304" pitchFamily="18" charset="0"/>
              </a:rPr>
              <a:t> </a:t>
            </a:r>
            <a:r>
              <a:rPr lang="ru-RU" sz="1200" b="1" dirty="0" err="1">
                <a:solidFill>
                  <a:srgbClr val="000000"/>
                </a:solidFill>
                <a:latin typeface="Times New Roman" panose="02020603050405020304" pitchFamily="18" charset="0"/>
                <a:cs typeface="Times New Roman" panose="02020603050405020304" pitchFamily="18" charset="0"/>
              </a:rPr>
              <a:t>сағ</a:t>
            </a:r>
            <a:r>
              <a:rPr lang="ru-RU" sz="1200" b="1" dirty="0">
                <a:solidFill>
                  <a:srgbClr val="000000"/>
                </a:solidFill>
                <a:latin typeface="Times New Roman" panose="02020603050405020304" pitchFamily="18" charset="0"/>
                <a:cs typeface="Times New Roman" panose="02020603050405020304" pitchFamily="18" charset="0"/>
              </a:rPr>
              <a:t>. 21-ден </a:t>
            </a:r>
            <a:r>
              <a:rPr lang="ru-RU" sz="1200" b="1" dirty="0" err="1">
                <a:solidFill>
                  <a:srgbClr val="000000"/>
                </a:solidFill>
                <a:latin typeface="Times New Roman" panose="02020603050405020304" pitchFamily="18" charset="0"/>
                <a:cs typeface="Times New Roman" panose="02020603050405020304" pitchFamily="18" charset="0"/>
              </a:rPr>
              <a:t>бастап</a:t>
            </a:r>
            <a:r>
              <a:rPr lang="ru-RU" sz="1200" b="1" dirty="0">
                <a:solidFill>
                  <a:srgbClr val="000000"/>
                </a:solidFill>
                <a:latin typeface="Times New Roman" panose="02020603050405020304" pitchFamily="18" charset="0"/>
                <a:cs typeface="Times New Roman" panose="02020603050405020304" pitchFamily="18" charset="0"/>
              </a:rPr>
              <a:t> 27 </a:t>
            </a:r>
            <a:r>
              <a:rPr lang="ru-RU" sz="1200" b="1" dirty="0" err="1">
                <a:solidFill>
                  <a:srgbClr val="000000"/>
                </a:solidFill>
                <a:latin typeface="Times New Roman" panose="02020603050405020304" pitchFamily="18" charset="0"/>
                <a:cs typeface="Times New Roman" panose="02020603050405020304" pitchFamily="18" charset="0"/>
              </a:rPr>
              <a:t>қарашаны</a:t>
            </a:r>
            <a:r>
              <a:rPr lang="kk-KZ" sz="1200" b="1" dirty="0">
                <a:solidFill>
                  <a:srgbClr val="000000"/>
                </a:solidFill>
                <a:latin typeface="Times New Roman" panose="02020603050405020304" pitchFamily="18" charset="0"/>
                <a:cs typeface="Times New Roman" panose="02020603050405020304" pitchFamily="18" charset="0"/>
              </a:rPr>
              <a:t>ң </a:t>
            </a:r>
          </a:p>
          <a:p>
            <a:pPr lvl="0" indent="182563" algn="ctr"/>
            <a:r>
              <a:rPr lang="ru-RU" sz="1200" b="1" dirty="0" err="1">
                <a:solidFill>
                  <a:srgbClr val="000000"/>
                </a:solidFill>
                <a:latin typeface="Times New Roman" panose="02020603050405020304" pitchFamily="18" charset="0"/>
                <a:cs typeface="Times New Roman" panose="02020603050405020304" pitchFamily="18" charset="0"/>
              </a:rPr>
              <a:t>сағ</a:t>
            </a:r>
            <a:r>
              <a:rPr lang="ru-RU" sz="1200" b="1" dirty="0">
                <a:solidFill>
                  <a:srgbClr val="000000"/>
                </a:solidFill>
                <a:latin typeface="Times New Roman" panose="02020603050405020304" pitchFamily="18" charset="0"/>
                <a:cs typeface="Times New Roman" panose="02020603050405020304" pitchFamily="18" charset="0"/>
              </a:rPr>
              <a:t>. 09-ға </a:t>
            </a:r>
            <a:r>
              <a:rPr lang="ru-RU" sz="1200" b="1" dirty="0" err="1">
                <a:solidFill>
                  <a:srgbClr val="000000"/>
                </a:solidFill>
                <a:latin typeface="Times New Roman" panose="02020603050405020304" pitchFamily="18" charset="0"/>
                <a:cs typeface="Times New Roman" panose="02020603050405020304" pitchFamily="18" charset="0"/>
              </a:rPr>
              <a:t>дейін</a:t>
            </a:r>
            <a:endParaRPr lang="ru-RU" sz="1200" b="1" dirty="0">
              <a:solidFill>
                <a:srgbClr val="000000"/>
              </a:solidFill>
              <a:latin typeface="Times New Roman" panose="02020603050405020304" pitchFamily="18" charset="0"/>
              <a:cs typeface="Times New Roman" panose="02020603050405020304" pitchFamily="18" charset="0"/>
            </a:endParaRPr>
          </a:p>
          <a:p>
            <a:pPr lvl="0" indent="182563" algn="just"/>
            <a:r>
              <a:rPr lang="kk-KZ" sz="1200" dirty="0">
                <a:solidFill>
                  <a:prstClr val="black"/>
                </a:solidFill>
                <a:latin typeface="Times New Roman" pitchFamily="18" charset="0"/>
                <a:cs typeface="Times New Roman" pitchFamily="18" charset="0"/>
              </a:rPr>
              <a:t>Көшпелі бұлтты, жауын-шашынсыз. Жел 2-7 </a:t>
            </a:r>
            <a:r>
              <a:rPr lang="ru-RU" sz="1200" dirty="0">
                <a:solidFill>
                  <a:prstClr val="black"/>
                </a:solidFill>
                <a:latin typeface="Times New Roman" pitchFamily="18" charset="0"/>
                <a:cs typeface="Times New Roman" pitchFamily="18" charset="0"/>
              </a:rPr>
              <a:t>м/с. </a:t>
            </a:r>
            <a:r>
              <a:rPr lang="kk-KZ" sz="1200" dirty="0">
                <a:solidFill>
                  <a:prstClr val="black"/>
                </a:solidFill>
                <a:latin typeface="Times New Roman" pitchFamily="18" charset="0"/>
                <a:cs typeface="Times New Roman" pitchFamily="18" charset="0"/>
              </a:rPr>
              <a:t>Ауаның температурасы түнде 30-32, күндіз 20-22 аяз болады.</a:t>
            </a:r>
          </a:p>
          <a:p>
            <a:pPr lvl="0" indent="182563" algn="just"/>
            <a:endParaRPr lang="kk-KZ" sz="1200" dirty="0">
              <a:solidFill>
                <a:prstClr val="black"/>
              </a:solidFill>
              <a:latin typeface="Times New Roman" pitchFamily="18" charset="0"/>
              <a:cs typeface="Times New Roman" pitchFamily="18" charset="0"/>
            </a:endParaRPr>
          </a:p>
          <a:p>
            <a:pPr lvl="0" indent="182563" algn="ctr"/>
            <a:r>
              <a:rPr lang="kk-KZ" sz="1200" b="1" dirty="0">
                <a:solidFill>
                  <a:srgbClr val="000000"/>
                </a:solidFill>
                <a:latin typeface="Times New Roman" panose="02020603050405020304" pitchFamily="18" charset="0"/>
                <a:cs typeface="Times New Roman" panose="02020603050405020304" pitchFamily="18" charset="0"/>
              </a:rPr>
              <a:t>28 қарашаға</a:t>
            </a:r>
            <a:endParaRPr lang="ru-RU" sz="1200" b="1" dirty="0">
              <a:solidFill>
                <a:srgbClr val="000000"/>
              </a:solidFill>
              <a:latin typeface="Times New Roman" panose="02020603050405020304" pitchFamily="18" charset="0"/>
              <a:cs typeface="Times New Roman" panose="02020603050405020304" pitchFamily="18" charset="0"/>
            </a:endParaRPr>
          </a:p>
          <a:p>
            <a:pPr lvl="0" indent="182563" algn="ctr"/>
            <a:r>
              <a:rPr lang="ru-RU" sz="1200" b="1" dirty="0">
                <a:solidFill>
                  <a:srgbClr val="000000"/>
                </a:solidFill>
                <a:latin typeface="Times New Roman" panose="02020603050405020304" pitchFamily="18" charset="0"/>
                <a:cs typeface="Times New Roman" panose="02020603050405020304" pitchFamily="18" charset="0"/>
              </a:rPr>
              <a:t>2022 ж. 27 </a:t>
            </a:r>
            <a:r>
              <a:rPr lang="ru-RU" sz="1200" b="1" dirty="0" err="1">
                <a:solidFill>
                  <a:srgbClr val="000000"/>
                </a:solidFill>
                <a:latin typeface="Times New Roman" panose="02020603050405020304" pitchFamily="18" charset="0"/>
                <a:cs typeface="Times New Roman" panose="02020603050405020304" pitchFamily="18" charset="0"/>
              </a:rPr>
              <a:t>қарашаның</a:t>
            </a:r>
            <a:r>
              <a:rPr lang="ru-RU" sz="1200" b="1" dirty="0">
                <a:solidFill>
                  <a:srgbClr val="000000"/>
                </a:solidFill>
                <a:latin typeface="Times New Roman" panose="02020603050405020304" pitchFamily="18" charset="0"/>
                <a:cs typeface="Times New Roman" panose="02020603050405020304" pitchFamily="18" charset="0"/>
              </a:rPr>
              <a:t> </a:t>
            </a:r>
            <a:r>
              <a:rPr lang="ru-RU" sz="1200" b="1" dirty="0" err="1">
                <a:solidFill>
                  <a:srgbClr val="000000"/>
                </a:solidFill>
                <a:latin typeface="Times New Roman" panose="02020603050405020304" pitchFamily="18" charset="0"/>
                <a:cs typeface="Times New Roman" panose="02020603050405020304" pitchFamily="18" charset="0"/>
              </a:rPr>
              <a:t>сағ</a:t>
            </a:r>
            <a:r>
              <a:rPr lang="ru-RU" sz="1200" b="1" dirty="0">
                <a:solidFill>
                  <a:srgbClr val="000000"/>
                </a:solidFill>
                <a:latin typeface="Times New Roman" panose="02020603050405020304" pitchFamily="18" charset="0"/>
                <a:cs typeface="Times New Roman" panose="02020603050405020304" pitchFamily="18" charset="0"/>
              </a:rPr>
              <a:t>. 21-ден </a:t>
            </a:r>
            <a:r>
              <a:rPr lang="ru-RU" sz="1200" b="1" dirty="0" err="1">
                <a:solidFill>
                  <a:srgbClr val="000000"/>
                </a:solidFill>
                <a:latin typeface="Times New Roman" panose="02020603050405020304" pitchFamily="18" charset="0"/>
                <a:cs typeface="Times New Roman" panose="02020603050405020304" pitchFamily="18" charset="0"/>
              </a:rPr>
              <a:t>бастап</a:t>
            </a:r>
            <a:r>
              <a:rPr lang="ru-RU" sz="1200" b="1" dirty="0">
                <a:solidFill>
                  <a:srgbClr val="000000"/>
                </a:solidFill>
                <a:latin typeface="Times New Roman" panose="02020603050405020304" pitchFamily="18" charset="0"/>
                <a:cs typeface="Times New Roman" panose="02020603050405020304" pitchFamily="18" charset="0"/>
              </a:rPr>
              <a:t> 28 </a:t>
            </a:r>
            <a:r>
              <a:rPr lang="ru-RU" sz="1200" b="1" dirty="0" err="1">
                <a:solidFill>
                  <a:srgbClr val="000000"/>
                </a:solidFill>
                <a:latin typeface="Times New Roman" panose="02020603050405020304" pitchFamily="18" charset="0"/>
                <a:cs typeface="Times New Roman" panose="02020603050405020304" pitchFamily="18" charset="0"/>
              </a:rPr>
              <a:t>қарашаны</a:t>
            </a:r>
            <a:r>
              <a:rPr lang="kk-KZ" sz="1200" b="1" dirty="0">
                <a:solidFill>
                  <a:srgbClr val="000000"/>
                </a:solidFill>
                <a:latin typeface="Times New Roman" panose="02020603050405020304" pitchFamily="18" charset="0"/>
                <a:cs typeface="Times New Roman" panose="02020603050405020304" pitchFamily="18" charset="0"/>
              </a:rPr>
              <a:t>ң </a:t>
            </a:r>
          </a:p>
          <a:p>
            <a:pPr lvl="0" indent="182563" algn="just"/>
            <a:r>
              <a:rPr lang="kk-KZ" sz="1200" dirty="0">
                <a:solidFill>
                  <a:prstClr val="black"/>
                </a:solidFill>
                <a:latin typeface="Times New Roman" pitchFamily="18" charset="0"/>
                <a:cs typeface="Times New Roman" pitchFamily="18" charset="0"/>
              </a:rPr>
              <a:t>Көшпелі бұлтты, жауын-шашынсыз. Жел 3-8 </a:t>
            </a:r>
            <a:r>
              <a:rPr lang="ru-RU" sz="1200" dirty="0">
                <a:solidFill>
                  <a:prstClr val="black"/>
                </a:solidFill>
                <a:latin typeface="Times New Roman" pitchFamily="18" charset="0"/>
                <a:cs typeface="Times New Roman" pitchFamily="18" charset="0"/>
              </a:rPr>
              <a:t>м/с. </a:t>
            </a:r>
            <a:r>
              <a:rPr lang="kk-KZ" sz="1200" dirty="0">
                <a:solidFill>
                  <a:prstClr val="black"/>
                </a:solidFill>
                <a:latin typeface="Times New Roman" pitchFamily="18" charset="0"/>
                <a:cs typeface="Times New Roman" pitchFamily="18" charset="0"/>
              </a:rPr>
              <a:t>Ауаның температурасы </a:t>
            </a:r>
            <a:r>
              <a:rPr lang="kk-KZ" sz="1200">
                <a:solidFill>
                  <a:prstClr val="black"/>
                </a:solidFill>
                <a:latin typeface="Times New Roman" pitchFamily="18" charset="0"/>
                <a:cs typeface="Times New Roman" pitchFamily="18" charset="0"/>
              </a:rPr>
              <a:t>түнде 25-27 </a:t>
            </a:r>
            <a:r>
              <a:rPr lang="kk-KZ" sz="1200" dirty="0">
                <a:solidFill>
                  <a:prstClr val="black"/>
                </a:solidFill>
                <a:latin typeface="Times New Roman" pitchFamily="18" charset="0"/>
                <a:cs typeface="Times New Roman" pitchFamily="18" charset="0"/>
              </a:rPr>
              <a:t>аяз болады.</a:t>
            </a:r>
          </a:p>
          <a:p>
            <a:pPr lvl="0" indent="182563" algn="just"/>
            <a:endParaRPr lang="kk-KZ" sz="1200" dirty="0">
              <a:solidFill>
                <a:prstClr val="black"/>
              </a:solidFill>
              <a:latin typeface="Times New Roman" pitchFamily="18" charset="0"/>
              <a:cs typeface="Times New Roman" pitchFamily="18" charset="0"/>
            </a:endParaRPr>
          </a:p>
          <a:p>
            <a:pPr lvl="0" indent="182563" algn="just"/>
            <a:endParaRPr lang="kk-KZ" sz="1200" dirty="0">
              <a:solidFill>
                <a:prstClr val="black"/>
              </a:solidFill>
              <a:latin typeface="Times New Roman" pitchFamily="18" charset="0"/>
              <a:cs typeface="Times New Roman" pitchFamily="18" charset="0"/>
            </a:endParaRPr>
          </a:p>
          <a:p>
            <a:pPr lvl="0" indent="182563" algn="just"/>
            <a:endParaRPr lang="kk-KZ" sz="1200" dirty="0">
              <a:solidFill>
                <a:prstClr val="black"/>
              </a:solidFill>
              <a:latin typeface="Times New Roman" pitchFamily="18" charset="0"/>
              <a:cs typeface="Times New Roman" pitchFamily="18" charset="0"/>
            </a:endParaRPr>
          </a:p>
          <a:p>
            <a:pPr lvl="0" indent="182563" algn="just"/>
            <a:endParaRPr lang="kk-KZ" sz="1200" dirty="0">
              <a:solidFill>
                <a:prstClr val="black"/>
              </a:solidFill>
              <a:latin typeface="Times New Roman" pitchFamily="18" charset="0"/>
              <a:cs typeface="Times New Roman" pitchFamily="18" charset="0"/>
            </a:endParaRPr>
          </a:p>
          <a:p>
            <a:pPr lvl="0" indent="182563" algn="just"/>
            <a:endParaRPr lang="kk-KZ" sz="1200" dirty="0">
              <a:solidFill>
                <a:prstClr val="black"/>
              </a:solidFill>
              <a:latin typeface="Times New Roman" pitchFamily="18" charset="0"/>
              <a:cs typeface="Times New Roman" pitchFamily="18" charset="0"/>
            </a:endParaRP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3537136797"/>
              </p:ext>
            </p:extLst>
          </p:nvPr>
        </p:nvGraphicFramePr>
        <p:xfrm>
          <a:off x="4983528" y="4414660"/>
          <a:ext cx="4667576" cy="2011680"/>
        </p:xfrm>
        <a:graphic>
          <a:graphicData uri="http://schemas.openxmlformats.org/drawingml/2006/table">
            <a:tbl>
              <a:tblPr firstRow="1" bandRow="1">
                <a:tableStyleId>{5C22544A-7EE6-4342-B048-85BDC9FD1C3A}</a:tableStyleId>
              </a:tblPr>
              <a:tblGrid>
                <a:gridCol w="1719401">
                  <a:extLst>
                    <a:ext uri="{9D8B030D-6E8A-4147-A177-3AD203B41FA5}">
                      <a16:colId xmlns:a16="http://schemas.microsoft.com/office/drawing/2014/main" val="3583770891"/>
                    </a:ext>
                  </a:extLst>
                </a:gridCol>
                <a:gridCol w="1509606">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77634">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377634">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126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323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150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323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323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794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32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398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2,0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32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149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73638" y="3772485"/>
            <a:ext cx="4760151" cy="646331"/>
          </a:xfrm>
          <a:prstGeom prst="rect">
            <a:avLst/>
          </a:prstGeom>
          <a:noFill/>
          <a:ln w="9525">
            <a:noFill/>
          </a:ln>
        </p:spPr>
        <p:txBody>
          <a:bodyPr wrap="square">
            <a:spAutoFit/>
          </a:bodyPr>
          <a:lstStyle/>
          <a:p>
            <a:pPr algn="ctr"/>
            <a:endParaRPr lang="ru-RU" altLang="ru-RU" sz="1200" b="1" dirty="0">
              <a:latin typeface="Times New Roman" panose="02020603050405020304" pitchFamily="18" charset="0"/>
              <a:cs typeface="Times New Roman" panose="02020603050405020304" pitchFamily="18" charset="0"/>
            </a:endParaRPr>
          </a:p>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26 </a:t>
            </a:r>
            <a:r>
              <a:rPr lang="ru-RU" altLang="ru-RU" sz="1200" b="1" dirty="0" err="1">
                <a:latin typeface="Times New Roman" panose="02020603050405020304" pitchFamily="18" charset="0"/>
                <a:cs typeface="Times New Roman" panose="02020603050405020304" pitchFamily="18" charset="0"/>
              </a:rPr>
              <a:t>қарашадағы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Көкшетау</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20" name="TextBox 13"/>
          <p:cNvSpPr txBox="1"/>
          <p:nvPr/>
        </p:nvSpPr>
        <p:spPr>
          <a:xfrm>
            <a:off x="4983529" y="2911904"/>
            <a:ext cx="4721762" cy="830997"/>
          </a:xfrm>
          <a:prstGeom prst="rect">
            <a:avLst/>
          </a:prstGeom>
          <a:solidFill>
            <a:schemeClr val="accent6">
              <a:lumMod val="75000"/>
            </a:schemeClr>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200" dirty="0" err="1">
                <a:solidFill>
                  <a:schemeClr val="tx1"/>
                </a:solidFill>
                <a:latin typeface="Times New Roman" panose="02020603050405020304" pitchFamily="18" charset="0"/>
                <a:cs typeface="Times New Roman" panose="02020603050405020304" pitchFamily="18" charset="0"/>
              </a:rPr>
              <a:t>Метеорологиялық</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жағдайлар</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жиналуына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ықпал</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етеді</a:t>
            </a:r>
            <a:r>
              <a:rPr lang="ru-RU" sz="1200" dirty="0">
                <a:solidFill>
                  <a:schemeClr val="tx1"/>
                </a:solidFill>
                <a:latin typeface="Times New Roman" panose="02020603050405020304" pitchFamily="18" charset="0"/>
                <a:cs typeface="Times New Roman" panose="02020603050405020304" pitchFamily="18" charset="0"/>
              </a:rPr>
              <a:t>.</a:t>
            </a:r>
          </a:p>
          <a:p>
            <a:pPr algn="just"/>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жоғары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22" name="Прямоугольник 26"/>
          <p:cNvSpPr/>
          <p:nvPr/>
        </p:nvSpPr>
        <p:spPr>
          <a:xfrm>
            <a:off x="128589" y="4659557"/>
            <a:ext cx="4794304" cy="830997"/>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Ақтау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kk-KZ" sz="1200" dirty="0">
                <a:latin typeface="Times New Roman" panose="02020603050405020304" pitchFamily="18" charset="0"/>
                <a:cs typeface="Times New Roman" panose="02020603050405020304" pitchFamily="18" charset="0"/>
              </a:rPr>
              <a:t>№ 1 бекет – Вернадский көшесі, 46 Б;</a:t>
            </a:r>
            <a:endParaRPr 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2 бекет – </a:t>
            </a:r>
            <a:r>
              <a:rPr lang="ru-RU" sz="1200" dirty="0">
                <a:latin typeface="Times New Roman" panose="02020603050405020304" pitchFamily="18" charset="0"/>
                <a:cs typeface="Times New Roman" panose="02020603050405020304" pitchFamily="18" charset="0"/>
              </a:rPr>
              <a:t>Ш. Васильковский, 17 (№17 ОМГ </a:t>
            </a:r>
            <a:r>
              <a:rPr lang="ru-RU" sz="1200" dirty="0" err="1">
                <a:latin typeface="Times New Roman" panose="02020603050405020304" pitchFamily="18" charset="0"/>
                <a:cs typeface="Times New Roman" panose="02020603050405020304" pitchFamily="18" charset="0"/>
              </a:rPr>
              <a:t>аумағы</a:t>
            </a:r>
            <a:r>
              <a:rPr lang="ru-RU" sz="1200" dirty="0">
                <a:latin typeface="Times New Roman" panose="02020603050405020304" pitchFamily="18" charset="0"/>
                <a:cs typeface="Times New Roman" panose="02020603050405020304" pitchFamily="18" charset="0"/>
              </a:rPr>
              <a:t>).</a:t>
            </a:r>
          </a:p>
        </p:txBody>
      </p:sp>
      <p:sp>
        <p:nvSpPr>
          <p:cNvPr id="23" name="Прямоугольник 13"/>
          <p:cNvSpPr/>
          <p:nvPr/>
        </p:nvSpPr>
        <p:spPr>
          <a:xfrm>
            <a:off x="4965686" y="80278"/>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397786" y="4386751"/>
            <a:ext cx="4353962" cy="1780911"/>
            <a:chOff x="468573" y="3799939"/>
            <a:chExt cx="4353962"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468573" y="4077010"/>
              <a:ext cx="2263760"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Астана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72552" y="6167662"/>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Қабдуалиева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3695724752"/>
              </p:ext>
            </p:extLst>
          </p:nvPr>
        </p:nvGraphicFramePr>
        <p:xfrm>
          <a:off x="5317977" y="554400"/>
          <a:ext cx="4167505" cy="772416"/>
        </p:xfrm>
        <a:graphic>
          <a:graphicData uri="http://schemas.openxmlformats.org/drawingml/2006/table">
            <a:tbl>
              <a:tblPr/>
              <a:tblGrid>
                <a:gridCol w="1075183">
                  <a:extLst>
                    <a:ext uri="{9D8B030D-6E8A-4147-A177-3AD203B41FA5}">
                      <a16:colId xmlns:a16="http://schemas.microsoft.com/office/drawing/2014/main" val="20000"/>
                    </a:ext>
                  </a:extLst>
                </a:gridCol>
                <a:gridCol w="3092322">
                  <a:extLst>
                    <a:ext uri="{9D8B030D-6E8A-4147-A177-3AD203B41FA5}">
                      <a16:colId xmlns:a16="http://schemas.microsoft.com/office/drawing/2014/main" val="20001"/>
                    </a:ext>
                  </a:extLst>
                </a:gridCol>
              </a:tblGrid>
              <a:tr h="6849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4616">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0,09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836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0,09 ≤ Р &lt; 0,17</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7598">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0,17 ≤ Р &lt; 0,25</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7732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0,25</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0" name="Прямоугольник 29"/>
          <p:cNvSpPr/>
          <p:nvPr/>
        </p:nvSpPr>
        <p:spPr>
          <a:xfrm>
            <a:off x="4950933" y="1343488"/>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76839" y="2169497"/>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1665758013"/>
              </p:ext>
            </p:extLst>
          </p:nvPr>
        </p:nvGraphicFramePr>
        <p:xfrm>
          <a:off x="5030174" y="2485598"/>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9345" y="4562738"/>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
        <p:nvSpPr>
          <p:cNvPr id="2" name="TextBox 2">
            <a:extLst>
              <a:ext uri="{FF2B5EF4-FFF2-40B4-BE49-F238E27FC236}">
                <a16:creationId xmlns:a16="http://schemas.microsoft.com/office/drawing/2014/main" id="{93BF9C0D-E737-73BF-EFFD-0A3E798E4C1F}"/>
              </a:ext>
            </a:extLst>
          </p:cNvPr>
          <p:cNvSpPr txBox="1">
            <a:spLocks noChangeArrowheads="1"/>
          </p:cNvSpPr>
          <p:nvPr/>
        </p:nvSpPr>
        <p:spPr bwMode="auto">
          <a:xfrm>
            <a:off x="122238" y="127000"/>
            <a:ext cx="4830762"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ru-RU" altLang="ru-RU" sz="1200" b="1" dirty="0">
                <a:solidFill>
                  <a:srgbClr val="000000"/>
                </a:solidFill>
                <a:latin typeface="Times New Roman" panose="02020603050405020304" pitchFamily="18" charset="0"/>
                <a:cs typeface="Times New Roman" panose="02020603050405020304" pitchFamily="18" charset="0"/>
                <a:sym typeface="+mn-ea"/>
              </a:rPr>
              <a:t>ӘР ТҮРЛІ ДӘРЕЖЕЛІ НМУ ТУРАЛЫ ЕСКЕРТУЛЕР</a:t>
            </a:r>
            <a:br>
              <a:rPr lang="ru-RU" altLang="ru-RU" sz="1200" b="1" dirty="0">
                <a:solidFill>
                  <a:srgbClr val="000000"/>
                </a:solidFill>
                <a:latin typeface="Times New Roman" panose="02020603050405020304" pitchFamily="18" charset="0"/>
                <a:cs typeface="Times New Roman" panose="02020603050405020304" pitchFamily="18" charset="0"/>
                <a:sym typeface="+mn-ea"/>
              </a:rPr>
            </a:br>
            <a:r>
              <a:rPr lang="ru-RU" altLang="ru-RU" sz="1200" b="1" dirty="0">
                <a:solidFill>
                  <a:srgbClr val="000000"/>
                </a:solidFill>
                <a:latin typeface="Times New Roman" panose="02020603050405020304" pitchFamily="18" charset="0"/>
                <a:cs typeface="Times New Roman" panose="02020603050405020304" pitchFamily="18" charset="0"/>
                <a:sym typeface="+mn-ea"/>
              </a:rPr>
              <a:t> БЕРГЕН КЕЗДЕ КЕЛЕСІ ШАРАЛАРДЫ ҰСТАНУ </a:t>
            </a:r>
            <a:br>
              <a:rPr lang="ru-RU" altLang="ru-RU" sz="1200" b="1" dirty="0">
                <a:solidFill>
                  <a:srgbClr val="000000"/>
                </a:solidFill>
                <a:latin typeface="Times New Roman" panose="02020603050405020304" pitchFamily="18" charset="0"/>
                <a:cs typeface="Times New Roman" panose="02020603050405020304" pitchFamily="18" charset="0"/>
                <a:sym typeface="+mn-ea"/>
              </a:rPr>
            </a:br>
            <a:r>
              <a:rPr lang="ru-RU" altLang="ru-RU" sz="1200" b="1" dirty="0">
                <a:solidFill>
                  <a:srgbClr val="000000"/>
                </a:solidFill>
                <a:latin typeface="Times New Roman" panose="02020603050405020304" pitchFamily="18" charset="0"/>
                <a:cs typeface="Times New Roman" panose="02020603050405020304" pitchFamily="18" charset="0"/>
                <a:sym typeface="+mn-ea"/>
              </a:rPr>
              <a:t>ҰСЫНЫЛАДЫ</a:t>
            </a:r>
          </a:p>
          <a:p>
            <a:pPr algn="ctr">
              <a:spcBef>
                <a:spcPct val="0"/>
              </a:spcBef>
              <a:buFontTx/>
              <a:buNone/>
            </a:pPr>
            <a:endParaRPr lang="ru-RU" altLang="ru-RU" sz="1200" b="1" dirty="0">
              <a:solidFill>
                <a:srgbClr val="000000"/>
              </a:solidFill>
              <a:latin typeface="Times New Roman" panose="02020603050405020304" pitchFamily="18" charset="0"/>
              <a:cs typeface="Times New Roman" panose="02020603050405020304" pitchFamily="18" charset="0"/>
              <a:sym typeface="+mn-ea"/>
            </a:endParaRPr>
          </a:p>
          <a:p>
            <a:pPr algn="just">
              <a:spcBef>
                <a:spcPct val="0"/>
              </a:spcBef>
              <a:buFontTx/>
              <a:buNone/>
            </a:pPr>
            <a:r>
              <a:rPr lang="ru-RU" altLang="ru-RU" sz="1200" dirty="0">
                <a:latin typeface="Times New Roman" panose="02020603050405020304" pitchFamily="18" charset="0"/>
                <a:cs typeface="Times New Roman" panose="02020603050405020304" pitchFamily="18" charset="0"/>
              </a:rPr>
              <a:t>-</a:t>
            </a:r>
            <a:r>
              <a:rPr lang="ru-RU" altLang="ru-RU" sz="1200" dirty="0" err="1">
                <a:latin typeface="Times New Roman" panose="02020603050405020304" pitchFamily="18" charset="0"/>
                <a:cs typeface="Times New Roman" panose="02020603050405020304" pitchFamily="18" charset="0"/>
              </a:rPr>
              <a:t>ашық</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ауада</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әсіресе</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автотрассалардың</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немесе</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басқа</a:t>
            </a:r>
            <a:r>
              <a:rPr lang="ru-RU" altLang="ru-RU" sz="1200" dirty="0">
                <a:latin typeface="Times New Roman" panose="02020603050405020304" pitchFamily="18" charset="0"/>
                <a:cs typeface="Times New Roman" panose="02020603050405020304" pitchFamily="18" charset="0"/>
              </a:rPr>
              <a:t> да </a:t>
            </a:r>
            <a:r>
              <a:rPr lang="ru-RU" altLang="ru-RU" sz="1200" dirty="0" err="1">
                <a:latin typeface="Times New Roman" panose="02020603050405020304" pitchFamily="18" charset="0"/>
                <a:cs typeface="Times New Roman" panose="02020603050405020304" pitchFamily="18" charset="0"/>
              </a:rPr>
              <a:t>ластану</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көздерінің</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жанында</a:t>
            </a:r>
            <a:r>
              <a:rPr lang="ru-RU" altLang="ru-RU" sz="1200" dirty="0">
                <a:latin typeface="Times New Roman" panose="02020603050405020304" pitchFamily="18" charset="0"/>
                <a:cs typeface="Times New Roman" panose="02020603050405020304" pitchFamily="18" charset="0"/>
              </a:rPr>
              <a:t> болу </a:t>
            </a:r>
            <a:r>
              <a:rPr lang="ru-RU" altLang="ru-RU" sz="1200" dirty="0" err="1">
                <a:latin typeface="Times New Roman" panose="02020603050405020304" pitchFamily="18" charset="0"/>
                <a:cs typeface="Times New Roman" panose="02020603050405020304" pitchFamily="18" charset="0"/>
              </a:rPr>
              <a:t>уақытын</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қысқарту</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Балалар</a:t>
            </a:r>
            <a:r>
              <a:rPr lang="ru-RU" altLang="ru-RU" sz="1200" dirty="0">
                <a:latin typeface="Times New Roman" panose="02020603050405020304" pitchFamily="18" charset="0"/>
                <a:cs typeface="Times New Roman" panose="02020603050405020304" pitchFamily="18" charset="0"/>
              </a:rPr>
              <a:t> мен </a:t>
            </a:r>
            <a:r>
              <a:rPr lang="ru-RU" altLang="ru-RU" sz="1200" dirty="0" err="1">
                <a:latin typeface="Times New Roman" panose="02020603050405020304" pitchFamily="18" charset="0"/>
                <a:cs typeface="Times New Roman" panose="02020603050405020304" pitchFamily="18" charset="0"/>
              </a:rPr>
              <a:t>жүкті</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әйелдер</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ұзақ</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серуендеуден</a:t>
            </a:r>
            <a:r>
              <a:rPr lang="ru-RU" altLang="ru-RU" sz="1200" dirty="0">
                <a:latin typeface="Times New Roman" panose="02020603050405020304" pitchFamily="18" charset="0"/>
                <a:cs typeface="Times New Roman" panose="02020603050405020304" pitchFamily="18" charset="0"/>
              </a:rPr>
              <a:t> бас </a:t>
            </a:r>
            <a:r>
              <a:rPr lang="ru-RU" altLang="ru-RU" sz="1200" dirty="0" err="1">
                <a:latin typeface="Times New Roman" panose="02020603050405020304" pitchFamily="18" charset="0"/>
                <a:cs typeface="Times New Roman" panose="02020603050405020304" pitchFamily="18" charset="0"/>
              </a:rPr>
              <a:t>тартуы</a:t>
            </a:r>
            <a:r>
              <a:rPr lang="ru-RU" altLang="ru-RU" sz="1200" dirty="0">
                <a:latin typeface="Times New Roman" panose="02020603050405020304" pitchFamily="18" charset="0"/>
                <a:cs typeface="Times New Roman" panose="02020603050405020304" pitchFamily="18" charset="0"/>
              </a:rPr>
              <a:t> керек;</a:t>
            </a:r>
            <a:br>
              <a:rPr lang="ru-RU" altLang="ru-RU" sz="1200" dirty="0">
                <a:latin typeface="Times New Roman" panose="02020603050405020304" pitchFamily="18" charset="0"/>
                <a:cs typeface="Times New Roman" panose="02020603050405020304" pitchFamily="18" charset="0"/>
              </a:rPr>
            </a:b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өкпенің</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жүрек-қан</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тамырлары</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аллергиялық</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аурулардың</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созылмалы</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ауруларынан</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зардап</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шегетін</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адамдарда</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ашық</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ауада</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болған</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кезде</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өзімен</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бірге</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қажетті</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дәрілік</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препараттар</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болуы</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қажет</a:t>
            </a:r>
            <a:r>
              <a:rPr lang="ru-RU" altLang="ru-RU" sz="1200" dirty="0">
                <a:latin typeface="Times New Roman" panose="02020603050405020304" pitchFamily="18" charset="0"/>
                <a:cs typeface="Times New Roman" panose="02020603050405020304" pitchFamily="18" charset="0"/>
              </a:rPr>
              <a:t>;</a:t>
            </a:r>
            <a:br>
              <a:rPr lang="ru-RU" altLang="ru-RU" sz="1200" dirty="0">
                <a:latin typeface="Times New Roman" panose="02020603050405020304" pitchFamily="18" charset="0"/>
                <a:cs typeface="Times New Roman" panose="02020603050405020304" pitchFamily="18" charset="0"/>
              </a:rPr>
            </a:b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ашық</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ауада</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физикалық</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белсенділікті</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шектеңіз</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Жабық</a:t>
            </a:r>
            <a:r>
              <a:rPr lang="ru-RU" altLang="ru-RU" sz="1200" dirty="0">
                <a:latin typeface="Times New Roman" panose="02020603050405020304" pitchFamily="18" charset="0"/>
                <a:cs typeface="Times New Roman" panose="02020603050405020304" pitchFamily="18" charset="0"/>
              </a:rPr>
              <a:t> спорт </a:t>
            </a:r>
            <a:r>
              <a:rPr lang="ru-RU" altLang="ru-RU" sz="1200" dirty="0" err="1">
                <a:latin typeface="Times New Roman" panose="02020603050405020304" pitchFamily="18" charset="0"/>
                <a:cs typeface="Times New Roman" panose="02020603050405020304" pitchFamily="18" charset="0"/>
              </a:rPr>
              <a:t>кешендерінде</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дене</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шынықтыру</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және</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спортпен</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айналысу</a:t>
            </a:r>
            <a:r>
              <a:rPr lang="ru-RU" altLang="ru-RU" sz="1200" dirty="0">
                <a:latin typeface="Times New Roman" panose="02020603050405020304" pitchFamily="18" charset="0"/>
                <a:cs typeface="Times New Roman" panose="02020603050405020304" pitchFamily="18" charset="0"/>
              </a:rPr>
              <a:t>.</a:t>
            </a:r>
            <a:endParaRPr lang="ru-RU" altLang="ru-RU" sz="1200"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13691</TotalTime>
  <Words>634</Words>
  <Application>Microsoft Office PowerPoint</Application>
  <PresentationFormat>Лист A4 (210x297 мм)</PresentationFormat>
  <Paragraphs>102</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2454</cp:revision>
  <cp:lastPrinted>2021-07-01T07:38:07Z</cp:lastPrinted>
  <dcterms:created xsi:type="dcterms:W3CDTF">2018-03-27T06:03:00Z</dcterms:created>
  <dcterms:modified xsi:type="dcterms:W3CDTF">2022-11-26T10:05:55Z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