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6518C93-3514-48D1-A8FC-475CEF239AC7}" v="2" dt="2022-11-26T10:28:24.353"/>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50" d="100"/>
          <a:sy n="50" d="100"/>
        </p:scale>
        <p:origin x="490" y="6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A6518C93-3514-48D1-A8FC-475CEF239AC7}"/>
    <pc:docChg chg="custSel modSld">
      <pc:chgData name="Moldir" userId="df42278df007c026" providerId="LiveId" clId="{A6518C93-3514-48D1-A8FC-475CEF239AC7}" dt="2022-11-26T10:28:32.531" v="21" actId="1076"/>
      <pc:docMkLst>
        <pc:docMk/>
      </pc:docMkLst>
      <pc:sldChg chg="modSp">
        <pc:chgData name="Moldir" userId="df42278df007c026" providerId="LiveId" clId="{A6518C93-3514-48D1-A8FC-475CEF239AC7}" dt="2022-11-26T10:27:43.452" v="0"/>
        <pc:sldMkLst>
          <pc:docMk/>
          <pc:sldMk cId="0" sldId="261"/>
        </pc:sldMkLst>
        <pc:graphicFrameChg chg="mod">
          <ac:chgData name="Moldir" userId="df42278df007c026" providerId="LiveId" clId="{A6518C93-3514-48D1-A8FC-475CEF239AC7}" dt="2022-11-26T10:27:43.452" v="0"/>
          <ac:graphicFrameMkLst>
            <pc:docMk/>
            <pc:sldMk cId="0" sldId="261"/>
            <ac:graphicFrameMk id="15" creationId="{94CC0974-E1E4-47F3-9A8B-49A879A3B96B}"/>
          </ac:graphicFrameMkLst>
        </pc:graphicFrameChg>
      </pc:sldChg>
      <pc:sldChg chg="addSp delSp modSp mod">
        <pc:chgData name="Moldir" userId="df42278df007c026" providerId="LiveId" clId="{A6518C93-3514-48D1-A8FC-475CEF239AC7}" dt="2022-11-26T10:28:32.531" v="21" actId="1076"/>
        <pc:sldMkLst>
          <pc:docMk/>
          <pc:sldMk cId="334028445" sldId="265"/>
        </pc:sldMkLst>
        <pc:spChg chg="add mod">
          <ac:chgData name="Moldir" userId="df42278df007c026" providerId="LiveId" clId="{A6518C93-3514-48D1-A8FC-475CEF239AC7}" dt="2022-11-26T10:28:32.531" v="21" actId="1076"/>
          <ac:spMkLst>
            <pc:docMk/>
            <pc:sldMk cId="334028445" sldId="265"/>
            <ac:spMk id="2" creationId="{8FFA5EF1-E4F3-0D4E-54AC-07151DF2DE6B}"/>
          </ac:spMkLst>
        </pc:spChg>
        <pc:spChg chg="del">
          <ac:chgData name="Moldir" userId="df42278df007c026" providerId="LiveId" clId="{A6518C93-3514-48D1-A8FC-475CEF239AC7}" dt="2022-11-26T10:28:23.410" v="18" actId="478"/>
          <ac:spMkLst>
            <pc:docMk/>
            <pc:sldMk cId="334028445" sldId="265"/>
            <ac:spMk id="16" creationId="{E1A8E3C0-CFA9-44DB-A7DD-D1427BEBA2CE}"/>
          </ac:spMkLst>
        </pc:spChg>
        <pc:spChg chg="mod">
          <ac:chgData name="Moldir" userId="df42278df007c026" providerId="LiveId" clId="{A6518C93-3514-48D1-A8FC-475CEF239AC7}" dt="2022-11-26T10:27:51.926" v="16" actId="20577"/>
          <ac:spMkLst>
            <pc:docMk/>
            <pc:sldMk cId="334028445" sldId="265"/>
            <ac:spMk id="19" creationId="{00000000-0000-0000-0000-000000000000}"/>
          </ac:spMkLst>
        </pc:spChg>
        <pc:spChg chg="del">
          <ac:chgData name="Moldir" userId="df42278df007c026" providerId="LiveId" clId="{A6518C93-3514-48D1-A8FC-475CEF239AC7}" dt="2022-11-26T10:28:21.980" v="17" actId="478"/>
          <ac:spMkLst>
            <pc:docMk/>
            <pc:sldMk cId="334028445" sldId="265"/>
            <ac:spMk id="21"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020976899"/>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Өскемен</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218128841"/>
              </p:ext>
            </p:extLst>
          </p:nvPr>
        </p:nvGraphicFramePr>
        <p:xfrm>
          <a:off x="307975" y="2564904"/>
          <a:ext cx="4465638" cy="2304256"/>
        </p:xfrm>
        <a:graphic>
          <a:graphicData uri="http://schemas.openxmlformats.org/drawingml/2006/table">
            <a:tbl>
              <a:tblPr/>
              <a:tblGrid>
                <a:gridCol w="4465638">
                  <a:extLst>
                    <a:ext uri="{9D8B030D-6E8A-4147-A177-3AD203B41FA5}">
                      <a16:colId xmlns:a16="http://schemas.microsoft.com/office/drawing/2014/main" val="20000"/>
                    </a:ext>
                  </a:extLst>
                </a:gridCol>
              </a:tblGrid>
              <a:tr h="230425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rgbClr val="002060"/>
                          </a:solidFill>
                          <a:latin typeface="Times New Roman" panose="02020603050405020304" pitchFamily="18" charset="0"/>
                          <a:cs typeface="Times New Roman" panose="02020603050405020304" pitchFamily="18" charset="0"/>
                        </a:rPr>
                        <a:t>Өскемен</a:t>
                      </a:r>
                      <a:r>
                        <a:rPr lang="ru-RU" altLang="x-none" sz="1600" b="1" i="1"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№330</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26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37124" y="3556897"/>
            <a:ext cx="4824411"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26 </a:t>
            </a:r>
            <a:r>
              <a:rPr lang="kk-KZ" altLang="ru-RU" sz="1200" b="1" dirty="0">
                <a:latin typeface="Times New Roman" panose="02020603050405020304" pitchFamily="18" charset="0"/>
                <a:cs typeface="Times New Roman" panose="02020603050405020304" pitchFamily="18" charset="0"/>
              </a:rPr>
              <a:t>қарашаға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Өскемен</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743726428"/>
              </p:ext>
            </p:extLst>
          </p:nvPr>
        </p:nvGraphicFramePr>
        <p:xfrm>
          <a:off x="5003798" y="3994501"/>
          <a:ext cx="4691064" cy="25100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4619">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69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73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179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1544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Азот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79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162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80669" y="115888"/>
            <a:ext cx="4808536" cy="1938992"/>
          </a:xfrm>
          <a:prstGeom prst="rect">
            <a:avLst/>
          </a:prstGeom>
        </p:spPr>
        <p:txBody>
          <a:bodyPr wrap="square">
            <a:spAutoFit/>
          </a:bodyPr>
          <a:lstStyle/>
          <a:p>
            <a:pPr lvl="0" indent="185738" algn="ctr"/>
            <a:r>
              <a:rPr lang="kk-KZ" altLang="ru-RU" sz="1200" b="1" dirty="0">
                <a:latin typeface="Times New Roman" panose="02020603050405020304" pitchFamily="18" charset="0"/>
                <a:cs typeface="Times New Roman" panose="02020603050405020304" pitchFamily="18" charset="0"/>
              </a:rPr>
              <a:t>Өскемен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27 </a:t>
            </a:r>
            <a:r>
              <a:rPr lang="ru-RU" altLang="ru-RU" sz="1200" b="1" dirty="0" err="1">
                <a:latin typeface="Times New Roman" panose="02020603050405020304" pitchFamily="18" charset="0"/>
                <a:cs typeface="Times New Roman" panose="02020603050405020304" pitchFamily="18" charset="0"/>
              </a:rPr>
              <a:t>қарашаға</a:t>
            </a:r>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algn="ctr"/>
            <a:r>
              <a:rPr lang="kk-KZ" altLang="ru-RU" sz="1200" b="1" dirty="0">
                <a:solidFill>
                  <a:prstClr val="black"/>
                </a:solidFill>
                <a:latin typeface="Times New Roman" panose="02020603050405020304" pitchFamily="18" charset="0"/>
                <a:cs typeface="Times New Roman" panose="02020603050405020304" pitchFamily="18" charset="0"/>
              </a:rPr>
              <a:t> 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26 </a:t>
            </a:r>
            <a:r>
              <a:rPr lang="ru-RU" altLang="ru-RU" sz="1200" b="1" dirty="0" err="1">
                <a:solidFill>
                  <a:prstClr val="black"/>
                </a:solidFill>
                <a:latin typeface="Times New Roman" panose="02020603050405020304" pitchFamily="18" charset="0"/>
                <a:cs typeface="Times New Roman" panose="02020603050405020304" pitchFamily="18" charset="0"/>
              </a:rPr>
              <a:t>қарашаны</a:t>
            </a:r>
            <a:r>
              <a:rPr lang="kk-KZ" altLang="ru-RU" sz="1200" b="1" dirty="0">
                <a:solidFill>
                  <a:prstClr val="black"/>
                </a:solidFill>
                <a:latin typeface="Times New Roman" panose="02020603050405020304" pitchFamily="18" charset="0"/>
                <a:cs typeface="Times New Roman" panose="02020603050405020304" pitchFamily="18" charset="0"/>
              </a:rPr>
              <a:t>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27 </a:t>
            </a:r>
            <a:r>
              <a:rPr lang="ru-RU" altLang="ru-RU" sz="1200" b="1" dirty="0" err="1">
                <a:solidFill>
                  <a:prstClr val="black"/>
                </a:solidFill>
                <a:latin typeface="Times New Roman" panose="02020603050405020304" pitchFamily="18" charset="0"/>
                <a:cs typeface="Times New Roman" panose="02020603050405020304" pitchFamily="18" charset="0"/>
              </a:rPr>
              <a:t>қарашаның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kk-KZ" sz="1200" dirty="0">
                <a:solidFill>
                  <a:prstClr val="black"/>
                </a:solidFill>
                <a:latin typeface="Times New Roman" pitchFamily="18" charset="0"/>
                <a:cs typeface="Times New Roman" pitchFamily="18" charset="0"/>
              </a:rPr>
              <a:t>Жауын-шашынсыз. Жел солтүстік-батыстан, солтүстіктен 2-7 </a:t>
            </a:r>
            <a:r>
              <a:rPr lang="kk-KZ" sz="1200" dirty="0">
                <a:latin typeface="Times New Roman" panose="02020603050405020304" pitchFamily="18" charset="0"/>
                <a:cs typeface="Times New Roman" panose="02020603050405020304" pitchFamily="18" charset="0"/>
              </a:rPr>
              <a:t>м/с. </a:t>
            </a:r>
            <a:r>
              <a:rPr lang="kk-KZ" sz="1200" dirty="0">
                <a:solidFill>
                  <a:prstClr val="black"/>
                </a:solidFill>
                <a:latin typeface="Times New Roman" pitchFamily="18" charset="0"/>
                <a:cs typeface="Times New Roman" pitchFamily="18" charset="0"/>
              </a:rPr>
              <a:t>Ауа температурасы түнде 33-35°, күндіз 26-28° аяз.</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indent="185738" algn="just"/>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28 қарашаға</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27 </a:t>
            </a:r>
            <a:r>
              <a:rPr lang="ru-RU" sz="1200" b="1" dirty="0" err="1">
                <a:solidFill>
                  <a:srgbClr val="000000"/>
                </a:solidFill>
                <a:latin typeface="Times New Roman" panose="02020603050405020304" pitchFamily="18" charset="0"/>
                <a:cs typeface="Times New Roman" panose="02020603050405020304" pitchFamily="18" charset="0"/>
                <a:sym typeface="+mn-ea"/>
              </a:rPr>
              <a:t>қарашаның</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28 </a:t>
            </a:r>
            <a:r>
              <a:rPr lang="ru-RU" sz="1200" b="1" dirty="0" err="1">
                <a:solidFill>
                  <a:srgbClr val="000000"/>
                </a:solidFill>
                <a:latin typeface="Times New Roman" panose="02020603050405020304" pitchFamily="18" charset="0"/>
                <a:cs typeface="Times New Roman" panose="02020603050405020304" pitchFamily="18" charset="0"/>
                <a:sym typeface="+mn-ea"/>
              </a:rPr>
              <a:t>қарашаның</a:t>
            </a:r>
            <a:r>
              <a:rPr lang="ru-RU" sz="1200" b="1" dirty="0">
                <a:solidFill>
                  <a:srgbClr val="000000"/>
                </a:solidFill>
                <a:latin typeface="Times New Roman" panose="02020603050405020304" pitchFamily="18" charset="0"/>
                <a:cs typeface="Times New Roman" panose="02020603050405020304" pitchFamily="18" charset="0"/>
                <a:sym typeface="+mn-ea"/>
              </a:rPr>
              <a:t> 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ru-RU" sz="1200" dirty="0" err="1">
                <a:solidFill>
                  <a:prstClr val="black"/>
                </a:solidFill>
                <a:latin typeface="Times New Roman" pitchFamily="18" charset="0"/>
                <a:cs typeface="Times New Roman" pitchFamily="18" charset="0"/>
              </a:rPr>
              <a:t>Жауын-шашынсыз</a:t>
            </a:r>
            <a:r>
              <a:rPr lang="kk-KZ" sz="1200" dirty="0">
                <a:solidFill>
                  <a:prstClr val="black"/>
                </a:solidFill>
                <a:latin typeface="Times New Roman" pitchFamily="18" charset="0"/>
                <a:cs typeface="Times New Roman" pitchFamily="18" charset="0"/>
              </a:rPr>
              <a:t>. Жел солтүстік-шығыстан 1-6 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33-35° </a:t>
            </a:r>
            <a:r>
              <a:rPr lang="ru-RU" sz="1200" dirty="0" err="1">
                <a:solidFill>
                  <a:prstClr val="black"/>
                </a:solidFill>
                <a:latin typeface="Times New Roman" pitchFamily="18" charset="0"/>
                <a:cs typeface="Times New Roman" pitchFamily="18" charset="0"/>
              </a:rPr>
              <a:t>аяз</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p:txBody>
      </p:sp>
      <p:sp>
        <p:nvSpPr>
          <p:cNvPr id="20" name="TextBox 13"/>
          <p:cNvSpPr txBox="1"/>
          <p:nvPr/>
        </p:nvSpPr>
        <p:spPr>
          <a:xfrm>
            <a:off x="5017183" y="2246741"/>
            <a:ext cx="4680169" cy="830997"/>
          </a:xfrm>
          <a:prstGeom prst="rect">
            <a:avLst/>
          </a:prstGeom>
          <a:solidFill>
            <a:schemeClr val="accent6"/>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just"/>
            <a:r>
              <a:rPr lang="ru-RU" sz="1200" dirty="0">
                <a:solidFill>
                  <a:prstClr val="black"/>
                </a:solidFill>
                <a:latin typeface="Times New Roman" panose="02020603050405020304" pitchFamily="18" charset="0"/>
                <a:cs typeface="Times New Roman" panose="02020603050405020304" pitchFamily="18" charset="0"/>
              </a:rPr>
              <a:t>   27 </a:t>
            </a:r>
            <a:r>
              <a:rPr lang="kk-KZ" sz="1200" dirty="0">
                <a:solidFill>
                  <a:prstClr val="black"/>
                </a:solidFill>
                <a:latin typeface="Times New Roman" panose="02020603050405020304" pitchFamily="18" charset="0"/>
                <a:cs typeface="Times New Roman" panose="02020603050405020304" pitchFamily="18" charset="0"/>
              </a:rPr>
              <a:t>қарашада 2022 жылы метеорологиялық жағдайлар қала атмосферасында ластаушы заттардың жиналуына ықпал етеді. Жалпы қала бойынша ауаның ластану деңгейі жоғары болады деп күтілуде.</a:t>
            </a:r>
          </a:p>
        </p:txBody>
      </p:sp>
      <p:sp>
        <p:nvSpPr>
          <p:cNvPr id="22" name="TextBox 13"/>
          <p:cNvSpPr txBox="1"/>
          <p:nvPr/>
        </p:nvSpPr>
        <p:spPr>
          <a:xfrm>
            <a:off x="5009244" y="3204619"/>
            <a:ext cx="4680169" cy="276999"/>
          </a:xfrm>
          <a:prstGeom prst="rect">
            <a:avLst/>
          </a:prstGeom>
          <a:solidFill>
            <a:schemeClr val="accent6"/>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prstClr val="black"/>
                </a:solidFill>
                <a:latin typeface="Times New Roman" panose="02020603050405020304" pitchFamily="18" charset="0"/>
                <a:cs typeface="Times New Roman" panose="02020603050405020304" pitchFamily="18" charset="0"/>
              </a:rPr>
              <a:t>2-дәрежелі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жарияланады</a:t>
            </a:r>
            <a:r>
              <a:rPr lang="ru-RU" sz="1200" dirty="0">
                <a:solidFill>
                  <a:prstClr val="black"/>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232211" y="4587619"/>
            <a:ext cx="4661089" cy="1938992"/>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Өскемен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жай-күйін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жағалауы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бақылайтын</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бекетте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-Рабочая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6</a:t>
            </a: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-қ. </a:t>
            </a:r>
            <a:r>
              <a:rPr lang="ru-RU" altLang="ru-RU" sz="1200" dirty="0" err="1">
                <a:solidFill>
                  <a:srgbClr val="000000"/>
                </a:solidFill>
                <a:latin typeface="Times New Roman" panose="02020603050405020304" pitchFamily="18" charset="0"/>
                <a:cs typeface="Times New Roman" panose="02020603050405020304" pitchFamily="18" charset="0"/>
              </a:rPr>
              <a:t>Қайсенов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30</a:t>
            </a:r>
          </a:p>
          <a:p>
            <a:pPr algn="just"/>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бекет-Мұхамеджан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Тынышпаев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126</a:t>
            </a:r>
          </a:p>
          <a:p>
            <a:pPr algn="just"/>
            <a:r>
              <a:rPr lang="ru-RU" altLang="ru-RU" sz="1200" dirty="0">
                <a:solidFill>
                  <a:srgbClr val="000000"/>
                </a:solidFill>
                <a:latin typeface="Times New Roman" panose="02020603050405020304" pitchFamily="18" charset="0"/>
                <a:cs typeface="Times New Roman" panose="02020603050405020304" pitchFamily="18" charset="0"/>
              </a:rPr>
              <a:t>№ 8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-Егоров к - </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6</a:t>
            </a:r>
          </a:p>
          <a:p>
            <a:pPr algn="just"/>
            <a:r>
              <a:rPr lang="ru-RU" altLang="ru-RU" sz="1200" dirty="0">
                <a:solidFill>
                  <a:srgbClr val="000000"/>
                </a:solidFill>
                <a:latin typeface="Times New Roman" panose="02020603050405020304" pitchFamily="18" charset="0"/>
                <a:cs typeface="Times New Roman" panose="02020603050405020304" pitchFamily="18" charset="0"/>
              </a:rPr>
              <a:t>№ 12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-қ. </a:t>
            </a:r>
            <a:r>
              <a:rPr lang="ru-RU" altLang="ru-RU" sz="1200" dirty="0" err="1">
                <a:solidFill>
                  <a:srgbClr val="000000"/>
                </a:solidFill>
                <a:latin typeface="Times New Roman" panose="02020603050405020304" pitchFamily="18" charset="0"/>
                <a:cs typeface="Times New Roman" panose="02020603050405020304" pitchFamily="18" charset="0"/>
              </a:rPr>
              <a:t>Сәтпаев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12</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-Лев Толстой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18</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бекет-Шәкәрім</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79</a:t>
            </a:r>
            <a:endParaRPr lang="ru-RU" altLang="ru-RU" sz="1200" dirty="0"/>
          </a:p>
        </p:txBody>
      </p:sp>
      <p:sp>
        <p:nvSpPr>
          <p:cNvPr id="23" name="Прямоугольник 13"/>
          <p:cNvSpPr/>
          <p:nvPr/>
        </p:nvSpPr>
        <p:spPr>
          <a:xfrm>
            <a:off x="4937125" y="60179"/>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26729" y="4348979"/>
            <a:ext cx="4291013" cy="1913221"/>
            <a:chOff x="531522" y="3799939"/>
            <a:chExt cx="4291013" cy="2098406"/>
          </a:xfrm>
        </p:grpSpPr>
        <p:graphicFrame>
          <p:nvGraphicFramePr>
            <p:cNvPr id="26" name="Таблица 25"/>
            <p:cNvGraphicFramePr/>
            <p:nvPr>
              <p:extLst>
                <p:ext uri="{D42A27DB-BD31-4B8C-83A1-F6EECF244321}">
                  <p14:modId xmlns:p14="http://schemas.microsoft.com/office/powerpoint/2010/main" val="1354253118"/>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a:t>
                        </a:r>
                        <a:r>
                          <a:rPr lang="en-US" altLang="x-none" sz="800">
                            <a:latin typeface="Times New Roman" panose="02020603050405020304" pitchFamily="18" charset="0"/>
                            <a:cs typeface="Times New Roman" panose="02020603050405020304" pitchFamily="18" charset="0"/>
                          </a:rPr>
                          <a:t>: </a:t>
                        </a:r>
                        <a:r>
                          <a:rPr lang="en-US" altLang="x-none" sz="800" b="1">
                            <a:latin typeface="Times New Roman" panose="02020603050405020304" pitchFamily="18" charset="0"/>
                            <a:cs typeface="Times New Roman" panose="02020603050405020304" pitchFamily="18" charset="0"/>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89" y="4161401"/>
              <a:ext cx="1923925"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29068" y="6479787"/>
            <a:ext cx="4974675"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85563" y="6233399"/>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1042755447"/>
              </p:ext>
            </p:extLst>
          </p:nvPr>
        </p:nvGraphicFramePr>
        <p:xfrm>
          <a:off x="5332652" y="517138"/>
          <a:ext cx="4167505" cy="772416"/>
        </p:xfrm>
        <a:graphic>
          <a:graphicData uri="http://schemas.openxmlformats.org/drawingml/2006/table">
            <a:tbl>
              <a:tblPr/>
              <a:tblGrid>
                <a:gridCol w="1241828">
                  <a:extLst>
                    <a:ext uri="{9D8B030D-6E8A-4147-A177-3AD203B41FA5}">
                      <a16:colId xmlns:a16="http://schemas.microsoft.com/office/drawing/2014/main" val="20000"/>
                    </a:ext>
                  </a:extLst>
                </a:gridCol>
                <a:gridCol w="2925677">
                  <a:extLst>
                    <a:ext uri="{9D8B030D-6E8A-4147-A177-3AD203B41FA5}">
                      <a16:colId xmlns:a16="http://schemas.microsoft.com/office/drawing/2014/main" val="20001"/>
                    </a:ext>
                  </a:extLst>
                </a:gridCol>
              </a:tblGrid>
              <a:tr h="9753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673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376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0,35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9074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0,35 ≤ Р &lt; 0,46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0379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1" name="Прямоугольник 30"/>
          <p:cNvSpPr/>
          <p:nvPr/>
        </p:nvSpPr>
        <p:spPr>
          <a:xfrm>
            <a:off x="4961057" y="1265581"/>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5014538" y="2019015"/>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756765653"/>
              </p:ext>
            </p:extLst>
          </p:nvPr>
        </p:nvGraphicFramePr>
        <p:xfrm>
          <a:off x="5072562" y="235771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45062" y="442592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 name="Прямоугольник 1">
            <a:extLst>
              <a:ext uri="{FF2B5EF4-FFF2-40B4-BE49-F238E27FC236}">
                <a16:creationId xmlns:a16="http://schemas.microsoft.com/office/drawing/2014/main" id="{8FFA5EF1-E4F3-0D4E-54AC-07151DF2DE6B}"/>
              </a:ext>
            </a:extLst>
          </p:cNvPr>
          <p:cNvSpPr/>
          <p:nvPr/>
        </p:nvSpPr>
        <p:spPr>
          <a:xfrm>
            <a:off x="59691" y="313742"/>
            <a:ext cx="5012871" cy="2677656"/>
          </a:xfrm>
          <a:prstGeom prst="rect">
            <a:avLst/>
          </a:prstGeom>
        </p:spPr>
        <p:txBody>
          <a:bodyPr wrap="square">
            <a:spAutoFit/>
          </a:bodyPr>
          <a:lstStyle/>
          <a:p>
            <a:pPr algn="just"/>
            <a:r>
              <a:rPr lang="ru-RU" altLang="ru-RU" sz="1400" b="1" dirty="0" err="1">
                <a:solidFill>
                  <a:srgbClr val="000000"/>
                </a:solidFill>
                <a:latin typeface="Times New Roman" panose="02020603050405020304" pitchFamily="18" charset="0"/>
                <a:cs typeface="Times New Roman" panose="02020603050405020304" pitchFamily="18" charset="0"/>
                <a:sym typeface="+mn-ea"/>
              </a:rPr>
              <a:t>ӘР</a:t>
            </a:r>
            <a:r>
              <a:rPr lang="ru-RU" altLang="ru-RU" sz="1400" b="1" dirty="0">
                <a:solidFill>
                  <a:srgbClr val="000000"/>
                </a:solidFill>
                <a:latin typeface="Times New Roman" panose="02020603050405020304" pitchFamily="18" charset="0"/>
                <a:cs typeface="Times New Roman" panose="02020603050405020304" pitchFamily="18" charset="0"/>
                <a:sym typeface="+mn-ea"/>
              </a:rPr>
              <a:t> </a:t>
            </a:r>
            <a:r>
              <a:rPr lang="ru-RU" altLang="ru-RU" sz="1400" b="1" dirty="0" err="1">
                <a:solidFill>
                  <a:srgbClr val="000000"/>
                </a:solidFill>
                <a:latin typeface="Times New Roman" panose="02020603050405020304" pitchFamily="18" charset="0"/>
                <a:cs typeface="Times New Roman" panose="02020603050405020304" pitchFamily="18" charset="0"/>
                <a:sym typeface="+mn-ea"/>
              </a:rPr>
              <a:t>ТҮРЛІ</a:t>
            </a:r>
            <a:r>
              <a:rPr lang="ru-RU" altLang="ru-RU" sz="1400" b="1" dirty="0">
                <a:solidFill>
                  <a:srgbClr val="000000"/>
                </a:solidFill>
                <a:latin typeface="Times New Roman" panose="02020603050405020304" pitchFamily="18" charset="0"/>
                <a:cs typeface="Times New Roman" panose="02020603050405020304" pitchFamily="18" charset="0"/>
                <a:sym typeface="+mn-ea"/>
              </a:rPr>
              <a:t> </a:t>
            </a:r>
            <a:r>
              <a:rPr lang="ru-RU" altLang="ru-RU" sz="1400" b="1" dirty="0" err="1">
                <a:solidFill>
                  <a:srgbClr val="000000"/>
                </a:solidFill>
                <a:latin typeface="Times New Roman" panose="02020603050405020304" pitchFamily="18" charset="0"/>
                <a:cs typeface="Times New Roman" panose="02020603050405020304" pitchFamily="18" charset="0"/>
                <a:sym typeface="+mn-ea"/>
              </a:rPr>
              <a:t>ДӘРЕЖЕЛІ</a:t>
            </a:r>
            <a:r>
              <a:rPr lang="ru-RU" altLang="ru-RU" sz="1400" b="1" dirty="0">
                <a:solidFill>
                  <a:srgbClr val="000000"/>
                </a:solidFill>
                <a:latin typeface="Times New Roman" panose="02020603050405020304" pitchFamily="18" charset="0"/>
                <a:cs typeface="Times New Roman" panose="02020603050405020304" pitchFamily="18" charset="0"/>
                <a:sym typeface="+mn-ea"/>
              </a:rPr>
              <a:t> </a:t>
            </a:r>
            <a:r>
              <a:rPr lang="ru-RU" altLang="ru-RU" sz="1400" b="1" dirty="0" err="1">
                <a:solidFill>
                  <a:srgbClr val="000000"/>
                </a:solidFill>
                <a:latin typeface="Times New Roman" panose="02020603050405020304" pitchFamily="18" charset="0"/>
                <a:cs typeface="Times New Roman" panose="02020603050405020304" pitchFamily="18" charset="0"/>
                <a:sym typeface="+mn-ea"/>
              </a:rPr>
              <a:t>НМУ</a:t>
            </a:r>
            <a:r>
              <a:rPr lang="ru-RU" altLang="ru-RU" sz="1400" b="1" dirty="0">
                <a:solidFill>
                  <a:srgbClr val="000000"/>
                </a:solidFill>
                <a:latin typeface="Times New Roman" panose="02020603050405020304" pitchFamily="18" charset="0"/>
                <a:cs typeface="Times New Roman" panose="02020603050405020304" pitchFamily="18" charset="0"/>
                <a:sym typeface="+mn-ea"/>
              </a:rPr>
              <a:t> </a:t>
            </a:r>
            <a:r>
              <a:rPr lang="ru-RU" altLang="ru-RU" sz="1400" b="1" dirty="0" err="1">
                <a:solidFill>
                  <a:srgbClr val="000000"/>
                </a:solidFill>
                <a:latin typeface="Times New Roman" panose="02020603050405020304" pitchFamily="18" charset="0"/>
                <a:cs typeface="Times New Roman" panose="02020603050405020304" pitchFamily="18" charset="0"/>
                <a:sym typeface="+mn-ea"/>
              </a:rPr>
              <a:t>ТУРАЛЫ</a:t>
            </a:r>
            <a:r>
              <a:rPr lang="ru-RU" altLang="ru-RU" sz="1400" b="1" dirty="0">
                <a:solidFill>
                  <a:srgbClr val="000000"/>
                </a:solidFill>
                <a:latin typeface="Times New Roman" panose="02020603050405020304" pitchFamily="18" charset="0"/>
                <a:cs typeface="Times New Roman" panose="02020603050405020304" pitchFamily="18" charset="0"/>
                <a:sym typeface="+mn-ea"/>
              </a:rPr>
              <a:t> </a:t>
            </a:r>
            <a:r>
              <a:rPr lang="ru-RU" altLang="ru-RU" sz="1400" b="1" dirty="0" err="1">
                <a:solidFill>
                  <a:srgbClr val="000000"/>
                </a:solidFill>
                <a:latin typeface="Times New Roman" panose="02020603050405020304" pitchFamily="18" charset="0"/>
                <a:cs typeface="Times New Roman" panose="02020603050405020304" pitchFamily="18" charset="0"/>
                <a:sym typeface="+mn-ea"/>
              </a:rPr>
              <a:t>ЕСКЕРТУЛЕР</a:t>
            </a:r>
            <a:br>
              <a:rPr lang="ru-RU" altLang="ru-RU" sz="1400" b="1" dirty="0">
                <a:solidFill>
                  <a:srgbClr val="000000"/>
                </a:solidFill>
                <a:latin typeface="Times New Roman" panose="02020603050405020304" pitchFamily="18" charset="0"/>
                <a:cs typeface="Times New Roman" panose="02020603050405020304" pitchFamily="18" charset="0"/>
                <a:sym typeface="+mn-ea"/>
              </a:rPr>
            </a:br>
            <a:r>
              <a:rPr lang="ru-RU" altLang="ru-RU" sz="1400" b="1" dirty="0">
                <a:solidFill>
                  <a:srgbClr val="000000"/>
                </a:solidFill>
                <a:latin typeface="Times New Roman" panose="02020603050405020304" pitchFamily="18" charset="0"/>
                <a:cs typeface="Times New Roman" panose="02020603050405020304" pitchFamily="18" charset="0"/>
                <a:sym typeface="+mn-ea"/>
              </a:rPr>
              <a:t> БЕРГЕН </a:t>
            </a:r>
            <a:r>
              <a:rPr lang="ru-RU" altLang="ru-RU" sz="1400" b="1" dirty="0" err="1">
                <a:solidFill>
                  <a:srgbClr val="000000"/>
                </a:solidFill>
                <a:latin typeface="Times New Roman" panose="02020603050405020304" pitchFamily="18" charset="0"/>
                <a:cs typeface="Times New Roman" panose="02020603050405020304" pitchFamily="18" charset="0"/>
                <a:sym typeface="+mn-ea"/>
              </a:rPr>
              <a:t>КЕЗДЕ</a:t>
            </a:r>
            <a:r>
              <a:rPr lang="ru-RU" altLang="ru-RU" sz="1400" b="1" dirty="0">
                <a:solidFill>
                  <a:srgbClr val="000000"/>
                </a:solidFill>
                <a:latin typeface="Times New Roman" panose="02020603050405020304" pitchFamily="18" charset="0"/>
                <a:cs typeface="Times New Roman" panose="02020603050405020304" pitchFamily="18" charset="0"/>
                <a:sym typeface="+mn-ea"/>
              </a:rPr>
              <a:t> </a:t>
            </a:r>
            <a:r>
              <a:rPr lang="ru-RU" altLang="ru-RU" sz="1400" b="1" dirty="0" err="1">
                <a:solidFill>
                  <a:srgbClr val="000000"/>
                </a:solidFill>
                <a:latin typeface="Times New Roman" panose="02020603050405020304" pitchFamily="18" charset="0"/>
                <a:cs typeface="Times New Roman" panose="02020603050405020304" pitchFamily="18" charset="0"/>
                <a:sym typeface="+mn-ea"/>
              </a:rPr>
              <a:t>КЕЛЕСІ</a:t>
            </a:r>
            <a:r>
              <a:rPr lang="ru-RU" altLang="ru-RU" sz="1400" b="1" dirty="0">
                <a:solidFill>
                  <a:srgbClr val="000000"/>
                </a:solidFill>
                <a:latin typeface="Times New Roman" panose="02020603050405020304" pitchFamily="18" charset="0"/>
                <a:cs typeface="Times New Roman" panose="02020603050405020304" pitchFamily="18" charset="0"/>
                <a:sym typeface="+mn-ea"/>
              </a:rPr>
              <a:t> </a:t>
            </a:r>
            <a:r>
              <a:rPr lang="ru-RU" altLang="ru-RU" sz="1400" b="1" dirty="0" err="1">
                <a:solidFill>
                  <a:srgbClr val="000000"/>
                </a:solidFill>
                <a:latin typeface="Times New Roman" panose="02020603050405020304" pitchFamily="18" charset="0"/>
                <a:cs typeface="Times New Roman" panose="02020603050405020304" pitchFamily="18" charset="0"/>
                <a:sym typeface="+mn-ea"/>
              </a:rPr>
              <a:t>ШАРАЛАРДЫ</a:t>
            </a:r>
            <a:r>
              <a:rPr lang="ru-RU" altLang="ru-RU" sz="1400" b="1" dirty="0">
                <a:solidFill>
                  <a:srgbClr val="000000"/>
                </a:solidFill>
                <a:latin typeface="Times New Roman" panose="02020603050405020304" pitchFamily="18" charset="0"/>
                <a:cs typeface="Times New Roman" panose="02020603050405020304" pitchFamily="18" charset="0"/>
                <a:sym typeface="+mn-ea"/>
              </a:rPr>
              <a:t> </a:t>
            </a:r>
            <a:r>
              <a:rPr lang="ru-RU" altLang="ru-RU" sz="1400" b="1" dirty="0" err="1">
                <a:solidFill>
                  <a:srgbClr val="000000"/>
                </a:solidFill>
                <a:latin typeface="Times New Roman" panose="02020603050405020304" pitchFamily="18" charset="0"/>
                <a:cs typeface="Times New Roman" panose="02020603050405020304" pitchFamily="18" charset="0"/>
                <a:sym typeface="+mn-ea"/>
              </a:rPr>
              <a:t>ҰСТАНУ</a:t>
            </a:r>
            <a:r>
              <a:rPr lang="ru-RU" altLang="ru-RU" sz="1400" b="1" dirty="0">
                <a:solidFill>
                  <a:srgbClr val="000000"/>
                </a:solidFill>
                <a:latin typeface="Times New Roman" panose="02020603050405020304" pitchFamily="18" charset="0"/>
                <a:cs typeface="Times New Roman" panose="02020603050405020304" pitchFamily="18" charset="0"/>
                <a:sym typeface="+mn-ea"/>
              </a:rPr>
              <a:t> </a:t>
            </a:r>
            <a:br>
              <a:rPr lang="ru-RU" altLang="ru-RU" sz="1400" b="1" dirty="0">
                <a:solidFill>
                  <a:srgbClr val="000000"/>
                </a:solidFill>
                <a:latin typeface="Times New Roman" panose="02020603050405020304" pitchFamily="18" charset="0"/>
                <a:cs typeface="Times New Roman" panose="02020603050405020304" pitchFamily="18" charset="0"/>
                <a:sym typeface="+mn-ea"/>
              </a:rPr>
            </a:br>
            <a:r>
              <a:rPr lang="ru-RU" altLang="ru-RU" sz="1400" b="1" dirty="0" err="1">
                <a:solidFill>
                  <a:srgbClr val="000000"/>
                </a:solidFill>
                <a:latin typeface="Times New Roman" panose="02020603050405020304" pitchFamily="18" charset="0"/>
                <a:cs typeface="Times New Roman" panose="02020603050405020304" pitchFamily="18" charset="0"/>
                <a:sym typeface="+mn-ea"/>
              </a:rPr>
              <a:t>ҰСЫНЫЛАДЫ</a:t>
            </a:r>
            <a:br>
              <a:rPr lang="ru-RU" altLang="ru-RU" sz="1400" b="1" dirty="0"/>
            </a:br>
            <a:r>
              <a:rPr lang="ru-RU" sz="1400" dirty="0">
                <a:latin typeface="Times New Roman" panose="02020603050405020304" pitchFamily="18" charset="0"/>
                <a:cs typeface="Times New Roman" panose="02020603050405020304" pitchFamily="18" charset="0"/>
              </a:rPr>
              <a:t>-</a:t>
            </a:r>
            <a:r>
              <a:rPr lang="ru-RU" sz="1400" dirty="0" err="1">
                <a:latin typeface="Times New Roman" panose="02020603050405020304" pitchFamily="18" charset="0"/>
                <a:cs typeface="Times New Roman" panose="02020603050405020304" pitchFamily="18" charset="0"/>
              </a:rPr>
              <a:t>ашық</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ауада</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әсіресе</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автотрассалардың</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немесе</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басқа</a:t>
            </a:r>
            <a:r>
              <a:rPr lang="ru-RU" sz="1400" dirty="0">
                <a:latin typeface="Times New Roman" panose="02020603050405020304" pitchFamily="18" charset="0"/>
                <a:cs typeface="Times New Roman" panose="02020603050405020304" pitchFamily="18" charset="0"/>
              </a:rPr>
              <a:t> да </a:t>
            </a:r>
            <a:r>
              <a:rPr lang="ru-RU" sz="1400" dirty="0" err="1">
                <a:latin typeface="Times New Roman" panose="02020603050405020304" pitchFamily="18" charset="0"/>
                <a:cs typeface="Times New Roman" panose="02020603050405020304" pitchFamily="18" charset="0"/>
              </a:rPr>
              <a:t>ластану</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көздерінің</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жанында</a:t>
            </a:r>
            <a:r>
              <a:rPr lang="ru-RU" sz="1400" dirty="0">
                <a:latin typeface="Times New Roman" panose="02020603050405020304" pitchFamily="18" charset="0"/>
                <a:cs typeface="Times New Roman" panose="02020603050405020304" pitchFamily="18" charset="0"/>
              </a:rPr>
              <a:t> болу </a:t>
            </a:r>
            <a:r>
              <a:rPr lang="ru-RU" sz="1400" dirty="0" err="1">
                <a:latin typeface="Times New Roman" panose="02020603050405020304" pitchFamily="18" charset="0"/>
                <a:cs typeface="Times New Roman" panose="02020603050405020304" pitchFamily="18" charset="0"/>
              </a:rPr>
              <a:t>уақытын</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қысқарту</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Балалар</a:t>
            </a:r>
            <a:r>
              <a:rPr lang="ru-RU" sz="1400" dirty="0">
                <a:latin typeface="Times New Roman" panose="02020603050405020304" pitchFamily="18" charset="0"/>
                <a:cs typeface="Times New Roman" panose="02020603050405020304" pitchFamily="18" charset="0"/>
              </a:rPr>
              <a:t> мен </a:t>
            </a:r>
            <a:r>
              <a:rPr lang="ru-RU" sz="1400" dirty="0" err="1">
                <a:latin typeface="Times New Roman" panose="02020603050405020304" pitchFamily="18" charset="0"/>
                <a:cs typeface="Times New Roman" panose="02020603050405020304" pitchFamily="18" charset="0"/>
              </a:rPr>
              <a:t>жүкті</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әйелдер</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ұзақ</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серуендеуден</a:t>
            </a:r>
            <a:r>
              <a:rPr lang="ru-RU" sz="1400" dirty="0">
                <a:latin typeface="Times New Roman" panose="02020603050405020304" pitchFamily="18" charset="0"/>
                <a:cs typeface="Times New Roman" panose="02020603050405020304" pitchFamily="18" charset="0"/>
              </a:rPr>
              <a:t> бас </a:t>
            </a:r>
            <a:r>
              <a:rPr lang="ru-RU" sz="1400" dirty="0" err="1">
                <a:latin typeface="Times New Roman" panose="02020603050405020304" pitchFamily="18" charset="0"/>
                <a:cs typeface="Times New Roman" panose="02020603050405020304" pitchFamily="18" charset="0"/>
              </a:rPr>
              <a:t>тартуы</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керек</a:t>
            </a:r>
            <a:r>
              <a:rPr lang="ru-RU" sz="1400" dirty="0">
                <a:latin typeface="Times New Roman" panose="02020603050405020304" pitchFamily="18" charset="0"/>
                <a:cs typeface="Times New Roman" panose="02020603050405020304" pitchFamily="18" charset="0"/>
              </a:rPr>
              <a:t>;</a:t>
            </a:r>
            <a:br>
              <a:rPr lang="ru-RU" sz="1400" dirty="0">
                <a:latin typeface="Times New Roman" panose="02020603050405020304" pitchFamily="18" charset="0"/>
                <a:cs typeface="Times New Roman" panose="02020603050405020304" pitchFamily="18" charset="0"/>
              </a:rPr>
            </a:b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өкпенің</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жүрек-қан</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тамырлары</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аллергиялық</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аурулардың</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созылмалы</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ауруларынан</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зардап</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шегетін</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адамдарда</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ашық</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ауада</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болған</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кезде</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өзімен</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бірге</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қажетті</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дәрілік</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препараттар</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болуы</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қажет</a:t>
            </a:r>
            <a:r>
              <a:rPr lang="ru-RU" sz="1400" dirty="0">
                <a:latin typeface="Times New Roman" panose="02020603050405020304" pitchFamily="18" charset="0"/>
                <a:cs typeface="Times New Roman" panose="02020603050405020304" pitchFamily="18" charset="0"/>
              </a:rPr>
              <a:t>;</a:t>
            </a:r>
            <a:br>
              <a:rPr lang="ru-RU" sz="1400" dirty="0">
                <a:latin typeface="Times New Roman" panose="02020603050405020304" pitchFamily="18" charset="0"/>
                <a:cs typeface="Times New Roman" panose="02020603050405020304" pitchFamily="18" charset="0"/>
              </a:rPr>
            </a:b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ашық</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ауада</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физикалық</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белсенділікті</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шектеңіз</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Жабық</a:t>
            </a:r>
            <a:r>
              <a:rPr lang="ru-RU" sz="1400" dirty="0">
                <a:latin typeface="Times New Roman" panose="02020603050405020304" pitchFamily="18" charset="0"/>
                <a:cs typeface="Times New Roman" panose="02020603050405020304" pitchFamily="18" charset="0"/>
              </a:rPr>
              <a:t> спорт </a:t>
            </a:r>
            <a:r>
              <a:rPr lang="ru-RU" sz="1400" dirty="0" err="1">
                <a:latin typeface="Times New Roman" panose="02020603050405020304" pitchFamily="18" charset="0"/>
                <a:cs typeface="Times New Roman" panose="02020603050405020304" pitchFamily="18" charset="0"/>
              </a:rPr>
              <a:t>кешендерінде</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дене</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шынықтыру</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және</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спортпен</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айналысу</a:t>
            </a:r>
            <a:r>
              <a:rPr lang="ru-RU" sz="1400" dirty="0">
                <a:latin typeface="Times New Roman" panose="02020603050405020304" pitchFamily="18" charset="0"/>
                <a:cs typeface="Times New Roman" panose="02020603050405020304" pitchFamily="18" charset="0"/>
              </a:rPr>
              <a:t>.</a:t>
            </a:r>
            <a:endParaRPr lang="ru-RU" sz="1400"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18855</TotalTime>
  <Words>680</Words>
  <Application>Microsoft Office PowerPoint</Application>
  <PresentationFormat>Лист A4 (210x297 мм)</PresentationFormat>
  <Paragraphs>104</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2658</cp:revision>
  <cp:lastPrinted>2021-07-01T03:56:27Z</cp:lastPrinted>
  <dcterms:created xsi:type="dcterms:W3CDTF">2018-03-27T06:03:00Z</dcterms:created>
  <dcterms:modified xsi:type="dcterms:W3CDTF">2022-11-26T10:28:32Z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