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41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53830212"/>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chemeClr val="tx2">
                              <a:lumMod val="75000"/>
                            </a:schemeClr>
                          </a:solidFill>
                          <a:latin typeface="Times New Roman" panose="02020603050405020304" pitchFamily="18" charset="0"/>
                          <a:cs typeface="Times New Roman" panose="02020603050405020304" pitchFamily="18" charset="0"/>
                        </a:rPr>
                        <a:t>№ 329</a:t>
                      </a:r>
                      <a:r>
                        <a:rPr lang="ru-RU" altLang="x-none" sz="1600" b="1" i="1" baseline="0" dirty="0" smtClean="0">
                          <a:solidFill>
                            <a:schemeClr val="tx2">
                              <a:lumMod val="75000"/>
                            </a:schemeClr>
                          </a:solidFill>
                          <a:latin typeface="Times New Roman" panose="02020603050405020304" pitchFamily="18" charset="0"/>
                          <a:cs typeface="Times New Roman" panose="02020603050405020304" pitchFamily="18" charset="0"/>
                        </a:rPr>
                        <a:t> </a:t>
                      </a:r>
                      <a:r>
                        <a:rPr lang="ru-RU" altLang="x-none" sz="1600" b="1" i="1" dirty="0" smtClean="0">
                          <a:solidFill>
                            <a:schemeClr val="tx2">
                              <a:lumMod val="75000"/>
                            </a:schemeClr>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chemeClr val="tx2">
                              <a:lumMod val="75000"/>
                            </a:schemeClr>
                          </a:solidFill>
                          <a:latin typeface="Times New Roman" panose="02020603050405020304" pitchFamily="18" charset="0"/>
                          <a:cs typeface="Times New Roman" panose="02020603050405020304" pitchFamily="18" charset="0"/>
                        </a:rPr>
                        <a:t>БЮЛЛЕТЕНІ</a:t>
                      </a:r>
                      <a:r>
                        <a:rPr lang="en-US" altLang="x-none" sz="1600" b="1" i="1" dirty="0" smtClean="0">
                          <a:solidFill>
                            <a:schemeClr val="tx2">
                              <a:lumMod val="75000"/>
                            </a:schemeClr>
                          </a:solidFill>
                          <a:latin typeface="Times New Roman" panose="02020603050405020304" pitchFamily="18" charset="0"/>
                          <a:cs typeface="Times New Roman" panose="02020603050405020304" pitchFamily="18" charset="0"/>
                        </a:rPr>
                        <a:t> </a:t>
                      </a:r>
                      <a:endPar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chemeClr val="tx2">
                              <a:lumMod val="75000"/>
                            </a:schemeClr>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smtClean="0">
                          <a:solidFill>
                            <a:schemeClr val="tx2">
                              <a:lumMod val="75000"/>
                            </a:schemeClr>
                          </a:solidFill>
                          <a:latin typeface="Times New Roman" panose="02020603050405020304" pitchFamily="18" charset="0"/>
                          <a:cs typeface="Times New Roman" panose="02020603050405020304" pitchFamily="18" charset="0"/>
                        </a:rPr>
                        <a:t>2022</a:t>
                      </a:r>
                      <a:r>
                        <a:rPr lang="kk-KZ" altLang="zh-CN" sz="1200" b="1" i="0" baseline="0" dirty="0" smtClean="0">
                          <a:solidFill>
                            <a:schemeClr val="tx2">
                              <a:lumMod val="75000"/>
                            </a:schemeClr>
                          </a:solidFill>
                          <a:latin typeface="Times New Roman" panose="02020603050405020304" pitchFamily="18" charset="0"/>
                          <a:cs typeface="Times New Roman" panose="02020603050405020304" pitchFamily="18" charset="0"/>
                        </a:rPr>
                        <a:t> жыл 25 </a:t>
                      </a:r>
                      <a:r>
                        <a:rPr lang="kk-KZ" altLang="zh-CN" sz="1200" b="1" i="0" u="none" baseline="0" dirty="0" smtClean="0">
                          <a:solidFill>
                            <a:schemeClr val="tx2">
                              <a:lumMod val="75000"/>
                            </a:schemeClr>
                          </a:solidFill>
                          <a:latin typeface="Times New Roman" panose="02020603050405020304" pitchFamily="18" charset="0"/>
                          <a:cs typeface="Times New Roman" panose="02020603050405020304" pitchFamily="18" charset="0"/>
                        </a:rPr>
                        <a:t>қараша  </a:t>
                      </a:r>
                      <a:endParaRPr lang="zh-CN" altLang="x-none" sz="1200" b="1" i="0" u="none"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ru-RU" altLang="ru-RU" sz="1200" b="1" smtClean="0">
                <a:latin typeface="Times New Roman" pitchFamily="18" charset="0"/>
                <a:cs typeface="Times New Roman" pitchFamily="18" charset="0"/>
              </a:rPr>
              <a:t>25</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914131"/>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26 </a:t>
            </a:r>
            <a:r>
              <a:rPr lang="kk-KZ" sz="1200" b="1" dirty="0" smtClean="0">
                <a:latin typeface="Times New Roman" pitchFamily="18" charset="0"/>
                <a:cs typeface="Times New Roman" pitchFamily="18" charset="0"/>
              </a:rPr>
              <a:t>қарашаға</a:t>
            </a:r>
            <a:endParaRPr lang="ru-RU" sz="1200" b="1" dirty="0" smtClean="0">
              <a:latin typeface="Times New Roman" pitchFamily="18" charset="0"/>
              <a:cs typeface="Times New Roman" pitchFamily="18" charset="0"/>
            </a:endParaRPr>
          </a:p>
          <a:p>
            <a:pPr algn="ctr"/>
            <a:r>
              <a:rPr lang="kk-KZ" altLang="ru-RU" sz="1200" b="1" dirty="0" smtClean="0">
                <a:latin typeface="Times New Roman" panose="02020603050405020304" pitchFamily="18" charset="0"/>
                <a:cs typeface="Times New Roman" panose="02020603050405020304" pitchFamily="18" charset="0"/>
              </a:rPr>
              <a:t>25 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26 </a:t>
            </a:r>
            <a:r>
              <a:rPr lang="kk-KZ" altLang="ru-RU" sz="1200" b="1" dirty="0"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pPr>
              <a:lnSpc>
                <a:spcPct val="107000"/>
              </a:lnSpc>
              <a:spcAft>
                <a:spcPts val="0"/>
              </a:spcAft>
            </a:pPr>
            <a:r>
              <a:rPr lang="kk-KZ" sz="1200" dirty="0" smtClean="0">
                <a:solidFill>
                  <a:prstClr val="black"/>
                </a:solidFill>
                <a:latin typeface="Times New Roman" pitchFamily="18" charset="0"/>
                <a:cs typeface="Times New Roman" pitchFamily="18" charset="0"/>
              </a:rPr>
              <a:t>        Жауын-шашынсыз</a:t>
            </a:r>
            <a:r>
              <a:rPr lang="kk-KZ" sz="1200" dirty="0">
                <a:solidFill>
                  <a:prstClr val="black"/>
                </a:solidFill>
                <a:latin typeface="Times New Roman" pitchFamily="18" charset="0"/>
                <a:cs typeface="Times New Roman" pitchFamily="18" charset="0"/>
              </a:rPr>
              <a:t>. Түнде және </a:t>
            </a:r>
            <a:r>
              <a:rPr lang="kk-KZ" sz="1200" dirty="0" smtClean="0">
                <a:solidFill>
                  <a:prstClr val="black"/>
                </a:solidFill>
                <a:latin typeface="Times New Roman" pitchFamily="18" charset="0"/>
                <a:ea typeface="Calibri"/>
                <a:cs typeface="Times New Roman" pitchFamily="18" charset="0"/>
              </a:rPr>
              <a:t>таңертең</a:t>
            </a:r>
            <a:r>
              <a:rPr lang="ru-RU" sz="1200" dirty="0" smtClean="0">
                <a:solidFill>
                  <a:prstClr val="black"/>
                </a:solidFill>
                <a:latin typeface="Times New Roman" pitchFamily="18" charset="0"/>
                <a:ea typeface="Calibri"/>
                <a:cs typeface="Times New Roman" pitchFamily="18" charset="0"/>
              </a:rPr>
              <a:t> </a:t>
            </a:r>
            <a:r>
              <a:rPr lang="kk-KZ" sz="1200" dirty="0">
                <a:solidFill>
                  <a:prstClr val="black"/>
                </a:solidFill>
                <a:latin typeface="Times New Roman" pitchFamily="18" charset="0"/>
                <a:cs typeface="Times New Roman" pitchFamily="18" charset="0"/>
              </a:rPr>
              <a:t>тұман түседі.</a:t>
            </a:r>
            <a:r>
              <a:rPr lang="kk-KZ" sz="1200" dirty="0">
                <a:solidFill>
                  <a:prstClr val="black"/>
                </a:solidFill>
                <a:latin typeface="Times New Roman" pitchFamily="18" charset="0"/>
                <a:ea typeface="Times New Roman"/>
                <a:cs typeface="Times New Roman" pitchFamily="18" charset="0"/>
              </a:rPr>
              <a:t> </a:t>
            </a:r>
            <a:r>
              <a:rPr lang="kk-KZ" sz="1200" dirty="0">
                <a:latin typeface="Times New Roman"/>
                <a:ea typeface="Times New Roman"/>
              </a:rPr>
              <a:t>Солтүстік-батыстан </a:t>
            </a:r>
            <a:r>
              <a:rPr lang="kk-KZ" sz="1200" dirty="0">
                <a:latin typeface="Times New Roman"/>
                <a:ea typeface="Calibri"/>
              </a:rPr>
              <a:t>соққан жел</a:t>
            </a:r>
            <a:r>
              <a:rPr lang="kk-KZ" sz="1200" dirty="0">
                <a:latin typeface="Times New Roman"/>
                <a:ea typeface="Times New Roman"/>
              </a:rPr>
              <a:t> сол</a:t>
            </a:r>
            <a:r>
              <a:rPr lang="kk-KZ" sz="1200" dirty="0">
                <a:latin typeface="Times New Roman"/>
                <a:ea typeface="Calibri"/>
              </a:rPr>
              <a:t>түстік-шығыс </a:t>
            </a:r>
            <a:r>
              <a:rPr lang="kk-KZ" sz="1200" dirty="0">
                <a:latin typeface="Times New Roman"/>
                <a:ea typeface="Times New Roman"/>
              </a:rPr>
              <a:t>желіне ауысады</a:t>
            </a:r>
            <a:r>
              <a:rPr lang="kk-KZ" sz="1200" dirty="0" smtClean="0">
                <a:solidFill>
                  <a:prstClr val="black"/>
                </a:solidFill>
                <a:latin typeface="Times New Roman" pitchFamily="18" charset="0"/>
                <a:ea typeface="Calibri"/>
                <a:cs typeface="Times New Roman" pitchFamily="18" charset="0"/>
              </a:rPr>
              <a:t>, күші </a:t>
            </a:r>
            <a:r>
              <a:rPr lang="kk-KZ" sz="1200" dirty="0" smtClean="0">
                <a:solidFill>
                  <a:prstClr val="black"/>
                </a:solidFill>
                <a:latin typeface="Times New Roman" pitchFamily="18" charset="0"/>
                <a:cs typeface="Times New Roman" pitchFamily="18" charset="0"/>
              </a:rPr>
              <a:t>9-14, </a:t>
            </a:r>
            <a:r>
              <a:rPr lang="kk-KZ" sz="1200" dirty="0" smtClean="0">
                <a:latin typeface="Times New Roman"/>
                <a:ea typeface="Times New Roman"/>
              </a:rPr>
              <a:t>күндіз екпіні</a:t>
            </a:r>
            <a:r>
              <a:rPr lang="kk-KZ" sz="1200" dirty="0" smtClean="0">
                <a:solidFill>
                  <a:prstClr val="black"/>
                </a:solidFill>
                <a:latin typeface="Times New Roman" pitchFamily="18" charset="0"/>
                <a:cs typeface="Times New Roman" pitchFamily="18" charset="0"/>
              </a:rPr>
              <a:t> 15-20 м/с.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a:t>
            </a:r>
            <a:r>
              <a:rPr lang="kk-KZ" sz="1200" dirty="0" smtClean="0">
                <a:latin typeface="Times New Roman" pitchFamily="18" charset="0"/>
                <a:cs typeface="Times New Roman" pitchFamily="18" charset="0"/>
              </a:rPr>
              <a:t>түнде 1 градус аяз-1 градус жылы,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3-5 градус </a:t>
            </a:r>
            <a:r>
              <a:rPr lang="kk-KZ" sz="1200" dirty="0">
                <a:latin typeface="Times New Roman" pitchFamily="18" charset="0"/>
                <a:cs typeface="Times New Roman" pitchFamily="18" charset="0"/>
              </a:rPr>
              <a:t>жылы болады.</a:t>
            </a:r>
            <a:r>
              <a:rPr lang="kk-KZ" sz="1200" dirty="0">
                <a:solidFill>
                  <a:prstClr val="black"/>
                </a:solidFill>
                <a:latin typeface="Times New Roman" pitchFamily="18" charset="0"/>
                <a:cs typeface="Times New Roman" pitchFamily="18" charset="0"/>
              </a:rPr>
              <a:t>  </a:t>
            </a:r>
            <a:endParaRPr lang="ru-RU" sz="1200" dirty="0">
              <a:latin typeface="Times New Roman" pitchFamily="18" charset="0"/>
              <a:cs typeface="Times New Roman" pitchFamily="18" charset="0"/>
            </a:endParaRPr>
          </a:p>
          <a:p>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27 </a:t>
            </a:r>
            <a:r>
              <a:rPr lang="ru-RU" altLang="ru-RU" sz="1200" b="1" dirty="0" err="1" smtClean="0">
                <a:latin typeface="Times New Roman" panose="02020603050405020304" pitchFamily="18" charset="0"/>
                <a:cs typeface="Times New Roman" panose="02020603050405020304" pitchFamily="18" charset="0"/>
              </a:rPr>
              <a:t>қарашаға</a:t>
            </a:r>
            <a:endParaRPr lang="ru-RU" sz="1200" b="1" dirty="0" smtClean="0">
              <a:latin typeface="Times New Roman" panose="02020603050405020304" pitchFamily="18" charset="0"/>
              <a:cs typeface="Times New Roman" panose="02020603050405020304" pitchFamily="18" charset="0"/>
            </a:endParaRPr>
          </a:p>
          <a:p>
            <a:pPr indent="182563" algn="ctr">
              <a:defRPr/>
            </a:pPr>
            <a:r>
              <a:rPr lang="ru-RU" sz="1200" b="1" dirty="0" smtClean="0">
                <a:solidFill>
                  <a:prstClr val="black"/>
                </a:solidFill>
                <a:latin typeface="Times New Roman" panose="02020603050405020304" pitchFamily="18" charset="0"/>
                <a:cs typeface="Times New Roman" panose="02020603050405020304" pitchFamily="18" charset="0"/>
              </a:rPr>
              <a:t>26 </a:t>
            </a:r>
            <a:r>
              <a:rPr lang="ru-RU" altLang="ru-RU" sz="1200" b="1" dirty="0" err="1" smtClean="0">
                <a:solidFill>
                  <a:prstClr val="black"/>
                </a:solidFill>
                <a:latin typeface="Times New Roman" panose="02020603050405020304" pitchFamily="18" charset="0"/>
                <a:cs typeface="Times New Roman" panose="02020603050405020304" pitchFamily="18" charset="0"/>
              </a:rPr>
              <a:t>қараша</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27 </a:t>
            </a:r>
            <a:r>
              <a:rPr lang="ru-RU" altLang="ru-RU" sz="1200" b="1" dirty="0" err="1" smtClean="0">
                <a:latin typeface="Times New Roman" panose="02020603050405020304" pitchFamily="18" charset="0"/>
                <a:cs typeface="Times New Roman" panose="02020603050405020304" pitchFamily="18" charset="0"/>
              </a:rPr>
              <a:t>қараша</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defRPr/>
            </a:pPr>
            <a:r>
              <a:rPr lang="kk-KZ" sz="1200" dirty="0" smtClean="0">
                <a:solidFill>
                  <a:prstClr val="black"/>
                </a:solidFill>
                <a:latin typeface="Times New Roman" pitchFamily="18" charset="0"/>
                <a:cs typeface="Times New Roman" pitchFamily="18" charset="0"/>
              </a:rPr>
              <a:t>   Жауын-шашынсыз. Кей уақытта тұман түседі.</a:t>
            </a:r>
            <a:r>
              <a:rPr lang="kk-KZ" sz="1200" dirty="0" smtClean="0">
                <a:solidFill>
                  <a:prstClr val="black"/>
                </a:solidFill>
                <a:latin typeface="Times New Roman" pitchFamily="18" charset="0"/>
                <a:ea typeface="Times New Roman"/>
                <a:cs typeface="Times New Roman" pitchFamily="18" charset="0"/>
              </a:rPr>
              <a:t> Солтүстік-шығыстан </a:t>
            </a:r>
            <a:r>
              <a:rPr lang="kk-KZ" sz="1200" dirty="0">
                <a:solidFill>
                  <a:prstClr val="black"/>
                </a:solidFill>
                <a:latin typeface="Times New Roman"/>
                <a:ea typeface="Calibri"/>
              </a:rPr>
              <a:t>жел соғады, күші </a:t>
            </a:r>
            <a:r>
              <a:rPr lang="kk-KZ" sz="1200" dirty="0" smtClean="0">
                <a:solidFill>
                  <a:prstClr val="black"/>
                </a:solidFill>
                <a:latin typeface="Times New Roman" pitchFamily="18" charset="0"/>
                <a:cs typeface="Times New Roman" pitchFamily="18" charset="0"/>
              </a:rPr>
              <a:t>9-14, екпіні 15-20 м/с</a:t>
            </a:r>
            <a:r>
              <a:rPr lang="kk-KZ" sz="1200" dirty="0">
                <a:solidFill>
                  <a:prstClr val="black"/>
                </a:solidFill>
                <a:latin typeface="Times New Roman" pitchFamily="18" charset="0"/>
                <a:cs typeface="Times New Roman" pitchFamily="18" charset="0"/>
              </a:rPr>
              <a:t>.</a:t>
            </a:r>
            <a:r>
              <a:rPr lang="kk-KZ" sz="1200" dirty="0">
                <a:solidFill>
                  <a:prstClr val="black"/>
                </a:solidFill>
                <a:latin typeface="Times New Roman"/>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a:t>
            </a:r>
            <a:r>
              <a:rPr lang="kk-KZ" sz="1200" dirty="0" smtClean="0">
                <a:latin typeface="Times New Roman" pitchFamily="18" charset="0"/>
                <a:cs typeface="Times New Roman" pitchFamily="18" charset="0"/>
              </a:rPr>
              <a:t> түнде 2-4 градус аяз болады</a:t>
            </a:r>
            <a:r>
              <a:rPr lang="kk-KZ" sz="1200" dirty="0">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13577" y="285644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r>
              <a:rPr lang="ru-RU" sz="1200" dirty="0" smtClean="0">
                <a:solidFill>
                  <a:schemeClr val="tx1"/>
                </a:solidFill>
                <a:latin typeface="Times New Roman" panose="02020603050405020304" pitchFamily="18" charset="0"/>
                <a:cs typeface="Times New Roman" panose="02020603050405020304" pitchFamily="18" charset="0"/>
              </a:rPr>
              <a:t>        26 </a:t>
            </a:r>
            <a:r>
              <a:rPr lang="ru-RU" sz="1200" dirty="0" err="1" smtClean="0">
                <a:solidFill>
                  <a:schemeClr val="tx1"/>
                </a:solidFill>
                <a:latin typeface="Times New Roman" panose="02020603050405020304" pitchFamily="18" charset="0"/>
                <a:cs typeface="Times New Roman" panose="02020603050405020304" pitchFamily="18" charset="0"/>
              </a:rPr>
              <a:t>қарашаға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2</a:t>
            </a:r>
            <a:r>
              <a:rPr lang="kk-KZ" sz="1200" dirty="0">
                <a:solidFill>
                  <a:schemeClr val="tx1"/>
                </a:solidFill>
                <a:latin typeface="Times New Roman" panose="02020603050405020304" pitchFamily="18" charset="0"/>
                <a:cs typeface="Times New Roman" panose="02020603050405020304" pitchFamily="18" charset="0"/>
              </a:rPr>
              <a:t>6</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қарашаға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57334790"/>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3408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3669" y="4371880"/>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sz="1400" b="1" i="1" dirty="0" err="1">
                <a:latin typeface="Times New Roman" panose="02020603050405020304" pitchFamily="18" charset="0"/>
                <a:cs typeface="Times New Roman" panose="02020603050405020304" pitchFamily="18" charset="0"/>
              </a:rPr>
              <a:t>Қабдуалиева</a:t>
            </a:r>
            <a:r>
              <a:rPr lang="ru-RU" sz="1400" b="1" i="1" dirty="0">
                <a:latin typeface="Times New Roman" panose="02020603050405020304" pitchFamily="18" charset="0"/>
                <a:cs typeface="Times New Roman" panose="02020603050405020304" pitchFamily="18" charset="0"/>
              </a:rPr>
              <a:t> </a:t>
            </a:r>
            <a:r>
              <a:rPr lang="ru-RU" sz="1400" b="1" i="1" dirty="0" err="1">
                <a:latin typeface="Times New Roman" panose="02020603050405020304" pitchFamily="18" charset="0"/>
                <a:cs typeface="Times New Roman" panose="02020603050405020304" pitchFamily="18" charset="0"/>
              </a:rPr>
              <a:t>М.С</a:t>
            </a:r>
            <a:r>
              <a:rPr lang="ru-RU" sz="1400" b="1" i="1" dirty="0">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14361</TotalTime>
  <Words>589</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2804</cp:revision>
  <cp:lastPrinted>2022-11-25T06:35:59Z</cp:lastPrinted>
  <dcterms:created xsi:type="dcterms:W3CDTF">2018-03-27T06:03:00Z</dcterms:created>
  <dcterms:modified xsi:type="dcterms:W3CDTF">2022-11-25T09:27:27Z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