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61" r:id="rId2"/>
    <p:sldId id="265" r:id="rId3"/>
  </p:sldIdLst>
  <p:sldSz cx="9906000" cy="6858000" type="A4"/>
  <p:notesSz cx="6797675" cy="9926638"/>
  <p:defaultTextStyle>
    <a:defPPr>
      <a:defRPr lang="ru-RU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pos="310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B350DC1-98B6-4724-A1A1-5E8A22EFE4C4}" v="1" dt="2022-11-20T09:10:43.043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197" autoAdjust="0"/>
    <p:restoredTop sz="94660"/>
  </p:normalViewPr>
  <p:slideViewPr>
    <p:cSldViewPr showGuides="1">
      <p:cViewPr varScale="1">
        <p:scale>
          <a:sx n="64" d="100"/>
          <a:sy n="64" d="100"/>
        </p:scale>
        <p:origin x="130" y="168"/>
      </p:cViewPr>
      <p:guideLst>
        <p:guide orient="horz" pos="2159"/>
        <p:guide pos="31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notesMaster" Target="notesMasters/notesMaster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oldir" userId="df42278df007c026" providerId="LiveId" clId="{2B350DC1-98B6-4724-A1A1-5E8A22EFE4C4}"/>
    <pc:docChg chg="custSel modSld">
      <pc:chgData name="Moldir" userId="df42278df007c026" providerId="LiveId" clId="{2B350DC1-98B6-4724-A1A1-5E8A22EFE4C4}" dt="2022-11-20T09:13:01.533" v="11"/>
      <pc:docMkLst>
        <pc:docMk/>
      </pc:docMkLst>
      <pc:sldChg chg="modSp mod">
        <pc:chgData name="Moldir" userId="df42278df007c026" providerId="LiveId" clId="{2B350DC1-98B6-4724-A1A1-5E8A22EFE4C4}" dt="2022-11-20T09:11:19.441" v="5" actId="207"/>
        <pc:sldMkLst>
          <pc:docMk/>
          <pc:sldMk cId="0" sldId="261"/>
        </pc:sldMkLst>
        <pc:spChg chg="mod">
          <ac:chgData name="Moldir" userId="df42278df007c026" providerId="LiveId" clId="{2B350DC1-98B6-4724-A1A1-5E8A22EFE4C4}" dt="2022-11-20T09:10:56.846" v="4" actId="20577"/>
          <ac:spMkLst>
            <pc:docMk/>
            <pc:sldMk cId="0" sldId="261"/>
            <ac:spMk id="14" creationId="{00000000-0000-0000-0000-000000000000}"/>
          </ac:spMkLst>
        </pc:spChg>
        <pc:spChg chg="mod">
          <ac:chgData name="Moldir" userId="df42278df007c026" providerId="LiveId" clId="{2B350DC1-98B6-4724-A1A1-5E8A22EFE4C4}" dt="2022-11-20T09:11:19.441" v="5" actId="207"/>
          <ac:spMkLst>
            <pc:docMk/>
            <pc:sldMk cId="0" sldId="261"/>
            <ac:spMk id="21" creationId="{00000000-0000-0000-0000-000000000000}"/>
          </ac:spMkLst>
        </pc:spChg>
        <pc:graphicFrameChg chg="mod">
          <ac:chgData name="Moldir" userId="df42278df007c026" providerId="LiveId" clId="{2B350DC1-98B6-4724-A1A1-5E8A22EFE4C4}" dt="2022-11-20T09:10:43.042" v="0"/>
          <ac:graphicFrameMkLst>
            <pc:docMk/>
            <pc:sldMk cId="0" sldId="261"/>
            <ac:graphicFrameMk id="23" creationId="{94CC0974-E1E4-47F3-9A8B-49A879A3B96B}"/>
          </ac:graphicFrameMkLst>
        </pc:graphicFrameChg>
      </pc:sldChg>
      <pc:sldChg chg="addSp delSp modSp mod">
        <pc:chgData name="Moldir" userId="df42278df007c026" providerId="LiveId" clId="{2B350DC1-98B6-4724-A1A1-5E8A22EFE4C4}" dt="2022-11-20T09:13:01.533" v="11"/>
        <pc:sldMkLst>
          <pc:docMk/>
          <pc:sldMk cId="334028445" sldId="265"/>
        </pc:sldMkLst>
        <pc:spChg chg="add mod">
          <ac:chgData name="Moldir" userId="df42278df007c026" providerId="LiveId" clId="{2B350DC1-98B6-4724-A1A1-5E8A22EFE4C4}" dt="2022-11-20T09:12:11.491" v="10" actId="14100"/>
          <ac:spMkLst>
            <pc:docMk/>
            <pc:sldMk cId="334028445" sldId="265"/>
            <ac:spMk id="5" creationId="{4BD5282C-F42F-1F41-00EE-EC65A4347A9D}"/>
          </ac:spMkLst>
        </pc:spChg>
        <pc:spChg chg="mod">
          <ac:chgData name="Moldir" userId="df42278df007c026" providerId="LiveId" clId="{2B350DC1-98B6-4724-A1A1-5E8A22EFE4C4}" dt="2022-11-20T09:13:01.533" v="11"/>
          <ac:spMkLst>
            <pc:docMk/>
            <pc:sldMk cId="334028445" sldId="265"/>
            <ac:spMk id="18" creationId="{00000000-0000-0000-0000-000000000000}"/>
          </ac:spMkLst>
        </pc:spChg>
        <pc:grpChg chg="del">
          <ac:chgData name="Moldir" userId="df42278df007c026" providerId="LiveId" clId="{2B350DC1-98B6-4724-A1A1-5E8A22EFE4C4}" dt="2022-11-20T09:11:54.872" v="6" actId="478"/>
          <ac:grpSpMkLst>
            <pc:docMk/>
            <pc:sldMk cId="334028445" sldId="265"/>
            <ac:grpSpMk id="6" creationId="{00000000-0000-0000-0000-000000000000}"/>
          </ac:grpSpMkLst>
        </pc:gr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862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 algn="r"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6148" name="Образ слайда 3"/>
          <p:cNvSpPr>
            <a:spLocks noGrp="1" noRot="1" noChangeAspect="1"/>
          </p:cNvSpPr>
          <p:nvPr>
            <p:ph type="sldImg"/>
          </p:nvPr>
        </p:nvSpPr>
        <p:spPr>
          <a:xfrm>
            <a:off x="981075" y="1239838"/>
            <a:ext cx="4835525" cy="3349625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Заметки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0384" y="4776857"/>
            <a:ext cx="5436908" cy="390895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3763" tIns="46882" rIns="93763" bIns="46882" numCol="1" anchor="t" anchorCtr="0" compatLnSpc="1"/>
          <a:lstStyle/>
          <a:p>
            <a:pPr marL="0" marR="0" lvl="0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Образец текста</a:t>
            </a:r>
          </a:p>
          <a:p>
            <a:pPr marL="468814" marR="0" lvl="1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Второй уровень</a:t>
            </a:r>
          </a:p>
          <a:p>
            <a:pPr marL="937630" marR="0" lvl="2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Третий уровень</a:t>
            </a:r>
          </a:p>
          <a:p>
            <a:pPr marL="1406444" marR="0" lvl="3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Четвертый уровень</a:t>
            </a:r>
          </a:p>
          <a:p>
            <a:pPr marL="1875259" marR="0" lvl="4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862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/>
          <a:p>
            <a:pPr lvl="0" algn="r" eaLnBrk="1" hangingPunct="1"/>
            <a:fld id="{9A0DB2DC-4C9A-4742-B13C-FB6460FD3503}" type="slidenum">
              <a:rPr lang="ru-RU" altLang="en-US" sz="1300" dirty="0"/>
              <a:pPr lvl="0" algn="r" eaLnBrk="1" hangingPunct="1"/>
              <a:t>‹#›</a:t>
            </a:fld>
            <a:endParaRPr lang="ru-RU" altLang="en-US" sz="1300" dirty="0"/>
          </a:p>
        </p:txBody>
      </p:sp>
    </p:spTree>
    <p:extLst>
      <p:ext uri="{BB962C8B-B14F-4D97-AF65-F5344CB8AC3E}">
        <p14:creationId xmlns:p14="http://schemas.microsoft.com/office/powerpoint/2010/main" val="224686260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1"/>
              <a:t>Образец подзаголовка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ru-RU" altLang="ru-RU" dirty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ru-RU" altLang="ru-RU" dirty="0"/>
              <a:t>Образец текста</a:t>
            </a:r>
          </a:p>
          <a:p>
            <a:pPr lvl="1"/>
            <a:r>
              <a:rPr lang="ru-RU" altLang="ru-RU" dirty="0"/>
              <a:t>Второй уровень</a:t>
            </a:r>
          </a:p>
          <a:p>
            <a:pPr lvl="2"/>
            <a:r>
              <a:rPr lang="ru-RU" altLang="ru-RU" dirty="0"/>
              <a:t>Третий уровень</a:t>
            </a:r>
          </a:p>
          <a:p>
            <a:pPr lvl="3"/>
            <a:r>
              <a:rPr lang="ru-RU" altLang="ru-RU" dirty="0"/>
              <a:t>Четвертый уровень</a:t>
            </a:r>
          </a:p>
          <a:p>
            <a:pPr lvl="4"/>
            <a:r>
              <a:rPr lang="ru-RU" alt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mailto:rse.kazhydromet@gmail.com" TargetMode="External"/><Relationship Id="rId2" Type="http://schemas.openxmlformats.org/officeDocument/2006/relationships/hyperlink" Target="mailto:pressmeteo@gmail.com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-447600" y="-315415"/>
            <a:ext cx="10441160" cy="694926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56" name="Таблица 2055"/>
          <p:cNvGraphicFramePr/>
          <p:nvPr>
            <p:extLst>
              <p:ext uri="{D42A27DB-BD31-4B8C-83A1-F6EECF244321}">
                <p14:modId xmlns:p14="http://schemas.microsoft.com/office/powerpoint/2010/main" val="3372259155"/>
              </p:ext>
            </p:extLst>
          </p:nvPr>
        </p:nvGraphicFramePr>
        <p:xfrm>
          <a:off x="344488" y="6392863"/>
          <a:ext cx="4465638" cy="347663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76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x-none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Актау</a:t>
                      </a:r>
                      <a:r>
                        <a:rPr lang="ru-RU" altLang="en-US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en-US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7" name="TextBox 7"/>
          <p:cNvSpPr txBox="1"/>
          <p:nvPr/>
        </p:nvSpPr>
        <p:spPr>
          <a:xfrm>
            <a:off x="128588" y="215900"/>
            <a:ext cx="4824413" cy="707886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ru-RU" altLang="ru-RU" sz="1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экологии, геологии и природных ресурсов Республики Казахстан</a:t>
            </a:r>
          </a:p>
          <a:p>
            <a:pPr algn="ctr"/>
            <a:r>
              <a:rPr lang="ru-RU" altLang="ru-RU" sz="1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РГП «КАЗГИДРОМЕТ»</a:t>
            </a:r>
            <a:endParaRPr lang="ru-RU" altLang="ru-RU" sz="1200" b="1" dirty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8" name="Рисунок 1"/>
          <p:cNvPicPr>
            <a:picLocks noChangeAspect="1"/>
          </p:cNvPicPr>
          <p:nvPr/>
        </p:nvPicPr>
        <p:blipFill>
          <a:blip r:embed="rId2" cstate="print"/>
          <a:srcRect t="17818" b="17471"/>
          <a:stretch>
            <a:fillRect/>
          </a:stretch>
        </p:blipFill>
        <p:spPr>
          <a:xfrm>
            <a:off x="1352600" y="1023798"/>
            <a:ext cx="2028825" cy="1312863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19" name="Таблица 18"/>
          <p:cNvGraphicFramePr/>
          <p:nvPr>
            <p:extLst>
              <p:ext uri="{D42A27DB-BD31-4B8C-83A1-F6EECF244321}">
                <p14:modId xmlns:p14="http://schemas.microsoft.com/office/powerpoint/2010/main" val="2645679735"/>
              </p:ext>
            </p:extLst>
          </p:nvPr>
        </p:nvGraphicFramePr>
        <p:xfrm>
          <a:off x="307975" y="2588895"/>
          <a:ext cx="4465638" cy="3870643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9351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ЕЖЕДНЕВНЫЙ БЮЛЛЕТЕНЬ  </a:t>
                      </a:r>
                    </a:p>
                    <a:p>
                      <a:pPr lvl="0" algn="ctr" eaLnBrk="1" hangingPunct="1">
                        <a:buNone/>
                      </a:pP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СОСТОЯНИЯ ВОЗДУШНОГО БАССЕЙНА </a:t>
                      </a:r>
                      <a:endParaRPr lang="zh-CN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altLang="x-none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№324</a:t>
                      </a:r>
                      <a:endParaRPr lang="ru-RU" altLang="x-none" sz="1400" b="1" i="1" baseline="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x-none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Актау</a:t>
                      </a:r>
                      <a:r>
                        <a:rPr lang="ru-RU" altLang="en-US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1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 ноября 2022 года</a:t>
                      </a:r>
                      <a:endParaRPr lang="zh-CN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351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zh-CN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21" name="TextBox 13"/>
          <p:cNvSpPr txBox="1"/>
          <p:nvPr/>
        </p:nvSpPr>
        <p:spPr>
          <a:xfrm>
            <a:off x="5025120" y="2270261"/>
            <a:ext cx="4698302" cy="769441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182563" algn="just"/>
            <a:r>
              <a:rPr lang="kk-KZ" altLang="en-US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    21 ноября</a:t>
            </a:r>
            <a:r>
              <a:rPr lang="ru-RU" altLang="en-US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 2022 года</a:t>
            </a:r>
            <a:r>
              <a:rPr lang="en-US" altLang="en-US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 </a:t>
            </a:r>
            <a:r>
              <a:rPr lang="ru-RU" altLang="en-US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метеорологические условия будут способствовать накоплению загрязняющих веществ в атмосфере города. </a:t>
            </a:r>
          </a:p>
          <a:p>
            <a:pPr indent="182563" algn="just"/>
            <a:r>
              <a:rPr lang="ru-RU" altLang="en-US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    В целом по городу ожидается </a:t>
            </a:r>
            <a:r>
              <a:rPr lang="ru-RU" altLang="en-US" sz="1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повышенный </a:t>
            </a:r>
            <a:r>
              <a:rPr lang="ru-RU" altLang="en-US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уровень загрязнения воздуха.</a:t>
            </a:r>
          </a:p>
        </p:txBody>
      </p:sp>
      <p:graphicFrame>
        <p:nvGraphicFramePr>
          <p:cNvPr id="23" name="Таблица 2">
            <a:extLst>
              <a:ext uri="{FF2B5EF4-FFF2-40B4-BE49-F238E27FC236}">
                <a16:creationId xmlns:a16="http://schemas.microsoft.com/office/drawing/2014/main" id="{94CC0974-E1E4-47F3-9A8B-49A879A3B9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91705734"/>
              </p:ext>
            </p:extLst>
          </p:nvPr>
        </p:nvGraphicFramePr>
        <p:xfrm>
          <a:off x="5007188" y="4021384"/>
          <a:ext cx="4667576" cy="2499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96058">
                  <a:extLst>
                    <a:ext uri="{9D8B030D-6E8A-4147-A177-3AD203B41FA5}">
                      <a16:colId xmlns:a16="http://schemas.microsoft.com/office/drawing/2014/main" val="3583770891"/>
                    </a:ext>
                  </a:extLst>
                </a:gridCol>
                <a:gridCol w="1432949">
                  <a:extLst>
                    <a:ext uri="{9D8B030D-6E8A-4147-A177-3AD203B41FA5}">
                      <a16:colId xmlns:a16="http://schemas.microsoft.com/office/drawing/2014/main" val="1276116030"/>
                    </a:ext>
                  </a:extLst>
                </a:gridCol>
                <a:gridCol w="1438569">
                  <a:extLst>
                    <a:ext uri="{9D8B030D-6E8A-4147-A177-3AD203B41FA5}">
                      <a16:colId xmlns:a16="http://schemas.microsoft.com/office/drawing/2014/main" val="2096923049"/>
                    </a:ext>
                  </a:extLst>
                </a:gridCol>
              </a:tblGrid>
              <a:tr h="293785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Загрязняющее вещество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Фактическая</a:t>
                      </a:r>
                      <a:endParaRPr lang="en-US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концентрация, мкг/м3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Кратность превышения</a:t>
                      </a:r>
                      <a:r>
                        <a:rPr lang="ru-RU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11334865"/>
                  </a:ext>
                </a:extLst>
              </a:tr>
              <a:tr h="180790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РМ-2,5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8232626"/>
                  </a:ext>
                </a:extLst>
              </a:tr>
              <a:tr h="180790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РМ-10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0010825"/>
                  </a:ext>
                </a:extLst>
              </a:tr>
              <a:tr h="180790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серы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0536008"/>
                  </a:ext>
                </a:extLst>
              </a:tr>
              <a:tr h="180790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углерода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4733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9239550"/>
                  </a:ext>
                </a:extLst>
              </a:tr>
              <a:tr h="180790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азота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178899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азота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1613162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Сероводород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1,6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Аммиак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:p14="http://schemas.microsoft.com/office/powerpoint/2010/main" val="1526059696"/>
              </p:ext>
            </p:extLst>
          </p:nvPr>
        </p:nvGraphicFramePr>
        <p:xfrm>
          <a:off x="5139910" y="6527166"/>
          <a:ext cx="4730750" cy="320882"/>
        </p:xfrm>
        <a:graphic>
          <a:graphicData uri="http://schemas.openxmlformats.org/drawingml/2006/table">
            <a:tbl>
              <a:tblPr/>
              <a:tblGrid>
                <a:gridCol w="4730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14202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 согласно «Санитарно-эпидемиологическим правилам и нормам к атмосферному воздуху» от 28.02.2015г №168</a:t>
                      </a:r>
                      <a:endParaRPr lang="ru-RU" altLang="en-US" sz="700" i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endParaRPr lang="ru-RU" altLang="en-US" sz="700" i="1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4" name="Прямоугольник 21"/>
          <p:cNvSpPr/>
          <p:nvPr/>
        </p:nvSpPr>
        <p:spPr>
          <a:xfrm>
            <a:off x="4974485" y="3569182"/>
            <a:ext cx="4787052" cy="461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Состояние атмосферного воздуха  г. Актау</a:t>
            </a:r>
          </a:p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lang="en-US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kk-KZ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 ноября </a:t>
            </a:r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2022 года 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4928769" y="215884"/>
            <a:ext cx="4824413" cy="19543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altLang="ru-RU" sz="1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Прогноз погоды по г. Актау </a:t>
            </a:r>
            <a:r>
              <a:rPr lang="ru-RU" alt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21 ноября</a:t>
            </a:r>
          </a:p>
          <a:p>
            <a:pPr lvl="0" algn="ctr"/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20 ч. 20 ноября </a:t>
            </a:r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по 20 ч. 21 ноября 2022 г.</a:t>
            </a:r>
            <a:r>
              <a:rPr lang="ru-RU" sz="11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lvl="0" algn="ctr"/>
            <a:endParaRPr lang="ru-RU" sz="11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/>
            <a:r>
              <a:rPr lang="ru-RU" sz="1100" dirty="0">
                <a:solidFill>
                  <a:srgbClr val="000000"/>
                </a:solidFill>
                <a:latin typeface="Times New Roman" panose="02020603050405020304" pitchFamily="18" charset="0"/>
              </a:rPr>
              <a:t>            Малооблачно, без осадков. Ночью и утром туман. Ветер северо-западный с переходом на юго-восточный 0-5 м/с. Температура воздуха ночью 5-7, днем 12-14 тепла.</a:t>
            </a:r>
          </a:p>
          <a:p>
            <a:pPr lvl="0" algn="just"/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</a:t>
            </a:r>
          </a:p>
          <a:p>
            <a:pPr lvl="0" algn="just"/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на 22 ноября</a:t>
            </a:r>
          </a:p>
          <a:p>
            <a:pPr lvl="0" algn="ctr"/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20 ч. 21 ноября</a:t>
            </a:r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</a:t>
            </a:r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2022 г. </a:t>
            </a:r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по 08 ч. 22 но</a:t>
            </a:r>
            <a:r>
              <a:rPr lang="kk-KZ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ября</a:t>
            </a:r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2022 г.</a:t>
            </a:r>
            <a:endParaRPr lang="kk-KZ" sz="11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lvl="0" algn="just"/>
            <a:r>
              <a:rPr lang="ru-RU" sz="1100" dirty="0">
                <a:solidFill>
                  <a:srgbClr val="000000"/>
                </a:solidFill>
                <a:latin typeface="Times New Roman" panose="02020603050405020304" pitchFamily="18" charset="0"/>
              </a:rPr>
              <a:t>             Малооблачно, без осадков. </a:t>
            </a:r>
            <a:r>
              <a:rPr lang="ru-RU" sz="1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Ветер юго-восточный 5-10 м/с. Температура воздуха ночью 6-8 </a:t>
            </a:r>
            <a:r>
              <a:rPr lang="kk-KZ" sz="1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тепла.</a:t>
            </a:r>
            <a:endParaRPr lang="ru-RU" sz="11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15" name="TextBox 13"/>
          <p:cNvSpPr txBox="1"/>
          <p:nvPr/>
        </p:nvSpPr>
        <p:spPr>
          <a:xfrm>
            <a:off x="5079999" y="3075094"/>
            <a:ext cx="4630161" cy="261610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Предупреждение 1, 2, 3 степени НМУ отсутствует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Прямоугольник 26"/>
          <p:cNvSpPr/>
          <p:nvPr/>
        </p:nvSpPr>
        <p:spPr>
          <a:xfrm>
            <a:off x="128588" y="4659557"/>
            <a:ext cx="4808537" cy="1200329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just"/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городе Актау наблюдения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уровнем загрязнения атмосферного воздуха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проводится на 4 постах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наблюдения:</a:t>
            </a:r>
          </a:p>
          <a:p>
            <a:r>
              <a:rPr lang="kk-KZ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3 –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31 микрорайон, на территории школы №3;</a:t>
            </a:r>
          </a:p>
          <a:p>
            <a:r>
              <a:rPr lang="kk-KZ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4 –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12 микрорайон на территории школы №22</a:t>
            </a:r>
            <a:r>
              <a:rPr lang="kk-KZ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kk-KZ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5 –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микрорайон 12;</a:t>
            </a:r>
          </a:p>
          <a:p>
            <a:r>
              <a:rPr lang="kk-KZ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6 –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микрорайон 31, участок № 10.</a:t>
            </a:r>
          </a:p>
        </p:txBody>
      </p:sp>
      <p:sp>
        <p:nvSpPr>
          <p:cNvPr id="23" name="Прямоугольник 13"/>
          <p:cNvSpPr/>
          <p:nvPr/>
        </p:nvSpPr>
        <p:spPr>
          <a:xfrm>
            <a:off x="4953000" y="67582"/>
            <a:ext cx="4824413" cy="46196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Параметр «Р» является обобщённым показателем загрязнения воздуха по городу в целом .</a:t>
            </a:r>
            <a:endParaRPr lang="ru-RU" altLang="ru-RU" sz="1200" dirty="0"/>
          </a:p>
        </p:txBody>
      </p:sp>
      <p:grpSp>
        <p:nvGrpSpPr>
          <p:cNvPr id="25" name="Группа 24"/>
          <p:cNvGrpSpPr/>
          <p:nvPr/>
        </p:nvGrpSpPr>
        <p:grpSpPr>
          <a:xfrm>
            <a:off x="5153459" y="4949903"/>
            <a:ext cx="4545876" cy="1380494"/>
            <a:chOff x="524051" y="4301598"/>
            <a:chExt cx="4291013" cy="1367390"/>
          </a:xfrm>
        </p:grpSpPr>
        <p:graphicFrame>
          <p:nvGraphicFramePr>
            <p:cNvPr id="26" name="Таблица 25"/>
            <p:cNvGraphicFramePr/>
            <p:nvPr>
              <p:extLst>
                <p:ext uri="{D42A27DB-BD31-4B8C-83A1-F6EECF244321}">
                  <p14:modId xmlns:p14="http://schemas.microsoft.com/office/powerpoint/2010/main" val="874944387"/>
                </p:ext>
              </p:extLst>
            </p:nvPr>
          </p:nvGraphicFramePr>
          <p:xfrm>
            <a:off x="531522" y="4883919"/>
            <a:ext cx="3809513" cy="785069"/>
          </p:xfrm>
          <a:graphic>
            <a:graphicData uri="http://schemas.openxmlformats.org/drawingml/2006/table">
              <a:tbl>
                <a:tblPr/>
                <a:tblGrid>
                  <a:gridCol w="2017889">
                    <a:extLst>
                      <a:ext uri="{9D8B030D-6E8A-4147-A177-3AD203B41FA5}">
                        <a16:colId xmlns:a16="http://schemas.microsoft.com/office/drawing/2014/main" val="20000"/>
                      </a:ext>
                    </a:extLst>
                  </a:gridCol>
                  <a:gridCol w="2017888">
                    <a:extLst>
                      <a:ext uri="{9D8B030D-6E8A-4147-A177-3AD203B41FA5}">
                        <a16:colId xmlns:a16="http://schemas.microsoft.com/office/drawing/2014/main" val="20001"/>
                      </a:ext>
                    </a:extLst>
                  </a:gridCol>
                </a:tblGrid>
                <a:tr h="336550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endParaRPr lang="kk-KZ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sz="800" dirty="0" err="1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Пресс-служба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79-83-35, 79-83-39</a:t>
                        </a: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2"/>
                          </a:rPr>
                          <a:t>pressmeteo@gmail.com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0"/>
                    </a:ext>
                  </a:extLst>
                </a:tr>
                <a:tr h="334963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Отдел международного сотрудничества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79-83-35, 79-83-39</a:t>
                        </a: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3"/>
                          </a:rPr>
                          <a:t>rse.kazhydromet@gmail.com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1"/>
                    </a:ext>
                  </a:extLst>
                </a:tr>
              </a:tbl>
            </a:graphicData>
          </a:graphic>
        </p:graphicFrame>
        <p:sp>
          <p:nvSpPr>
            <p:cNvPr id="27" name="Прямоугольник 8"/>
            <p:cNvSpPr/>
            <p:nvPr/>
          </p:nvSpPr>
          <p:spPr>
            <a:xfrm>
              <a:off x="676523" y="4301598"/>
              <a:ext cx="1790337" cy="609710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ctr">
              <a:spAutoFit/>
            </a:bodyPr>
            <a:lstStyle/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ru-RU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г. Астана, ул.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Мангилик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ел 11/1</a:t>
              </a:r>
            </a:p>
          </p:txBody>
        </p:sp>
        <p:sp>
          <p:nvSpPr>
            <p:cNvPr id="28" name="Прямоугольник 20"/>
            <p:cNvSpPr/>
            <p:nvPr/>
          </p:nvSpPr>
          <p:spPr>
            <a:xfrm>
              <a:off x="524051" y="4440668"/>
              <a:ext cx="4291013" cy="288113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r>
                <a:rPr lang="ru-RU" altLang="ru-RU" sz="1200" b="1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Контакты:</a:t>
              </a:r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29" name="Прямоугольник 11"/>
          <p:cNvSpPr/>
          <p:nvPr/>
        </p:nvSpPr>
        <p:spPr>
          <a:xfrm>
            <a:off x="5043537" y="6486526"/>
            <a:ext cx="4781550" cy="254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en-US" sz="1000" b="1" i="1" dirty="0">
                <a:solidFill>
                  <a:srgbClr val="1737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использовании информации ссылка на РГП «Казгидромет» обязательна </a:t>
            </a:r>
            <a:endParaRPr lang="ru-RU" altLang="en-US" sz="1000" b="1" i="1" dirty="0">
              <a:solidFill>
                <a:srgbClr val="17375E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8" name="Прямоугольник 1"/>
          <p:cNvSpPr/>
          <p:nvPr/>
        </p:nvSpPr>
        <p:spPr>
          <a:xfrm>
            <a:off x="5051452" y="6331079"/>
            <a:ext cx="4521389" cy="246221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square">
            <a:spAutoFit/>
          </a:bodyPr>
          <a:lstStyle/>
          <a:p>
            <a:pPr eaLnBrk="0" hangingPunct="0"/>
            <a:r>
              <a:rPr lang="ru-RU" altLang="ru-RU" sz="1000" b="1" i="1" dirty="0">
                <a:solidFill>
                  <a:srgbClr val="000000"/>
                </a:solidFill>
              </a:rPr>
              <a:t>  </a:t>
            </a:r>
            <a:r>
              <a:rPr lang="en-US" altLang="ru-RU" sz="1000" b="1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Составил</a:t>
            </a:r>
            <a:r>
              <a:rPr lang="kk-KZ" altLang="ru-RU" sz="10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(а)</a:t>
            </a:r>
            <a:r>
              <a:rPr lang="en-US" altLang="ru-RU" sz="10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altLang="ru-RU" sz="10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0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Қабдуалиева</a:t>
            </a:r>
            <a:r>
              <a:rPr lang="ru-RU" sz="1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М.С.</a:t>
            </a:r>
            <a:endParaRPr lang="ru-RU" sz="1000" b="1" i="1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4937125" y="1342260"/>
            <a:ext cx="4840288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*Расчет обобщённого показателя загрязнения воздуха по городу в целом и определение степени НМУ ведется согласно указаниям приведёнными в «Правилах предоставления информации о неблагоприятных метеорологических условиях, требований к составу и содержанию такой информации, порядка ее опубликования и предоставления заинтересованным лицам». </a:t>
            </a:r>
          </a:p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kk-KZ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радации параметра «Р» для каждого города РК индивидуальны, расчитываются на основе данных многолетних данных. </a:t>
            </a:r>
            <a:endParaRPr lang="ru-RU" altLang="ru-RU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9" name="Таблица 18"/>
          <p:cNvGraphicFramePr/>
          <p:nvPr>
            <p:extLst>
              <p:ext uri="{D42A27DB-BD31-4B8C-83A1-F6EECF244321}">
                <p14:modId xmlns:p14="http://schemas.microsoft.com/office/powerpoint/2010/main" val="3558913081"/>
              </p:ext>
            </p:extLst>
          </p:nvPr>
        </p:nvGraphicFramePr>
        <p:xfrm>
          <a:off x="5017647" y="501361"/>
          <a:ext cx="4681688" cy="838010"/>
        </p:xfrm>
        <a:graphic>
          <a:graphicData uri="http://schemas.openxmlformats.org/drawingml/2006/table">
            <a:tbl>
              <a:tblPr/>
              <a:tblGrid>
                <a:gridCol w="102097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6071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89982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kk-KZ" sz="1000" dirty="0">
                          <a:latin typeface="Times New Roman" panose="02020603050405020304" pitchFamily="18" charset="0"/>
                        </a:rPr>
                        <a:t>Критерий </a:t>
                      </a:r>
                      <a:r>
                        <a:rPr sz="1000" dirty="0">
                          <a:latin typeface="Times New Roman" panose="02020603050405020304" pitchFamily="18" charset="0"/>
                        </a:rPr>
                        <a:t>Р</a:t>
                      </a:r>
                      <a:endParaRPr lang="ru-RU" altLang="en-US" sz="1000" dirty="0"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ru-RU" sz="1000" b="0" i="0" u="none" kern="1200" baseline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Определение уровня загрязнения</a:t>
                      </a:r>
                      <a:endParaRPr lang="ru-RU" altLang="en-US" sz="10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152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&lt; 0,22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ru-RU" sz="1000" b="0" i="0" u="none" kern="1200" baseline="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пониженная</a:t>
                      </a:r>
                      <a:endParaRPr lang="ru-RU" altLang="en-US" sz="1000" b="0" i="0" u="none" kern="1200" baseline="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8780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0,22 ≤ Р &lt; 0,29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0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</a:rPr>
                        <a:t>повышенная</a:t>
                      </a:r>
                      <a:endParaRPr lang="ru-RU" altLang="en-US" sz="10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8780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0,29 ≤ Р &lt; 0,3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0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</a:rPr>
                        <a:t>высокая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9152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≥ 0,3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очень</a:t>
                      </a:r>
                      <a:r>
                        <a:rPr lang="kk-KZ" sz="1000" baseline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высокая</a:t>
                      </a:r>
                      <a:endParaRPr lang="ru-RU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1" name="Прямоугольник 20"/>
          <p:cNvSpPr/>
          <p:nvPr/>
        </p:nvSpPr>
        <p:spPr>
          <a:xfrm>
            <a:off x="4953000" y="2100875"/>
            <a:ext cx="482441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предоставления предупреждений о НМУ различной степени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alt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:p14="http://schemas.microsoft.com/office/powerpoint/2010/main" val="1294763800"/>
              </p:ext>
            </p:extLst>
          </p:nvPr>
        </p:nvGraphicFramePr>
        <p:xfrm>
          <a:off x="5019177" y="2431165"/>
          <a:ext cx="4680158" cy="2225518"/>
        </p:xfrm>
        <a:graphic>
          <a:graphicData uri="http://schemas.openxmlformats.org/drawingml/2006/table">
            <a:tbl>
              <a:tblPr/>
              <a:tblGrid>
                <a:gridCol w="8616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85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0791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Степени НМУ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Условия предоставления предупреждений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668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1ПДКм.р&lt; СИ &lt; 3ПДКм.р. или СИ ≥ 3ПДКм.р.</a:t>
                      </a: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или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kk-KZ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но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 &lt; 3ПДКм.р.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СИ ≥ 3ПДКм.р.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степень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течение двух суток подряд или более, а также всех или на подавляющей части постах выполняется условие СИ ≥ 5ПДКм.р.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4960949" y="4669185"/>
            <a:ext cx="48085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">
              <a:defRPr/>
            </a:pPr>
            <a:r>
              <a:rPr lang="ru-RU" sz="7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Текущая и прогнозируемая синоптическая ситуация и комплекс неблагоприятных метеорологических условий, способствуют дальнейшему накоплению загрязняющих веществ в атмосфере</a:t>
            </a:r>
            <a:endParaRPr lang="en-US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BD5282C-F42F-1F41-00EE-EC65A4347A9D}"/>
              </a:ext>
            </a:extLst>
          </p:cNvPr>
          <p:cNvSpPr txBox="1"/>
          <p:nvPr/>
        </p:nvSpPr>
        <p:spPr>
          <a:xfrm>
            <a:off x="221023" y="199455"/>
            <a:ext cx="4617650" cy="267765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buFont typeface="Arial" charset="0"/>
              <a:buNone/>
            </a:pPr>
            <a:r>
              <a:rPr lang="kk-KZ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ПРИ ПРЕДОСТАВЛЕНИИ ПРЕДУПРЕЖДЕНИЙ О</a:t>
            </a:r>
          </a:p>
          <a:p>
            <a:pPr algn="ctr">
              <a:buFont typeface="Arial" charset="0"/>
              <a:buNone/>
            </a:pPr>
            <a:r>
              <a:rPr lang="kk-KZ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НМУ РАЗЛИЧНОЙ СТЕПЕНИ РЕКОМЕНДУЕТСЯ ПРИДЕРЖИВАТЬСЯ СЛЕДУЮЩИХ МЕР</a:t>
            </a:r>
            <a:endParaRPr lang="ru-RU" sz="12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marL="0" indent="0" algn="just">
              <a:buNone/>
            </a:pP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сократить время пребывания на открытом воздухе, особенно вблизи автотрасс или других источников загрязнения. Детям и беременным женщинам следует отказаться от длительных прогулок;</a:t>
            </a:r>
            <a:b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людям, страдающим хроническими заболеваниями легких, сердечно-сосудистыми, аллергическими заболеваниями, при нахождении на открытом воздухе, необходимо иметь при себе необходимые лекарственные препараты;</a:t>
            </a:r>
            <a:b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ограничить физическую нагрузку на открытом воздухе. Занятие физкультурой и спортом проводить в закрытых спортивных комплексах.</a:t>
            </a:r>
          </a:p>
        </p:txBody>
      </p:sp>
    </p:spTree>
    <p:extLst>
      <p:ext uri="{BB962C8B-B14F-4D97-AF65-F5344CB8AC3E}">
        <p14:creationId xmlns:p14="http://schemas.microsoft.com/office/powerpoint/2010/main" val="33402844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15904</TotalTime>
  <Words>714</Words>
  <Application>Microsoft Office PowerPoint</Application>
  <PresentationFormat>Лист A4 (210x297 мм)</PresentationFormat>
  <Paragraphs>104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 Корнюхова</dc:creator>
  <cp:lastModifiedBy>Moldir</cp:lastModifiedBy>
  <cp:revision>2473</cp:revision>
  <cp:lastPrinted>2021-10-15T03:50:29Z</cp:lastPrinted>
  <dcterms:created xsi:type="dcterms:W3CDTF">2018-03-27T06:03:00Z</dcterms:created>
  <dcterms:modified xsi:type="dcterms:W3CDTF">2022-11-20T09:13:04Z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1049-11.2.0.9144</vt:lpwstr>
  </property>
</Properties>
</file>