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userId="df42278df007c026" providerId="LiveId" clId="{74A22ED7-BF79-4A71-AEFE-43981032DAD2}"/>
    <pc:docChg chg="modSld">
      <pc:chgData name="Moldir" userId="df42278df007c026" providerId="LiveId" clId="{74A22ED7-BF79-4A71-AEFE-43981032DAD2}" dt="2022-11-20T09:43:17.793" v="40"/>
      <pc:docMkLst>
        <pc:docMk/>
      </pc:docMkLst>
      <pc:sldChg chg="modSp mod">
        <pc:chgData name="Moldir" userId="df42278df007c026" providerId="LiveId" clId="{74A22ED7-BF79-4A71-AEFE-43981032DAD2}" dt="2022-11-20T09:42:46.373" v="39" actId="20577"/>
        <pc:sldMkLst>
          <pc:docMk/>
          <pc:sldMk cId="0" sldId="261"/>
        </pc:sldMkLst>
        <pc:spChg chg="mod">
          <ac:chgData name="Moldir" userId="df42278df007c026" providerId="LiveId" clId="{74A22ED7-BF79-4A71-AEFE-43981032DAD2}" dt="2022-11-20T09:42:46.373" v="39" actId="20577"/>
          <ac:spMkLst>
            <pc:docMk/>
            <pc:sldMk cId="0" sldId="261"/>
            <ac:spMk id="14" creationId="{00000000-0000-0000-0000-000000000000}"/>
          </ac:spMkLst>
        </pc:spChg>
        <pc:graphicFrameChg chg="modGraphic">
          <ac:chgData name="Moldir" userId="df42278df007c026" providerId="LiveId" clId="{74A22ED7-BF79-4A71-AEFE-43981032DAD2}" dt="2022-11-20T09:41:01.259" v="35" actId="20577"/>
          <ac:graphicFrameMkLst>
            <pc:docMk/>
            <pc:sldMk cId="0" sldId="261"/>
            <ac:graphicFrameMk id="23" creationId="{94CC0974-E1E4-47F3-9A8B-49A879A3B96B}"/>
          </ac:graphicFrameMkLst>
        </pc:graphicFrameChg>
      </pc:sldChg>
      <pc:sldChg chg="modSp mod">
        <pc:chgData name="Moldir" userId="df42278df007c026" providerId="LiveId" clId="{74A22ED7-BF79-4A71-AEFE-43981032DAD2}" dt="2022-11-20T09:43:17.793" v="40"/>
        <pc:sldMkLst>
          <pc:docMk/>
          <pc:sldMk cId="334028445" sldId="265"/>
        </pc:sldMkLst>
        <pc:spChg chg="mod">
          <ac:chgData name="Moldir" userId="df42278df007c026" providerId="LiveId" clId="{74A22ED7-BF79-4A71-AEFE-43981032DAD2}" dt="2022-11-20T09:43:17.793" v="40"/>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4" y="14446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929325333"/>
              </p:ext>
            </p:extLst>
          </p:nvPr>
        </p:nvGraphicFramePr>
        <p:xfrm>
          <a:off x="344488" y="6309320"/>
          <a:ext cx="4465638" cy="431206"/>
        </p:xfrm>
        <a:graphic>
          <a:graphicData uri="http://schemas.openxmlformats.org/drawingml/2006/table">
            <a:tbl>
              <a:tblPr/>
              <a:tblGrid>
                <a:gridCol w="4465638">
                  <a:extLst>
                    <a:ext uri="{9D8B030D-6E8A-4147-A177-3AD203B41FA5}">
                      <a16:colId xmlns:a16="http://schemas.microsoft.com/office/drawing/2014/main" val="20000"/>
                    </a:ext>
                  </a:extLst>
                </a:gridCol>
              </a:tblGrid>
              <a:tr h="43120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x-none" sz="1200" b="1" i="1" dirty="0">
                          <a:solidFill>
                            <a:srgbClr val="002060"/>
                          </a:solidFill>
                          <a:latin typeface="Times New Roman" panose="02020603050405020304" pitchFamily="18" charset="0"/>
                          <a:cs typeface="Times New Roman" panose="02020603050405020304" pitchFamily="18" charset="0"/>
                        </a:rPr>
                        <a:t>Көкшетау</a:t>
                      </a:r>
                      <a:r>
                        <a:rPr lang="en-US" altLang="x-none" sz="1200" b="1" i="1" dirty="0">
                          <a:solidFill>
                            <a:srgbClr val="002060"/>
                          </a:solidFill>
                          <a:latin typeface="Times New Roman" panose="02020603050405020304" pitchFamily="18" charset="0"/>
                          <a:cs typeface="Times New Roman" panose="02020603050405020304" pitchFamily="18" charset="0"/>
                        </a:rPr>
                        <a:t> </a:t>
                      </a:r>
                      <a:r>
                        <a:rPr lang="kk-KZ" altLang="x-none" sz="1200" b="1" i="1" dirty="0">
                          <a:solidFill>
                            <a:srgbClr val="002060"/>
                          </a:solidFill>
                          <a:latin typeface="Times New Roman" panose="02020603050405020304" pitchFamily="18" charset="0"/>
                          <a:cs typeface="Times New Roman" panose="02020603050405020304" pitchFamily="18" charset="0"/>
                        </a:rPr>
                        <a:t>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276285915"/>
              </p:ext>
            </p:extLst>
          </p:nvPr>
        </p:nvGraphicFramePr>
        <p:xfrm>
          <a:off x="307975" y="2823999"/>
          <a:ext cx="4465638" cy="2179320"/>
        </p:xfrm>
        <a:graphic>
          <a:graphicData uri="http://schemas.openxmlformats.org/drawingml/2006/table">
            <a:tbl>
              <a:tblPr/>
              <a:tblGrid>
                <a:gridCol w="4465638">
                  <a:extLst>
                    <a:ext uri="{9D8B030D-6E8A-4147-A177-3AD203B41FA5}">
                      <a16:colId xmlns:a16="http://schemas.microsoft.com/office/drawing/2014/main" val="20000"/>
                    </a:ext>
                  </a:extLst>
                </a:gridCol>
              </a:tblGrid>
              <a:tr h="1944216">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 324 КҮНДЕЛІКТІ </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БЮЛЛЕТЕНІ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Көкшетау</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20 қараша </a:t>
                      </a: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937125" y="53738"/>
            <a:ext cx="4840288" cy="3231654"/>
          </a:xfrm>
          <a:prstGeom prst="rect">
            <a:avLst/>
          </a:prstGeom>
        </p:spPr>
        <p:txBody>
          <a:bodyPr wrap="square">
            <a:spAutoFit/>
          </a:bodyPr>
          <a:lstStyle/>
          <a:p>
            <a:pPr algn="ctr"/>
            <a:endParaRPr lang="kk-KZ" altLang="ru-RU" sz="1200" b="1" dirty="0">
              <a:latin typeface="Times New Roman" panose="02020603050405020304" pitchFamily="18" charset="0"/>
              <a:cs typeface="Times New Roman" panose="02020603050405020304" pitchFamily="18" charset="0"/>
            </a:endParaRPr>
          </a:p>
          <a:p>
            <a:pPr algn="ctr"/>
            <a:r>
              <a:rPr lang="kk-KZ" altLang="ru-RU" sz="1200" b="1" dirty="0">
                <a:latin typeface="Times New Roman" panose="02020603050405020304" pitchFamily="18" charset="0"/>
                <a:cs typeface="Times New Roman" panose="02020603050405020304" pitchFamily="18" charset="0"/>
              </a:rPr>
              <a:t>Көкшетау</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21</a:t>
            </a:r>
            <a:r>
              <a:rPr lang="kk-KZ" sz="1200" b="1" dirty="0">
                <a:solidFill>
                  <a:srgbClr val="000000"/>
                </a:solidFill>
                <a:latin typeface="Times New Roman" panose="02020603050405020304" pitchFamily="18" charset="0"/>
                <a:cs typeface="Times New Roman" panose="02020603050405020304" pitchFamily="18" charset="0"/>
              </a:rPr>
              <a:t> қарашаға</a:t>
            </a:r>
            <a:endParaRPr lang="ru-RU" sz="12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200" b="1" dirty="0" err="1">
                <a:latin typeface="Times New Roman" panose="02020603050405020304" pitchFamily="18" charset="0"/>
                <a:cs typeface="Times New Roman" panose="02020603050405020304" pitchFamily="18" charset="0"/>
              </a:rPr>
              <a:t>арналған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ауа-райы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болжамы</a:t>
            </a:r>
            <a:endParaRPr lang="ru-RU" altLang="ru-RU" sz="1200" b="1" dirty="0">
              <a:latin typeface="Times New Roman" panose="02020603050405020304" pitchFamily="18" charset="0"/>
              <a:cs typeface="Times New Roman" panose="02020603050405020304" pitchFamily="18" charset="0"/>
            </a:endParaRPr>
          </a:p>
          <a:p>
            <a:pPr lvl="0" indent="182563" algn="ctr"/>
            <a:r>
              <a:rPr lang="ru-RU" sz="1200" b="1" dirty="0">
                <a:solidFill>
                  <a:srgbClr val="000000"/>
                </a:solidFill>
                <a:latin typeface="Times New Roman" panose="02020603050405020304" pitchFamily="18" charset="0"/>
                <a:cs typeface="Times New Roman" panose="02020603050405020304" pitchFamily="18" charset="0"/>
              </a:rPr>
              <a:t>2022 ж. 20 </a:t>
            </a:r>
            <a:r>
              <a:rPr lang="ru-RU" sz="1200" b="1" dirty="0" err="1">
                <a:solidFill>
                  <a:srgbClr val="000000"/>
                </a:solidFill>
                <a:latin typeface="Times New Roman" panose="02020603050405020304" pitchFamily="18" charset="0"/>
                <a:cs typeface="Times New Roman" panose="02020603050405020304" pitchFamily="18" charset="0"/>
              </a:rPr>
              <a:t>қарашаның</a:t>
            </a:r>
            <a:r>
              <a:rPr lang="ru-RU" sz="1200" b="1" dirty="0">
                <a:solidFill>
                  <a:srgbClr val="000000"/>
                </a:solidFill>
                <a:latin typeface="Times New Roman" panose="02020603050405020304" pitchFamily="18" charset="0"/>
                <a:cs typeface="Times New Roman" panose="02020603050405020304" pitchFamily="18" charset="0"/>
              </a:rPr>
              <a:t> </a:t>
            </a:r>
            <a:r>
              <a:rPr lang="ru-RU" sz="1200" b="1" dirty="0" err="1">
                <a:solidFill>
                  <a:srgbClr val="000000"/>
                </a:solidFill>
                <a:latin typeface="Times New Roman" panose="02020603050405020304" pitchFamily="18" charset="0"/>
                <a:cs typeface="Times New Roman" panose="02020603050405020304" pitchFamily="18" charset="0"/>
              </a:rPr>
              <a:t>сағ</a:t>
            </a:r>
            <a:r>
              <a:rPr lang="ru-RU" sz="1200" b="1" dirty="0">
                <a:solidFill>
                  <a:srgbClr val="000000"/>
                </a:solidFill>
                <a:latin typeface="Times New Roman" panose="02020603050405020304" pitchFamily="18" charset="0"/>
                <a:cs typeface="Times New Roman" panose="02020603050405020304" pitchFamily="18" charset="0"/>
              </a:rPr>
              <a:t>. 21-ден </a:t>
            </a:r>
            <a:r>
              <a:rPr lang="ru-RU" sz="1200" b="1" dirty="0" err="1">
                <a:solidFill>
                  <a:srgbClr val="000000"/>
                </a:solidFill>
                <a:latin typeface="Times New Roman" panose="02020603050405020304" pitchFamily="18" charset="0"/>
                <a:cs typeface="Times New Roman" panose="02020603050405020304" pitchFamily="18" charset="0"/>
              </a:rPr>
              <a:t>бастап</a:t>
            </a:r>
            <a:r>
              <a:rPr lang="ru-RU" sz="1200" b="1" dirty="0">
                <a:solidFill>
                  <a:srgbClr val="000000"/>
                </a:solidFill>
                <a:latin typeface="Times New Roman" panose="02020603050405020304" pitchFamily="18" charset="0"/>
                <a:cs typeface="Times New Roman" panose="02020603050405020304" pitchFamily="18" charset="0"/>
              </a:rPr>
              <a:t> 21 </a:t>
            </a:r>
            <a:r>
              <a:rPr lang="ru-RU" sz="1200" b="1" dirty="0" err="1">
                <a:solidFill>
                  <a:srgbClr val="000000"/>
                </a:solidFill>
                <a:latin typeface="Times New Roman" panose="02020603050405020304" pitchFamily="18" charset="0"/>
                <a:cs typeface="Times New Roman" panose="02020603050405020304" pitchFamily="18" charset="0"/>
              </a:rPr>
              <a:t>қарашаны</a:t>
            </a:r>
            <a:r>
              <a:rPr lang="kk-KZ" sz="1200" b="1" dirty="0">
                <a:solidFill>
                  <a:srgbClr val="000000"/>
                </a:solidFill>
                <a:latin typeface="Times New Roman" panose="02020603050405020304" pitchFamily="18" charset="0"/>
                <a:cs typeface="Times New Roman" panose="02020603050405020304" pitchFamily="18" charset="0"/>
              </a:rPr>
              <a:t>ң </a:t>
            </a:r>
          </a:p>
          <a:p>
            <a:pPr lvl="0" indent="182563" algn="ctr"/>
            <a:r>
              <a:rPr lang="ru-RU" sz="1200" b="1" dirty="0" err="1">
                <a:solidFill>
                  <a:srgbClr val="000000"/>
                </a:solidFill>
                <a:latin typeface="Times New Roman" panose="02020603050405020304" pitchFamily="18" charset="0"/>
                <a:cs typeface="Times New Roman" panose="02020603050405020304" pitchFamily="18" charset="0"/>
              </a:rPr>
              <a:t>сағ</a:t>
            </a:r>
            <a:r>
              <a:rPr lang="ru-RU" sz="1200" b="1" dirty="0">
                <a:solidFill>
                  <a:srgbClr val="000000"/>
                </a:solidFill>
                <a:latin typeface="Times New Roman" panose="02020603050405020304" pitchFamily="18" charset="0"/>
                <a:cs typeface="Times New Roman" panose="02020603050405020304" pitchFamily="18" charset="0"/>
              </a:rPr>
              <a:t>. 09-ға </a:t>
            </a:r>
            <a:r>
              <a:rPr lang="ru-RU" sz="1200" b="1" dirty="0" err="1">
                <a:solidFill>
                  <a:srgbClr val="000000"/>
                </a:solidFill>
                <a:latin typeface="Times New Roman" panose="02020603050405020304" pitchFamily="18" charset="0"/>
                <a:cs typeface="Times New Roman" panose="02020603050405020304" pitchFamily="18" charset="0"/>
              </a:rPr>
              <a:t>дейін</a:t>
            </a:r>
            <a:endParaRPr lang="ru-RU" sz="1200" b="1" dirty="0">
              <a:solidFill>
                <a:srgbClr val="000000"/>
              </a:solidFill>
              <a:latin typeface="Times New Roman" panose="02020603050405020304" pitchFamily="18" charset="0"/>
              <a:cs typeface="Times New Roman" panose="02020603050405020304" pitchFamily="18" charset="0"/>
            </a:endParaRPr>
          </a:p>
          <a:p>
            <a:pPr lvl="0" indent="182563" algn="just"/>
            <a:r>
              <a:rPr lang="kk-KZ" sz="1200" dirty="0">
                <a:solidFill>
                  <a:prstClr val="black"/>
                </a:solidFill>
                <a:latin typeface="Times New Roman" pitchFamily="18" charset="0"/>
                <a:cs typeface="Times New Roman" pitchFamily="18" charset="0"/>
              </a:rPr>
              <a:t>Көшпелі бұлтты, жауын-шашынсыз. Жел 3-8 </a:t>
            </a:r>
            <a:r>
              <a:rPr lang="ru-RU" sz="1200" dirty="0">
                <a:solidFill>
                  <a:prstClr val="black"/>
                </a:solidFill>
                <a:latin typeface="Times New Roman" pitchFamily="18" charset="0"/>
                <a:cs typeface="Times New Roman" pitchFamily="18" charset="0"/>
              </a:rPr>
              <a:t>м/с. </a:t>
            </a:r>
            <a:r>
              <a:rPr lang="kk-KZ" sz="1200" dirty="0">
                <a:solidFill>
                  <a:prstClr val="black"/>
                </a:solidFill>
                <a:latin typeface="Times New Roman" pitchFamily="18" charset="0"/>
                <a:cs typeface="Times New Roman" pitchFamily="18" charset="0"/>
              </a:rPr>
              <a:t>Ауаның температурасы түнде 16-18, күндіз 9-11 аяз болады.</a:t>
            </a:r>
          </a:p>
          <a:p>
            <a:pPr lvl="0" indent="182563" algn="ctr"/>
            <a:r>
              <a:rPr lang="kk-KZ" sz="1200" b="1" dirty="0">
                <a:solidFill>
                  <a:srgbClr val="000000"/>
                </a:solidFill>
                <a:latin typeface="Times New Roman" panose="02020603050405020304" pitchFamily="18" charset="0"/>
                <a:cs typeface="Times New Roman" panose="02020603050405020304" pitchFamily="18" charset="0"/>
              </a:rPr>
              <a:t>22 қарашаға</a:t>
            </a:r>
            <a:endParaRPr lang="ru-RU" sz="1200" b="1" dirty="0">
              <a:solidFill>
                <a:srgbClr val="000000"/>
              </a:solidFill>
              <a:latin typeface="Times New Roman" panose="02020603050405020304" pitchFamily="18" charset="0"/>
              <a:cs typeface="Times New Roman" panose="02020603050405020304" pitchFamily="18" charset="0"/>
            </a:endParaRPr>
          </a:p>
          <a:p>
            <a:pPr lvl="0" indent="182563" algn="ctr"/>
            <a:r>
              <a:rPr lang="ru-RU" sz="1200" b="1" dirty="0">
                <a:solidFill>
                  <a:srgbClr val="000000"/>
                </a:solidFill>
                <a:latin typeface="Times New Roman" panose="02020603050405020304" pitchFamily="18" charset="0"/>
                <a:cs typeface="Times New Roman" panose="02020603050405020304" pitchFamily="18" charset="0"/>
              </a:rPr>
              <a:t>2022 ж. 21 </a:t>
            </a:r>
            <a:r>
              <a:rPr lang="ru-RU" sz="1200" b="1" dirty="0" err="1">
                <a:solidFill>
                  <a:srgbClr val="000000"/>
                </a:solidFill>
                <a:latin typeface="Times New Roman" panose="02020603050405020304" pitchFamily="18" charset="0"/>
                <a:cs typeface="Times New Roman" panose="02020603050405020304" pitchFamily="18" charset="0"/>
              </a:rPr>
              <a:t>қарашаның</a:t>
            </a:r>
            <a:r>
              <a:rPr lang="ru-RU" sz="1200" b="1" dirty="0">
                <a:solidFill>
                  <a:srgbClr val="000000"/>
                </a:solidFill>
                <a:latin typeface="Times New Roman" panose="02020603050405020304" pitchFamily="18" charset="0"/>
                <a:cs typeface="Times New Roman" panose="02020603050405020304" pitchFamily="18" charset="0"/>
              </a:rPr>
              <a:t> </a:t>
            </a:r>
            <a:r>
              <a:rPr lang="ru-RU" sz="1200" b="1" dirty="0" err="1">
                <a:solidFill>
                  <a:srgbClr val="000000"/>
                </a:solidFill>
                <a:latin typeface="Times New Roman" panose="02020603050405020304" pitchFamily="18" charset="0"/>
                <a:cs typeface="Times New Roman" panose="02020603050405020304" pitchFamily="18" charset="0"/>
              </a:rPr>
              <a:t>сағ</a:t>
            </a:r>
            <a:r>
              <a:rPr lang="ru-RU" sz="1200" b="1" dirty="0">
                <a:solidFill>
                  <a:srgbClr val="000000"/>
                </a:solidFill>
                <a:latin typeface="Times New Roman" panose="02020603050405020304" pitchFamily="18" charset="0"/>
                <a:cs typeface="Times New Roman" panose="02020603050405020304" pitchFamily="18" charset="0"/>
              </a:rPr>
              <a:t>. 21-ден </a:t>
            </a:r>
            <a:r>
              <a:rPr lang="ru-RU" sz="1200" b="1" dirty="0" err="1">
                <a:solidFill>
                  <a:srgbClr val="000000"/>
                </a:solidFill>
                <a:latin typeface="Times New Roman" panose="02020603050405020304" pitchFamily="18" charset="0"/>
                <a:cs typeface="Times New Roman" panose="02020603050405020304" pitchFamily="18" charset="0"/>
              </a:rPr>
              <a:t>бастап</a:t>
            </a:r>
            <a:r>
              <a:rPr lang="ru-RU" sz="1200" b="1" dirty="0">
                <a:solidFill>
                  <a:srgbClr val="000000"/>
                </a:solidFill>
                <a:latin typeface="Times New Roman" panose="02020603050405020304" pitchFamily="18" charset="0"/>
                <a:cs typeface="Times New Roman" panose="02020603050405020304" pitchFamily="18" charset="0"/>
              </a:rPr>
              <a:t> 22 </a:t>
            </a:r>
            <a:r>
              <a:rPr lang="ru-RU" sz="1200" b="1" dirty="0" err="1">
                <a:solidFill>
                  <a:srgbClr val="000000"/>
                </a:solidFill>
                <a:latin typeface="Times New Roman" panose="02020603050405020304" pitchFamily="18" charset="0"/>
                <a:cs typeface="Times New Roman" panose="02020603050405020304" pitchFamily="18" charset="0"/>
              </a:rPr>
              <a:t>қарашаны</a:t>
            </a:r>
            <a:r>
              <a:rPr lang="kk-KZ" sz="1200" b="1" dirty="0">
                <a:solidFill>
                  <a:srgbClr val="000000"/>
                </a:solidFill>
                <a:latin typeface="Times New Roman" panose="02020603050405020304" pitchFamily="18" charset="0"/>
                <a:cs typeface="Times New Roman" panose="02020603050405020304" pitchFamily="18" charset="0"/>
              </a:rPr>
              <a:t>ң </a:t>
            </a:r>
          </a:p>
          <a:p>
            <a:pPr lvl="0" indent="182563" algn="ctr"/>
            <a:r>
              <a:rPr lang="ru-RU" sz="1200" b="1" dirty="0" err="1">
                <a:solidFill>
                  <a:srgbClr val="000000"/>
                </a:solidFill>
                <a:latin typeface="Times New Roman" panose="02020603050405020304" pitchFamily="18" charset="0"/>
                <a:cs typeface="Times New Roman" panose="02020603050405020304" pitchFamily="18" charset="0"/>
              </a:rPr>
              <a:t>сағ.</a:t>
            </a:r>
            <a:r>
              <a:rPr lang="ru-RU" sz="1200" b="1" dirty="0">
                <a:solidFill>
                  <a:srgbClr val="000000"/>
                </a:solidFill>
                <a:latin typeface="Times New Roman" panose="02020603050405020304" pitchFamily="18" charset="0"/>
                <a:cs typeface="Times New Roman" panose="02020603050405020304" pitchFamily="18" charset="0"/>
              </a:rPr>
              <a:t> 09-ға </a:t>
            </a:r>
            <a:r>
              <a:rPr lang="ru-RU" sz="1200" b="1" dirty="0" err="1">
                <a:solidFill>
                  <a:srgbClr val="000000"/>
                </a:solidFill>
                <a:latin typeface="Times New Roman" panose="02020603050405020304" pitchFamily="18" charset="0"/>
                <a:cs typeface="Times New Roman" panose="02020603050405020304" pitchFamily="18" charset="0"/>
              </a:rPr>
              <a:t>дейін</a:t>
            </a:r>
            <a:endParaRPr lang="ru-RU" sz="1200" b="1" dirty="0">
              <a:solidFill>
                <a:srgbClr val="000000"/>
              </a:solidFill>
              <a:latin typeface="Times New Roman" panose="02020603050405020304" pitchFamily="18" charset="0"/>
              <a:cs typeface="Times New Roman" panose="02020603050405020304" pitchFamily="18" charset="0"/>
            </a:endParaRPr>
          </a:p>
          <a:p>
            <a:pPr lvl="0" indent="182563" algn="just"/>
            <a:r>
              <a:rPr lang="kk-KZ" sz="1200" dirty="0">
                <a:solidFill>
                  <a:prstClr val="black"/>
                </a:solidFill>
                <a:latin typeface="Times New Roman" pitchFamily="18" charset="0"/>
                <a:cs typeface="Times New Roman" pitchFamily="18" charset="0"/>
              </a:rPr>
              <a:t>Көшпелі бұлтты, жауын-шашынсыз. Жел 7-12 </a:t>
            </a:r>
            <a:r>
              <a:rPr lang="ru-RU" sz="1200" dirty="0">
                <a:solidFill>
                  <a:prstClr val="black"/>
                </a:solidFill>
                <a:latin typeface="Times New Roman" pitchFamily="18" charset="0"/>
                <a:cs typeface="Times New Roman" pitchFamily="18" charset="0"/>
              </a:rPr>
              <a:t>м/с. </a:t>
            </a:r>
            <a:r>
              <a:rPr lang="kk-KZ" sz="1200" dirty="0">
                <a:solidFill>
                  <a:prstClr val="black"/>
                </a:solidFill>
                <a:latin typeface="Times New Roman" pitchFamily="18" charset="0"/>
                <a:cs typeface="Times New Roman" pitchFamily="18" charset="0"/>
              </a:rPr>
              <a:t>Ауаның температурасы түнде 13-15 аяз болады.</a:t>
            </a:r>
          </a:p>
          <a:p>
            <a:pPr lvl="0" indent="182563" algn="just"/>
            <a:endParaRPr lang="kk-KZ" sz="1200" dirty="0">
              <a:solidFill>
                <a:prstClr val="black"/>
              </a:solidFill>
              <a:latin typeface="Times New Roman" pitchFamily="18" charset="0"/>
              <a:cs typeface="Times New Roman" pitchFamily="18" charset="0"/>
            </a:endParaRPr>
          </a:p>
          <a:p>
            <a:pPr lvl="0" indent="182563" algn="just"/>
            <a:endParaRPr lang="kk-KZ" sz="1200" dirty="0">
              <a:solidFill>
                <a:prstClr val="black"/>
              </a:solidFill>
              <a:latin typeface="Times New Roman" pitchFamily="18" charset="0"/>
              <a:cs typeface="Times New Roman" pitchFamily="18" charset="0"/>
            </a:endParaRPr>
          </a:p>
          <a:p>
            <a:pPr lvl="0" indent="182563" algn="just"/>
            <a:endParaRPr lang="kk-KZ" sz="1200" dirty="0">
              <a:solidFill>
                <a:prstClr val="black"/>
              </a:solidFill>
              <a:latin typeface="Times New Roman" pitchFamily="18" charset="0"/>
              <a:cs typeface="Times New Roman" pitchFamily="18" charset="0"/>
            </a:endParaRPr>
          </a:p>
          <a:p>
            <a:pPr lvl="0" indent="182563" algn="just"/>
            <a:endParaRPr lang="kk-KZ" sz="1200" dirty="0">
              <a:solidFill>
                <a:prstClr val="black"/>
              </a:solidFill>
              <a:latin typeface="Times New Roman" pitchFamily="18" charset="0"/>
              <a:cs typeface="Times New Roman" pitchFamily="18" charset="0"/>
            </a:endParaRPr>
          </a:p>
          <a:p>
            <a:pPr lvl="0" indent="182563" algn="just"/>
            <a:endParaRPr lang="kk-KZ" sz="1200" dirty="0">
              <a:solidFill>
                <a:prstClr val="black"/>
              </a:solidFill>
              <a:latin typeface="Times New Roman" pitchFamily="18" charset="0"/>
              <a:cs typeface="Times New Roman" pitchFamily="18" charset="0"/>
            </a:endParaRP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3724145685"/>
              </p:ext>
            </p:extLst>
          </p:nvPr>
        </p:nvGraphicFramePr>
        <p:xfrm>
          <a:off x="4983528" y="4414660"/>
          <a:ext cx="4667576" cy="2011680"/>
        </p:xfrm>
        <a:graphic>
          <a:graphicData uri="http://schemas.openxmlformats.org/drawingml/2006/table">
            <a:tbl>
              <a:tblPr firstRow="1" bandRow="1">
                <a:tableStyleId>{5C22544A-7EE6-4342-B048-85BDC9FD1C3A}</a:tableStyleId>
              </a:tblPr>
              <a:tblGrid>
                <a:gridCol w="1719401">
                  <a:extLst>
                    <a:ext uri="{9D8B030D-6E8A-4147-A177-3AD203B41FA5}">
                      <a16:colId xmlns:a16="http://schemas.microsoft.com/office/drawing/2014/main" val="3583770891"/>
                    </a:ext>
                  </a:extLst>
                </a:gridCol>
                <a:gridCol w="1509606">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77634">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377634">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97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239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122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323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323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1056</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32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164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323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108</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73638" y="3772485"/>
            <a:ext cx="4760151" cy="646331"/>
          </a:xfrm>
          <a:prstGeom prst="rect">
            <a:avLst/>
          </a:prstGeom>
          <a:noFill/>
          <a:ln w="9525">
            <a:noFill/>
          </a:ln>
        </p:spPr>
        <p:txBody>
          <a:bodyPr wrap="square">
            <a:spAutoFit/>
          </a:bodyPr>
          <a:lstStyle/>
          <a:p>
            <a:pPr algn="ctr"/>
            <a:endParaRPr lang="ru-RU" altLang="ru-RU"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20 </a:t>
            </a:r>
            <a:r>
              <a:rPr lang="ru-RU" altLang="ru-RU" sz="1200" b="1" dirty="0" err="1">
                <a:latin typeface="Times New Roman" panose="02020603050405020304" pitchFamily="18" charset="0"/>
                <a:cs typeface="Times New Roman" panose="02020603050405020304" pitchFamily="18" charset="0"/>
              </a:rPr>
              <a:t>қарашадағы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Көкшетау</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20" name="TextBox 13"/>
          <p:cNvSpPr txBox="1"/>
          <p:nvPr/>
        </p:nvSpPr>
        <p:spPr>
          <a:xfrm>
            <a:off x="4983529" y="2911904"/>
            <a:ext cx="4721762" cy="830997"/>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200" dirty="0" err="1">
                <a:solidFill>
                  <a:schemeClr val="tx1"/>
                </a:solidFill>
                <a:latin typeface="Times New Roman" panose="02020603050405020304" pitchFamily="18" charset="0"/>
                <a:cs typeface="Times New Roman" panose="02020603050405020304" pitchFamily="18" charset="0"/>
              </a:rPr>
              <a:t>Метеорологиялық</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ыдырауына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a:solidFill>
                  <a:schemeClr val="tx1"/>
                </a:solidFill>
                <a:latin typeface="Times New Roman" panose="02020603050405020304" pitchFamily="18" charset="0"/>
                <a:cs typeface="Times New Roman" panose="02020603050405020304" pitchFamily="18" charset="0"/>
              </a:rPr>
              <a:t>.</a:t>
            </a:r>
          </a:p>
          <a:p>
            <a:pPr algn="just"/>
            <a:r>
              <a:rPr lang="ru-RU" sz="1200" dirty="0" err="1">
                <a:solidFill>
                  <a:schemeClr val="tx1"/>
                </a:solidFill>
                <a:latin typeface="Times New Roman" panose="02020603050405020304" pitchFamily="18" charset="0"/>
                <a:cs typeface="Times New Roman" panose="02020603050405020304" pitchFamily="18" charset="0"/>
              </a:rPr>
              <a:t>Жалпы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төмен</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128589" y="4659557"/>
            <a:ext cx="4794304" cy="830997"/>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Ақтау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2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1 бекет – Вернадский көшесі, 46 Б;</a:t>
            </a:r>
            <a:endParaRPr 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2 бекет – </a:t>
            </a:r>
            <a:r>
              <a:rPr lang="ru-RU" sz="1200" dirty="0">
                <a:latin typeface="Times New Roman" panose="02020603050405020304" pitchFamily="18" charset="0"/>
                <a:cs typeface="Times New Roman" panose="02020603050405020304" pitchFamily="18" charset="0"/>
              </a:rPr>
              <a:t>Ш. Васильковский, 17 (№17 ОМГ </a:t>
            </a:r>
            <a:r>
              <a:rPr lang="ru-RU" sz="1200" dirty="0" err="1">
                <a:latin typeface="Times New Roman" panose="02020603050405020304" pitchFamily="18" charset="0"/>
                <a:cs typeface="Times New Roman" panose="02020603050405020304" pitchFamily="18" charset="0"/>
              </a:rPr>
              <a:t>аумағы</a:t>
            </a:r>
            <a:r>
              <a:rPr lang="ru-RU" sz="1200" dirty="0">
                <a:latin typeface="Times New Roman" panose="02020603050405020304" pitchFamily="18" charset="0"/>
                <a:cs typeface="Times New Roman" panose="02020603050405020304" pitchFamily="18" charset="0"/>
              </a:rPr>
              <a:t>).</a:t>
            </a:r>
          </a:p>
        </p:txBody>
      </p:sp>
      <p:sp>
        <p:nvSpPr>
          <p:cNvPr id="23" name="Прямоугольник 13"/>
          <p:cNvSpPr/>
          <p:nvPr/>
        </p:nvSpPr>
        <p:spPr>
          <a:xfrm>
            <a:off x="4965686" y="802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397786" y="4386751"/>
            <a:ext cx="4353962" cy="1780911"/>
            <a:chOff x="468573" y="3799939"/>
            <a:chExt cx="4353962"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468573" y="4077010"/>
              <a:ext cx="2263760"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Астана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72552" y="6167662"/>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sz="1200" b="1" i="1" dirty="0" err="1">
                <a:latin typeface="Times New Roman" panose="02020603050405020304" pitchFamily="18" charset="0"/>
                <a:cs typeface="Times New Roman" panose="02020603050405020304" pitchFamily="18" charset="0"/>
              </a:rPr>
              <a:t>Қабдуалиева</a:t>
            </a:r>
            <a:r>
              <a:rPr lang="ru-RU" sz="1200" b="1" i="1" dirty="0">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3695724752"/>
              </p:ext>
            </p:extLst>
          </p:nvPr>
        </p:nvGraphicFramePr>
        <p:xfrm>
          <a:off x="5317977" y="554400"/>
          <a:ext cx="4167505" cy="772416"/>
        </p:xfrm>
        <a:graphic>
          <a:graphicData uri="http://schemas.openxmlformats.org/drawingml/2006/table">
            <a:tbl>
              <a:tblPr/>
              <a:tblGrid>
                <a:gridCol w="1075183">
                  <a:extLst>
                    <a:ext uri="{9D8B030D-6E8A-4147-A177-3AD203B41FA5}">
                      <a16:colId xmlns:a16="http://schemas.microsoft.com/office/drawing/2014/main" val="20000"/>
                    </a:ext>
                  </a:extLst>
                </a:gridCol>
                <a:gridCol w="3092322">
                  <a:extLst>
                    <a:ext uri="{9D8B030D-6E8A-4147-A177-3AD203B41FA5}">
                      <a16:colId xmlns:a16="http://schemas.microsoft.com/office/drawing/2014/main" val="20001"/>
                    </a:ext>
                  </a:extLst>
                </a:gridCol>
              </a:tblGrid>
              <a:tr h="6849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4616">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0,09</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5836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0,09 ≤ Р &lt; 0,17</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759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0,17 ≤ Р &lt; 0,25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7732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0,25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0933" y="1343488"/>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76839" y="2169497"/>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665758013"/>
              </p:ext>
            </p:extLst>
          </p:nvPr>
        </p:nvGraphicFramePr>
        <p:xfrm>
          <a:off x="5030174" y="2485598"/>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59345" y="4562738"/>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13670</TotalTime>
  <Words>561</Words>
  <Application>Microsoft Office PowerPoint</Application>
  <PresentationFormat>Лист A4 (210x297 мм)</PresentationFormat>
  <Paragraphs>101</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cp:lastModifiedBy>
  <cp:revision>2443</cp:revision>
  <cp:lastPrinted>2021-07-01T07:38:07Z</cp:lastPrinted>
  <dcterms:created xsi:type="dcterms:W3CDTF">2018-03-27T06:03:00Z</dcterms:created>
  <dcterms:modified xsi:type="dcterms:W3CDTF">2022-11-20T09:43:24Z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