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797675" cy="9926638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4992C8B9-7671-4124-A2CE-589050AC192E}" v="1" dt="2022-11-20T10:21:21.540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620"/>
    <p:restoredTop sz="94660"/>
  </p:normalViewPr>
  <p:slideViewPr>
    <p:cSldViewPr showGuides="1">
      <p:cViewPr varScale="1">
        <p:scale>
          <a:sx n="65" d="100"/>
          <a:sy n="65" d="100"/>
        </p:scale>
        <p:origin x="53" y="86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" userId="df42278df007c026" providerId="LiveId" clId="{4992C8B9-7671-4124-A2CE-589050AC192E}"/>
    <pc:docChg chg="custSel modSld">
      <pc:chgData name="Moldir" userId="df42278df007c026" providerId="LiveId" clId="{4992C8B9-7671-4124-A2CE-589050AC192E}" dt="2022-11-20T10:21:45.153" v="2"/>
      <pc:docMkLst>
        <pc:docMk/>
      </pc:docMkLst>
      <pc:sldChg chg="modSp mod">
        <pc:chgData name="Moldir" userId="df42278df007c026" providerId="LiveId" clId="{4992C8B9-7671-4124-A2CE-589050AC192E}" dt="2022-11-20T10:21:29.802" v="1" actId="207"/>
        <pc:sldMkLst>
          <pc:docMk/>
          <pc:sldMk cId="0" sldId="261"/>
        </pc:sldMkLst>
        <pc:graphicFrameChg chg="mod">
          <ac:chgData name="Moldir" userId="df42278df007c026" providerId="LiveId" clId="{4992C8B9-7671-4124-A2CE-589050AC192E}" dt="2022-11-20T10:21:21.540" v="0"/>
          <ac:graphicFrameMkLst>
            <pc:docMk/>
            <pc:sldMk cId="0" sldId="261"/>
            <ac:graphicFrameMk id="15" creationId="{94CC0974-E1E4-47F3-9A8B-49A879A3B96B}"/>
          </ac:graphicFrameMkLst>
        </pc:graphicFrameChg>
        <pc:graphicFrameChg chg="modGraphic">
          <ac:chgData name="Moldir" userId="df42278df007c026" providerId="LiveId" clId="{4992C8B9-7671-4124-A2CE-589050AC192E}" dt="2022-11-20T10:21:29.802" v="1" actId="207"/>
          <ac:graphicFrameMkLst>
            <pc:docMk/>
            <pc:sldMk cId="0" sldId="261"/>
            <ac:graphicFrameMk id="19" creationId="{00000000-0000-0000-0000-000000000000}"/>
          </ac:graphicFrameMkLst>
        </pc:graphicFrameChg>
      </pc:sldChg>
      <pc:sldChg chg="modSp mod">
        <pc:chgData name="Moldir" userId="df42278df007c026" providerId="LiveId" clId="{4992C8B9-7671-4124-A2CE-589050AC192E}" dt="2022-11-20T10:21:45.153" v="2"/>
        <pc:sldMkLst>
          <pc:docMk/>
          <pc:sldMk cId="334028445" sldId="265"/>
        </pc:sldMkLst>
        <pc:spChg chg="mod">
          <ac:chgData name="Moldir" userId="df42278df007c026" providerId="LiveId" clId="{4992C8B9-7671-4124-A2CE-589050AC192E}" dt="2022-11-20T10:21:45.153" v="2"/>
          <ac:spMkLst>
            <pc:docMk/>
            <pc:sldMk cId="334028445" sldId="265"/>
            <ac:spMk id="19" creationId="{00000000-0000-0000-0000-000000000000}"/>
          </ac:spMkLst>
        </pc:sp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862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 algn="r"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981075" y="1239838"/>
            <a:ext cx="4835525" cy="334962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0384" y="4776857"/>
            <a:ext cx="5436908" cy="390895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3763" tIns="46882" rIns="93763" bIns="46882" numCol="1" anchor="t" anchorCtr="0" compatLnSpc="1"/>
          <a:lstStyle/>
          <a:p>
            <a:pPr marL="0" marR="0" lvl="0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68814" marR="0" lvl="1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37630" marR="0" lvl="2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06444" marR="0" lvl="3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75259" marR="0" lvl="4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862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mailto:rse.kazhydromet@gmail.com" TargetMode="External"/><Relationship Id="rId2" Type="http://schemas.openxmlformats.org/officeDocument/2006/relationships/hyperlink" Target="mailto:pressmeteo@gmail.com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3372259155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Уральск</a:t>
                      </a:r>
                      <a:endParaRPr lang="en-US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28588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2196444826"/>
              </p:ext>
            </p:extLst>
          </p:nvPr>
        </p:nvGraphicFramePr>
        <p:xfrm>
          <a:off x="307975" y="2573640"/>
          <a:ext cx="4465638" cy="1965960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920225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chemeClr val="tx2">
                              <a:lumMod val="75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chemeClr val="tx2">
                            <a:lumMod val="75000"/>
                          </a:schemeClr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chemeClr val="tx2">
                              <a:lumMod val="75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БАССЕЙНА </a:t>
                      </a:r>
                      <a:endParaRPr lang="ru-RU" altLang="x-none" sz="1600" b="1" i="1" dirty="0">
                        <a:solidFill>
                          <a:schemeClr val="tx2">
                            <a:lumMod val="75000"/>
                          </a:schemeClr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ru-RU" altLang="x-none" sz="1600" b="1" i="1" dirty="0">
                          <a:solidFill>
                            <a:schemeClr val="tx2">
                              <a:lumMod val="75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№324</a:t>
                      </a:r>
                      <a:endParaRPr lang="zh-CN" altLang="x-none" sz="1400" b="1" i="1" dirty="0">
                        <a:solidFill>
                          <a:schemeClr val="tx2">
                            <a:lumMod val="75000"/>
                          </a:schemeClr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400" b="1" i="1" dirty="0">
                          <a:solidFill>
                            <a:schemeClr val="tx2">
                              <a:lumMod val="75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x-none" sz="1400" b="1" i="1" dirty="0">
                          <a:solidFill>
                            <a:schemeClr val="tx2">
                              <a:lumMod val="75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Уральск</a:t>
                      </a:r>
                      <a:endParaRPr lang="en-US" altLang="x-none" sz="1400" b="1" i="1" dirty="0">
                        <a:solidFill>
                          <a:schemeClr val="tx2">
                            <a:lumMod val="75000"/>
                          </a:schemeClr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chemeClr val="tx2">
                            <a:lumMod val="75000"/>
                          </a:schemeClr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chemeClr val="tx2">
                            <a:lumMod val="75000"/>
                          </a:schemeClr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100" dirty="0">
                        <a:solidFill>
                          <a:schemeClr val="tx2">
                            <a:lumMod val="75000"/>
                          </a:schemeClr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zh-CN" sz="1200" b="1" i="1" baseline="0" dirty="0">
                          <a:solidFill>
                            <a:schemeClr val="tx2">
                              <a:lumMod val="75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 ноября 2022 года</a:t>
                      </a:r>
                      <a:endParaRPr lang="zh-CN" altLang="x-none" sz="1200" b="1" i="1" dirty="0">
                        <a:solidFill>
                          <a:schemeClr val="tx2">
                            <a:lumMod val="75000"/>
                          </a:schemeClr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21" name="TextBox 13"/>
          <p:cNvSpPr txBox="1"/>
          <p:nvPr/>
        </p:nvSpPr>
        <p:spPr>
          <a:xfrm>
            <a:off x="5008907" y="2543800"/>
            <a:ext cx="4680169" cy="769441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indent="182563" algn="just"/>
            <a:r>
              <a:rPr lang="ru-RU" altLang="en-US" sz="1100" b="1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21 ноября</a:t>
            </a:r>
            <a:r>
              <a:rPr lang="en-US" altLang="en-US" sz="1100" b="1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, </a:t>
            </a:r>
            <a:r>
              <a:rPr lang="kk-KZ" altLang="en-US" sz="1100" b="1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ночью 22 ноября</a:t>
            </a:r>
            <a:r>
              <a:rPr lang="ru-RU" altLang="en-US" sz="1100" b="1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 </a:t>
            </a:r>
            <a:r>
              <a:rPr lang="ru-RU" altLang="en-US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2022 года метеорологические условия будут способствовать </a:t>
            </a:r>
            <a:r>
              <a:rPr lang="ru-RU" sz="110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рассеиванию</a:t>
            </a:r>
            <a:r>
              <a:rPr lang="ru-RU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 </a:t>
            </a:r>
            <a:r>
              <a:rPr lang="ru-RU" altLang="en-US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загрязняющих веществ в атмосфере города. В целом по городу ожидается </a:t>
            </a:r>
            <a:r>
              <a:rPr lang="ru-RU" altLang="en-US" sz="1100" b="1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пониженный</a:t>
            </a:r>
            <a:r>
              <a:rPr lang="ru-RU" altLang="en-US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 уровень загрязнения воздуха.</a:t>
            </a:r>
          </a:p>
        </p:txBody>
      </p:sp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81879166"/>
              </p:ext>
            </p:extLst>
          </p:nvPr>
        </p:nvGraphicFramePr>
        <p:xfrm>
          <a:off x="5139910" y="6527166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от 28.02.2015г 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4982700" y="3957701"/>
            <a:ext cx="4798480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Уральск</a:t>
            </a:r>
          </a:p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 20 ноября 2022 года</a:t>
            </a:r>
          </a:p>
        </p:txBody>
      </p:sp>
      <p:graphicFrame>
        <p:nvGraphicFramePr>
          <p:cNvPr id="15" name="Таблица 2">
            <a:extLst>
              <a:ext uri="{FF2B5EF4-FFF2-40B4-BE49-F238E27FC236}">
                <a16:creationId xmlns:a16="http://schemas.microsoft.com/office/drawing/2014/main" id="{94CC0974-E1E4-47F3-9A8B-49A879A3B9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76958108"/>
              </p:ext>
            </p:extLst>
          </p:nvPr>
        </p:nvGraphicFramePr>
        <p:xfrm>
          <a:off x="5003459" y="4467426"/>
          <a:ext cx="4691064" cy="20116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05096">
                  <a:extLst>
                    <a:ext uri="{9D8B030D-6E8A-4147-A177-3AD203B41FA5}">
                      <a16:colId xmlns:a16="http://schemas.microsoft.com/office/drawing/2014/main" val="3583770891"/>
                    </a:ext>
                  </a:extLst>
                </a:gridCol>
                <a:gridCol w="1440160">
                  <a:extLst>
                    <a:ext uri="{9D8B030D-6E8A-4147-A177-3AD203B41FA5}">
                      <a16:colId xmlns:a16="http://schemas.microsoft.com/office/drawing/2014/main" val="1276116030"/>
                    </a:ext>
                  </a:extLst>
                </a:gridCol>
                <a:gridCol w="1445808">
                  <a:extLst>
                    <a:ext uri="{9D8B030D-6E8A-4147-A177-3AD203B41FA5}">
                      <a16:colId xmlns:a16="http://schemas.microsoft.com/office/drawing/2014/main" val="2096923049"/>
                    </a:ext>
                  </a:extLst>
                </a:gridCol>
              </a:tblGrid>
              <a:tr h="208227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1334865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0,02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90536008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углерода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958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0,2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79239550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69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0178899"/>
                  </a:ext>
                </a:extLst>
              </a:tr>
              <a:tr h="210970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азота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169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0,4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1613162"/>
                  </a:ext>
                </a:extLst>
              </a:tr>
              <a:tr h="210970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Сероводород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203412049"/>
                  </a:ext>
                </a:extLst>
              </a:tr>
              <a:tr h="210970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Аммиак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0,02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860756532"/>
                  </a:ext>
                </a:extLst>
              </a:tr>
            </a:tbl>
          </a:graphicData>
        </a:graphic>
      </p:graphicFrame>
      <p:sp>
        <p:nvSpPr>
          <p:cNvPr id="16" name="Прямоугольник 15"/>
          <p:cNvSpPr/>
          <p:nvPr/>
        </p:nvSpPr>
        <p:spPr>
          <a:xfrm>
            <a:off x="4953000" y="93844"/>
            <a:ext cx="4824412" cy="212365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/>
            <a:r>
              <a:rPr lang="ru-RU" altLang="ru-RU" sz="11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Прогноз погоды по г. Уральск</a:t>
            </a:r>
          </a:p>
          <a:p>
            <a:pPr lvl="0" algn="ctr"/>
            <a:r>
              <a:rPr lang="ru-RU" alt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21 ноября </a:t>
            </a:r>
          </a:p>
          <a:p>
            <a:pPr lvl="0" algn="ctr"/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20 ч. 20 ноября </a:t>
            </a:r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по 20 ч. 21 ноября</a:t>
            </a:r>
          </a:p>
          <a:p>
            <a:pPr lvl="0" indent="144000" algn="just"/>
            <a:r>
              <a:rPr lang="ru-RU" sz="11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Облачно, днем осадки (дождь, снег). Ночью и утром туман, гололед. Ветер северо-западный 9-14 м/с. Температура воздуха ночью 0-2 мороза, днем 2-4 тепла. </a:t>
            </a:r>
          </a:p>
          <a:p>
            <a:pPr lvl="0" indent="144000" algn="just"/>
            <a:endParaRPr lang="ru-RU" altLang="ru-RU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indent="144000" algn="just"/>
            <a:r>
              <a:rPr lang="ru-RU" alt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                                               На 22 ноября</a:t>
            </a:r>
            <a:endParaRPr lang="ru-RU" altLang="ru-RU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  <a:p>
            <a:pPr lvl="0" algn="ctr"/>
            <a:r>
              <a:rPr lang="ru-RU" sz="1100" b="1" dirty="0">
                <a:latin typeface="Times New Roman" pitchFamily="18" charset="0"/>
                <a:cs typeface="Times New Roman" pitchFamily="18" charset="0"/>
              </a:rPr>
              <a:t>с 20 ч. 21 ноября </a:t>
            </a:r>
            <a:r>
              <a:rPr lang="ru-RU" sz="1100" b="1" dirty="0">
                <a:latin typeface="Times New Roman" pitchFamily="18" charset="0"/>
                <a:cs typeface="Times New Roman" pitchFamily="18" charset="0"/>
                <a:sym typeface="+mn-ea"/>
              </a:rPr>
              <a:t>по 08 ч. 22 ноября</a:t>
            </a:r>
          </a:p>
          <a:p>
            <a:pPr lvl="0" indent="144000" algn="just">
              <a:spcAft>
                <a:spcPts val="0"/>
              </a:spcAft>
            </a:pPr>
            <a:r>
              <a:rPr lang="ru-RU" sz="11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Переменная облачность, </a:t>
            </a:r>
            <a:r>
              <a:rPr lang="ru-RU" sz="11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осадки (дождь, снег), гололед</a:t>
            </a:r>
            <a:r>
              <a:rPr lang="ru-RU" sz="1100" dirty="0"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. </a:t>
            </a:r>
            <a:r>
              <a:rPr lang="ru-RU" sz="1100" dirty="0">
                <a:latin typeface="Times New Roman" panose="02020603050405020304" pitchFamily="18" charset="0"/>
                <a:ea typeface="Calibri" panose="020F0502020204030204" pitchFamily="34" charset="0"/>
              </a:rPr>
              <a:t>Ветер </a:t>
            </a:r>
            <a:r>
              <a:rPr lang="ru-RU" sz="11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юго-восточный 9-14 м/с. </a:t>
            </a:r>
            <a:r>
              <a:rPr lang="ru-RU" sz="1100" dirty="0">
                <a:latin typeface="Times New Roman" panose="02020603050405020304" pitchFamily="18" charset="0"/>
                <a:ea typeface="Calibri" panose="020F0502020204030204" pitchFamily="34" charset="0"/>
              </a:rPr>
              <a:t>Температура воздуха ночью 0-2 мороза</a:t>
            </a:r>
            <a:r>
              <a:rPr lang="ru-RU" sz="11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.</a:t>
            </a:r>
          </a:p>
          <a:p>
            <a:pPr lvl="0">
              <a:spcAft>
                <a:spcPts val="0"/>
              </a:spcAft>
            </a:pPr>
            <a:endParaRPr lang="ru-RU" sz="1100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</p:txBody>
      </p:sp>
      <p:sp>
        <p:nvSpPr>
          <p:cNvPr id="20" name="TextBox 19"/>
          <p:cNvSpPr txBox="1"/>
          <p:nvPr/>
        </p:nvSpPr>
        <p:spPr>
          <a:xfrm>
            <a:off x="5008907" y="3407827"/>
            <a:ext cx="4680169" cy="276999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Предупреждение 1, 2, 3 степени НМУ отсутствует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6" name="Группа 5"/>
          <p:cNvGrpSpPr/>
          <p:nvPr/>
        </p:nvGrpSpPr>
        <p:grpSpPr>
          <a:xfrm>
            <a:off x="112712" y="246083"/>
            <a:ext cx="4840288" cy="586363"/>
            <a:chOff x="112712" y="246083"/>
            <a:chExt cx="4840288" cy="586363"/>
          </a:xfrm>
        </p:grpSpPr>
        <p:sp>
          <p:nvSpPr>
            <p:cNvPr id="16" name="TextBox 15">
              <a:extLst>
                <a:ext uri="{FF2B5EF4-FFF2-40B4-BE49-F238E27FC236}">
                  <a16:creationId xmlns:a16="http://schemas.microsoft.com/office/drawing/2014/main" id="{E1A8E3C0-CFA9-44DB-A7DD-D1427BEBA2CE}"/>
                </a:ext>
              </a:extLst>
            </p:cNvPr>
            <p:cNvSpPr txBox="1"/>
            <p:nvPr/>
          </p:nvSpPr>
          <p:spPr>
            <a:xfrm>
              <a:off x="317284" y="246083"/>
              <a:ext cx="4635716" cy="307777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algn="ctr"/>
              <a:r>
                <a:rPr lang="ru-RU" sz="1400" b="1" dirty="0">
                  <a:solidFill>
                    <a:srgbClr val="000000"/>
                  </a:solidFill>
                  <a:latin typeface="Times New Roman" pitchFamily="18" charset="0"/>
                  <a:cs typeface="Times New Roman" pitchFamily="18" charset="0"/>
                  <a:sym typeface="+mn-ea"/>
                </a:rPr>
                <a:t>РЕКОМЕНДАЦИИ ДЛЯ НАСЕЛЕНИЯ ПРИ НМУ</a:t>
              </a:r>
              <a:endParaRPr lang="ru-RU" sz="1400" b="1" dirty="0"/>
            </a:p>
          </p:txBody>
        </p:sp>
        <p:sp>
          <p:nvSpPr>
            <p:cNvPr id="17" name="TextBox 16">
              <a:extLst>
                <a:ext uri="{FF2B5EF4-FFF2-40B4-BE49-F238E27FC236}">
                  <a16:creationId xmlns:a16="http://schemas.microsoft.com/office/drawing/2014/main" id="{A749C2F8-23C3-4A95-A976-9FB1B6BA7313}"/>
                </a:ext>
              </a:extLst>
            </p:cNvPr>
            <p:cNvSpPr txBox="1"/>
            <p:nvPr/>
          </p:nvSpPr>
          <p:spPr>
            <a:xfrm>
              <a:off x="112712" y="555447"/>
              <a:ext cx="4810180" cy="276999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indent="176213" algn="just">
                <a:spcAft>
                  <a:spcPts val="0"/>
                </a:spcAft>
              </a:pPr>
              <a:r>
                <a:rPr lang="ru-RU" sz="1200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Рекомендации отсутствуют</a:t>
              </a:r>
            </a:p>
          </p:txBody>
        </p:sp>
      </p:grpSp>
      <p:sp>
        <p:nvSpPr>
          <p:cNvPr id="22" name="Прямоугольник 26"/>
          <p:cNvSpPr/>
          <p:nvPr/>
        </p:nvSpPr>
        <p:spPr>
          <a:xfrm>
            <a:off x="237469" y="4587619"/>
            <a:ext cx="4661089" cy="1754326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just"/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городе Уральск наблюдения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уровнем загрязнения атмосферного воздуха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проводится на 4 постах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наблюдения:</a:t>
            </a:r>
          </a:p>
          <a:p>
            <a:pPr algn="just"/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2 – рядом с пожарной частью № 1 (ул. Гагарина, район дома № 25)</a:t>
            </a:r>
          </a:p>
          <a:p>
            <a:pPr algn="just"/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3 – рядом с парком им. Кирова (ул. </a:t>
            </a:r>
            <a:r>
              <a:rPr lang="ru-RU" alt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Даумова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</a:t>
            </a:r>
          </a:p>
          <a:p>
            <a:pPr algn="just"/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5 – ул. </a:t>
            </a:r>
            <a:r>
              <a:rPr lang="ru-RU" alt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Мухита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(район рынка «</a:t>
            </a:r>
            <a:r>
              <a:rPr lang="ru-RU" alt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Мирлан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»)</a:t>
            </a:r>
          </a:p>
          <a:p>
            <a:pPr algn="just" eaLnBrk="0" hangingPunct="0"/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6 – ул. </a:t>
            </a:r>
            <a:r>
              <a:rPr lang="ru-RU" alt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Жангир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хан, 75 В</a:t>
            </a:r>
          </a:p>
          <a:p>
            <a:pPr eaLnBrk="0" hangingPunct="0"/>
            <a:r>
              <a:rPr lang="ru-RU" altLang="ru-RU" sz="1200" dirty="0"/>
              <a:t> </a:t>
            </a:r>
          </a:p>
          <a:p>
            <a:pPr eaLnBrk="0" hangingPunct="0"/>
            <a:endParaRPr lang="ru-RU" altLang="ru-RU" sz="12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23" name="Прямоугольник 13"/>
          <p:cNvSpPr/>
          <p:nvPr/>
        </p:nvSpPr>
        <p:spPr>
          <a:xfrm>
            <a:off x="4938714" y="80075"/>
            <a:ext cx="4822823" cy="46196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 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237460" y="4404762"/>
            <a:ext cx="4291013" cy="1744847"/>
            <a:chOff x="531521" y="3984610"/>
            <a:chExt cx="4291013" cy="1913735"/>
          </a:xfrm>
        </p:grpSpPr>
        <p:graphicFrame>
          <p:nvGraphicFramePr>
            <p:cNvPr id="26" name="Таблица 25"/>
            <p:cNvGraphicFramePr/>
            <p:nvPr>
              <p:extLst>
                <p:ext uri="{D42A27DB-BD31-4B8C-83A1-F6EECF244321}">
                  <p14:modId xmlns:p14="http://schemas.microsoft.com/office/powerpoint/2010/main" val="4116802539"/>
                </p:ext>
              </p:extLst>
            </p:nvPr>
          </p:nvGraphicFramePr>
          <p:xfrm>
            <a:off x="531522" y="5029036"/>
            <a:ext cx="4035777" cy="869309"/>
          </p:xfrm>
          <a:graphic>
            <a:graphicData uri="http://schemas.openxmlformats.org/drawingml/2006/table">
              <a:tbl>
                <a:tblPr/>
                <a:tblGrid>
                  <a:gridCol w="2017889">
                    <a:extLst>
                      <a:ext uri="{9D8B030D-6E8A-4147-A177-3AD203B41FA5}">
                        <a16:colId xmlns:a16="http://schemas.microsoft.com/office/drawing/2014/main" val="20000"/>
                      </a:ext>
                    </a:extLst>
                  </a:gridCol>
                  <a:gridCol w="2017888">
                    <a:extLst>
                      <a:ext uri="{9D8B030D-6E8A-4147-A177-3AD203B41FA5}">
                        <a16:colId xmlns:a16="http://schemas.microsoft.com/office/drawing/2014/main" val="20001"/>
                      </a:ext>
                    </a:extLst>
                  </a:gridCol>
                </a:tblGrid>
                <a:tr h="336550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endParaRPr lang="kk-KZ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sz="800" dirty="0" err="1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Пресс-служба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79-83-35, 79-83-39</a:t>
                        </a: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2"/>
                          </a:rPr>
                          <a:t>pressmeteo@gmail.com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0"/>
                    </a:ext>
                  </a:extLst>
                </a:tr>
                <a:tr h="334963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Отдел международного сотрудничества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79-83-35, 79-83-39</a:t>
                        </a: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3"/>
                          </a:rPr>
                          <a:t>rse.kazhydromet@gmail.com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1"/>
                    </a:ext>
                  </a:extLst>
                </a:tr>
              </a:tbl>
            </a:graphicData>
          </a:graphic>
        </p:graphicFrame>
        <p:sp>
          <p:nvSpPr>
            <p:cNvPr id="27" name="Прямоугольник 8"/>
            <p:cNvSpPr/>
            <p:nvPr/>
          </p:nvSpPr>
          <p:spPr>
            <a:xfrm>
              <a:off x="652116" y="4230642"/>
              <a:ext cx="1896673" cy="877674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 </a:t>
              </a:r>
              <a:r>
                <a:rPr lang="ru-RU" altLang="ru-RU" sz="1000" i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Астана, 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ул.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31521" y="3984610"/>
              <a:ext cx="4291013" cy="830262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r>
                <a:rPr lang="ru-RU" altLang="ru-RU" sz="1200" b="1" i="1" dirty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5017538" y="6400703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9" name="Прямоугольник 1"/>
          <p:cNvSpPr/>
          <p:nvPr/>
        </p:nvSpPr>
        <p:spPr>
          <a:xfrm>
            <a:off x="5063960" y="6093998"/>
            <a:ext cx="4521389" cy="306705"/>
          </a:xfrm>
          <a:prstGeom prst="rect">
            <a:avLst/>
          </a:prstGeom>
          <a:solidFill>
            <a:schemeClr val="bg1"/>
          </a:solidFill>
          <a:ln w="9525">
            <a:noFill/>
          </a:ln>
        </p:spPr>
        <p:txBody>
          <a:bodyPr wrap="square">
            <a:spAutoFit/>
          </a:bodyPr>
          <a:lstStyle/>
          <a:p>
            <a:pPr eaLnBrk="0" hangingPunct="0"/>
            <a:r>
              <a:rPr lang="ru-RU" altLang="ru-RU" sz="1400" b="1" i="1" dirty="0">
                <a:solidFill>
                  <a:srgbClr val="000000"/>
                </a:solidFill>
                <a:latin typeface="Calibri" panose="020F0502020204030204" pitchFamily="34" charset="0"/>
              </a:rPr>
              <a:t>  </a:t>
            </a:r>
            <a:r>
              <a:rPr lang="en-US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(а)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r>
              <a:rPr lang="ru-RU" sz="1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Қабдуалиева</a:t>
            </a:r>
            <a:r>
              <a:rPr lang="ru-RU" sz="1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М.С.</a:t>
            </a:r>
            <a:endParaRPr lang="ru-RU" sz="1200" b="1" i="1" dirty="0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graphicFrame>
        <p:nvGraphicFramePr>
          <p:cNvPr id="30" name="Таблица 29"/>
          <p:cNvGraphicFramePr/>
          <p:nvPr>
            <p:extLst>
              <p:ext uri="{D42A27DB-BD31-4B8C-83A1-F6EECF244321}">
                <p14:modId xmlns:p14="http://schemas.microsoft.com/office/powerpoint/2010/main" val="4073349713"/>
              </p:ext>
            </p:extLst>
          </p:nvPr>
        </p:nvGraphicFramePr>
        <p:xfrm>
          <a:off x="4997005" y="575988"/>
          <a:ext cx="4704359" cy="781390"/>
        </p:xfrm>
        <a:graphic>
          <a:graphicData uri="http://schemas.openxmlformats.org/drawingml/2006/table">
            <a:tbl>
              <a:tblPr/>
              <a:tblGrid>
                <a:gridCol w="103458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66977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15627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5627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0,14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5627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0,14 ≤ Р &lt; 0,19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5627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0,19 ≤ Р &lt; 0,2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5627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0,2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31" name="Прямоугольник 30"/>
          <p:cNvSpPr/>
          <p:nvPr/>
        </p:nvSpPr>
        <p:spPr>
          <a:xfrm>
            <a:off x="4976814" y="1339064"/>
            <a:ext cx="4808537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2" name="Прямоугольник 31"/>
          <p:cNvSpPr/>
          <p:nvPr/>
        </p:nvSpPr>
        <p:spPr>
          <a:xfrm>
            <a:off x="4964796" y="2172777"/>
            <a:ext cx="4786196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0" hangingPunct="0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</a:t>
            </a:r>
            <a:endParaRPr lang="ru-RU" alt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3" name="Таблица 32"/>
          <p:cNvGraphicFramePr/>
          <p:nvPr>
            <p:extLst>
              <p:ext uri="{D42A27DB-BD31-4B8C-83A1-F6EECF244321}">
                <p14:modId xmlns:p14="http://schemas.microsoft.com/office/powerpoint/2010/main" val="1834771515"/>
              </p:ext>
            </p:extLst>
          </p:nvPr>
        </p:nvGraphicFramePr>
        <p:xfrm>
          <a:off x="5017189" y="2452579"/>
          <a:ext cx="4680158" cy="222551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34" name="TextBox 33"/>
          <p:cNvSpPr txBox="1"/>
          <p:nvPr/>
        </p:nvSpPr>
        <p:spPr>
          <a:xfrm>
            <a:off x="4960949" y="4663033"/>
            <a:ext cx="48085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7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в атмосфере</a:t>
            </a:r>
            <a:endParaRPr lang="en-US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17492</TotalTime>
  <Words>642</Words>
  <Application>Microsoft Office PowerPoint</Application>
  <PresentationFormat>Лист A4 (210x297 мм)</PresentationFormat>
  <Paragraphs>101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</cp:lastModifiedBy>
  <cp:revision>2868</cp:revision>
  <cp:lastPrinted>2021-07-01T03:56:27Z</cp:lastPrinted>
  <dcterms:created xsi:type="dcterms:W3CDTF">2018-03-27T06:03:00Z</dcterms:created>
  <dcterms:modified xsi:type="dcterms:W3CDTF">2022-11-20T10:21:53Z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