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00"/>
    <a:srgbClr val="FF99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349730E5-7ADF-45C8-B998-148145B2D3FA}"/>
    <pc:docChg chg="modSld">
      <pc:chgData name="Moldir" userId="df42278df007c026" providerId="LiveId" clId="{349730E5-7ADF-45C8-B998-148145B2D3FA}" dt="2022-11-20T10:16:37.859" v="45" actId="207"/>
      <pc:docMkLst>
        <pc:docMk/>
      </pc:docMkLst>
      <pc:sldChg chg="modSp mod">
        <pc:chgData name="Moldir" userId="df42278df007c026" providerId="LiveId" clId="{349730E5-7ADF-45C8-B998-148145B2D3FA}" dt="2022-11-20T10:16:37.859" v="45" actId="207"/>
        <pc:sldMkLst>
          <pc:docMk/>
          <pc:sldMk cId="0" sldId="261"/>
        </pc:sldMkLst>
        <pc:spChg chg="mod">
          <ac:chgData name="Moldir" userId="df42278df007c026" providerId="LiveId" clId="{349730E5-7ADF-45C8-B998-148145B2D3FA}" dt="2022-11-20T10:16:28.663" v="44" actId="20577"/>
          <ac:spMkLst>
            <pc:docMk/>
            <pc:sldMk cId="0" sldId="261"/>
            <ac:spMk id="14" creationId="{00000000-0000-0000-0000-000000000000}"/>
          </ac:spMkLst>
        </pc:spChg>
        <pc:spChg chg="mod">
          <ac:chgData name="Moldir" userId="df42278df007c026" providerId="LiveId" clId="{349730E5-7ADF-45C8-B998-148145B2D3FA}" dt="2022-11-20T10:16:37.859" v="45" actId="207"/>
          <ac:spMkLst>
            <pc:docMk/>
            <pc:sldMk cId="0" sldId="261"/>
            <ac:spMk id="21" creationId="{00000000-0000-0000-0000-000000000000}"/>
          </ac:spMkLst>
        </pc:spChg>
        <pc:graphicFrameChg chg="modGraphic">
          <ac:chgData name="Moldir" userId="df42278df007c026" providerId="LiveId" clId="{349730E5-7ADF-45C8-B998-148145B2D3FA}" dt="2022-11-20T10:15:40.009" v="40" actId="20577"/>
          <ac:graphicFrameMkLst>
            <pc:docMk/>
            <pc:sldMk cId="0" sldId="261"/>
            <ac:graphicFrameMk id="15" creationId="{94CC0974-E1E4-47F3-9A8B-49A879A3B96B}"/>
          </ac:graphicFrameMkLst>
        </pc:graphicFrameChg>
      </pc:sldChg>
      <pc:sldChg chg="modSp mod">
        <pc:chgData name="Moldir" userId="df42278df007c026" providerId="LiveId" clId="{349730E5-7ADF-45C8-B998-148145B2D3FA}" dt="2022-11-20T10:15:12.513" v="1"/>
        <pc:sldMkLst>
          <pc:docMk/>
          <pc:sldMk cId="334028445" sldId="265"/>
        </pc:sldMkLst>
        <pc:spChg chg="mod">
          <ac:chgData name="Moldir" userId="df42278df007c026" providerId="LiveId" clId="{349730E5-7ADF-45C8-B998-148145B2D3FA}" dt="2022-11-20T10:15:12.513" v="1"/>
          <ac:spMkLst>
            <pc:docMk/>
            <pc:sldMk cId="334028445" sldId="265"/>
            <ac:spMk id="19"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020976899"/>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a:solidFill>
                            <a:srgbClr val="002060"/>
                          </a:solidFill>
                          <a:latin typeface="Times New Roman" panose="02020603050405020304" pitchFamily="18" charset="0"/>
                          <a:cs typeface="Times New Roman" panose="02020603050405020304" pitchFamily="18" charset="0"/>
                        </a:rPr>
                        <a:t>Өскемен</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771829813"/>
              </p:ext>
            </p:extLst>
          </p:nvPr>
        </p:nvGraphicFramePr>
        <p:xfrm>
          <a:off x="307975" y="2564904"/>
          <a:ext cx="4465638" cy="2304256"/>
        </p:xfrm>
        <a:graphic>
          <a:graphicData uri="http://schemas.openxmlformats.org/drawingml/2006/table">
            <a:tbl>
              <a:tblPr/>
              <a:tblGrid>
                <a:gridCol w="4465638">
                  <a:extLst>
                    <a:ext uri="{9D8B030D-6E8A-4147-A177-3AD203B41FA5}">
                      <a16:colId xmlns:a16="http://schemas.microsoft.com/office/drawing/2014/main" val="20000"/>
                    </a:ext>
                  </a:extLst>
                </a:gridCol>
              </a:tblGrid>
              <a:tr h="230425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err="1">
                          <a:solidFill>
                            <a:srgbClr val="002060"/>
                          </a:solidFill>
                          <a:latin typeface="Times New Roman" panose="02020603050405020304" pitchFamily="18" charset="0"/>
                          <a:cs typeface="Times New Roman" panose="02020603050405020304" pitchFamily="18" charset="0"/>
                        </a:rPr>
                        <a:t>Өскемен</a:t>
                      </a:r>
                      <a:r>
                        <a:rPr lang="ru-RU" altLang="x-none" sz="1600" b="1" i="1"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№324</a:t>
                      </a:r>
                      <a:r>
                        <a:rPr lang="kk-KZ" altLang="x-none" sz="1600" b="1" i="1" baseline="0" dirty="0">
                          <a:solidFill>
                            <a:srgbClr val="002060"/>
                          </a:solidFill>
                          <a:latin typeface="Times New Roman" panose="02020603050405020304" pitchFamily="18" charset="0"/>
                          <a:cs typeface="Times New Roman" panose="02020603050405020304" pitchFamily="18" charset="0"/>
                        </a:rPr>
                        <a:t> </a:t>
                      </a:r>
                      <a:r>
                        <a:rPr lang="kk-KZ" altLang="x-none" sz="1600" b="1" i="1" dirty="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20 қараша</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81879166"/>
              </p:ext>
            </p:extLst>
          </p:nvPr>
        </p:nvGraphicFramePr>
        <p:xfrm>
          <a:off x="5139910" y="6527166"/>
          <a:ext cx="4730750" cy="213360"/>
        </p:xfrm>
        <a:graphic>
          <a:graphicData uri="http://schemas.openxmlformats.org/drawingml/2006/table">
            <a:tbl>
              <a:tblPr/>
              <a:tblGrid>
                <a:gridCol w="4730750">
                  <a:extLst>
                    <a:ext uri="{9D8B030D-6E8A-4147-A177-3AD203B41FA5}">
                      <a16:colId xmlns:a16="http://schemas.microsoft.com/office/drawing/2014/main" val="20000"/>
                    </a:ext>
                  </a:extLst>
                </a:gridCol>
              </a:tblGrid>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sz="700" i="1" dirty="0">
                          <a:latin typeface="Times New Roman" panose="02020603050405020304" pitchFamily="18" charset="0"/>
                          <a:cs typeface="Times New Roman" panose="02020603050405020304" pitchFamily="18" charset="0"/>
                        </a:rPr>
                        <a:t>ПДК согласно «Санитарно-эпидемиологическим правилам и нормам к атмосферному воздуху» от 28.02.2015г №168</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060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37124" y="3556897"/>
            <a:ext cx="4824411"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20 </a:t>
            </a:r>
            <a:r>
              <a:rPr lang="kk-KZ" altLang="ru-RU" sz="1200" b="1" dirty="0">
                <a:latin typeface="Times New Roman" panose="02020603050405020304" pitchFamily="18" charset="0"/>
                <a:cs typeface="Times New Roman" panose="02020603050405020304" pitchFamily="18" charset="0"/>
              </a:rPr>
              <a:t>қарашаға</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Өскемен</a:t>
            </a:r>
            <a:r>
              <a:rPr lang="ru-RU" altLang="ru-RU" sz="1200" b="1" dirty="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жағдайы</a:t>
            </a:r>
            <a:endParaRPr lang="ru-RU" altLang="ru-RU" sz="1200" b="1" dirty="0">
              <a:latin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774533825"/>
              </p:ext>
            </p:extLst>
          </p:nvPr>
        </p:nvGraphicFramePr>
        <p:xfrm>
          <a:off x="5003798" y="3994501"/>
          <a:ext cx="4691064" cy="2510060"/>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val="3583770891"/>
                    </a:ext>
                  </a:extLst>
                </a:gridCol>
                <a:gridCol w="1440160">
                  <a:extLst>
                    <a:ext uri="{9D8B030D-6E8A-4147-A177-3AD203B41FA5}">
                      <a16:colId xmlns:a16="http://schemas.microsoft.com/office/drawing/2014/main" val="1276116030"/>
                    </a:ext>
                  </a:extLst>
                </a:gridCol>
                <a:gridCol w="1445808">
                  <a:extLst>
                    <a:ext uri="{9D8B030D-6E8A-4147-A177-3AD203B41FA5}">
                      <a16:colId xmlns:a16="http://schemas.microsoft.com/office/drawing/2014/main" val="2096923049"/>
                    </a:ext>
                  </a:extLst>
                </a:gridCol>
              </a:tblGrid>
              <a:tr h="514619">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Факт </a:t>
                      </a:r>
                      <a:r>
                        <a:rPr lang="ru-RU" sz="1000" dirty="0" err="1">
                          <a:solidFill>
                            <a:schemeClr val="tx1"/>
                          </a:solidFill>
                          <a:latin typeface="Times New Roman" panose="02020603050405020304" pitchFamily="18" charset="0"/>
                          <a:cs typeface="Times New Roman" panose="02020603050405020304" pitchFamily="18" charset="0"/>
                        </a:rPr>
                        <a:t>концентрациясы</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ШЖШ асу </a:t>
                      </a:r>
                      <a:r>
                        <a:rPr lang="ru-RU" sz="1000" dirty="0" err="1">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бөшектер</a:t>
                      </a:r>
                      <a:r>
                        <a:rPr lang="ru-RU" sz="1000" dirty="0">
                          <a:solidFill>
                            <a:schemeClr val="tx1"/>
                          </a:solidFill>
                          <a:latin typeface="Times New Roman" panose="02020603050405020304" pitchFamily="18" charset="0"/>
                          <a:cs typeface="Times New Roman" panose="02020603050405020304" pitchFamily="18" charset="0"/>
                        </a:rPr>
                        <a:t> РМ-10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7877">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131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1660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Азот 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79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04227911"/>
                  </a:ext>
                </a:extLst>
              </a:tr>
              <a:tr h="24598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 </a:t>
                      </a:r>
                      <a:r>
                        <a:rPr lang="ru-RU" sz="1000" dirty="0" err="1">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32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71097977"/>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233118408"/>
                  </a:ext>
                </a:extLst>
              </a:tr>
              <a:tr h="245980">
                <a:tc>
                  <a:txBody>
                    <a:bodyPr/>
                    <a:lstStyle/>
                    <a:p>
                      <a:r>
                        <a:rPr lang="kk-KZ" sz="1000" dirty="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1713089"/>
                  </a:ext>
                </a:extLst>
              </a:tr>
            </a:tbl>
          </a:graphicData>
        </a:graphic>
      </p:graphicFrame>
      <p:sp>
        <p:nvSpPr>
          <p:cNvPr id="16" name="Прямоугольник 15"/>
          <p:cNvSpPr/>
          <p:nvPr/>
        </p:nvSpPr>
        <p:spPr>
          <a:xfrm>
            <a:off x="4980669" y="115888"/>
            <a:ext cx="4808536" cy="1938992"/>
          </a:xfrm>
          <a:prstGeom prst="rect">
            <a:avLst/>
          </a:prstGeom>
        </p:spPr>
        <p:txBody>
          <a:bodyPr wrap="square">
            <a:spAutoFit/>
          </a:bodyPr>
          <a:lstStyle/>
          <a:p>
            <a:pPr lvl="0" indent="185738" algn="ctr"/>
            <a:r>
              <a:rPr lang="kk-KZ" altLang="ru-RU" sz="1200" b="1" dirty="0">
                <a:latin typeface="Times New Roman" panose="02020603050405020304" pitchFamily="18" charset="0"/>
                <a:cs typeface="Times New Roman" panose="02020603050405020304" pitchFamily="18" charset="0"/>
              </a:rPr>
              <a:t>Өскемен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21 </a:t>
            </a:r>
            <a:r>
              <a:rPr lang="ru-RU" altLang="ru-RU" sz="1200" b="1" dirty="0" err="1">
                <a:latin typeface="Times New Roman" panose="02020603050405020304" pitchFamily="18" charset="0"/>
                <a:cs typeface="Times New Roman" panose="02020603050405020304" pitchFamily="18" charset="0"/>
              </a:rPr>
              <a:t>қарашаға</a:t>
            </a:r>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algn="ctr"/>
            <a:r>
              <a:rPr lang="kk-KZ" altLang="ru-RU" sz="1200" b="1" dirty="0">
                <a:solidFill>
                  <a:prstClr val="black"/>
                </a:solidFill>
                <a:latin typeface="Times New Roman" panose="02020603050405020304" pitchFamily="18" charset="0"/>
                <a:cs typeface="Times New Roman" panose="02020603050405020304" pitchFamily="18" charset="0"/>
              </a:rPr>
              <a:t> арналған ауа-райы болжамы</a:t>
            </a:r>
            <a:endParaRPr lang="ru-RU" altLang="ru-RU" sz="1200" b="1" dirty="0">
              <a:solidFill>
                <a:prstClr val="black"/>
              </a:solidFill>
              <a:latin typeface="Times New Roman" panose="02020603050405020304" pitchFamily="18" charset="0"/>
              <a:cs typeface="Times New Roman" panose="02020603050405020304" pitchFamily="18" charset="0"/>
            </a:endParaRPr>
          </a:p>
          <a:p>
            <a:pPr lvl="0" algn="ctr"/>
            <a:r>
              <a:rPr lang="ru-RU" altLang="ru-RU" sz="1200" b="1" dirty="0">
                <a:solidFill>
                  <a:prstClr val="black"/>
                </a:solidFill>
                <a:latin typeface="Times New Roman" panose="02020603050405020304" pitchFamily="18" charset="0"/>
                <a:cs typeface="Times New Roman" panose="02020603050405020304" pitchFamily="18" charset="0"/>
              </a:rPr>
              <a:t>2022 ж. 20 </a:t>
            </a:r>
            <a:r>
              <a:rPr lang="ru-RU" altLang="ru-RU" sz="1200" b="1" dirty="0" err="1">
                <a:solidFill>
                  <a:prstClr val="black"/>
                </a:solidFill>
                <a:latin typeface="Times New Roman" panose="02020603050405020304" pitchFamily="18" charset="0"/>
                <a:cs typeface="Times New Roman" panose="02020603050405020304" pitchFamily="18" charset="0"/>
              </a:rPr>
              <a:t>қарашаны</a:t>
            </a:r>
            <a:r>
              <a:rPr lang="kk-KZ" altLang="ru-RU" sz="1200" b="1" dirty="0">
                <a:solidFill>
                  <a:prstClr val="black"/>
                </a:solidFill>
                <a:latin typeface="Times New Roman" panose="02020603050405020304" pitchFamily="18" charset="0"/>
                <a:cs typeface="Times New Roman" panose="02020603050405020304" pitchFamily="18" charset="0"/>
              </a:rPr>
              <a:t>ң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бастап</a:t>
            </a:r>
            <a:r>
              <a:rPr lang="ru-RU" altLang="ru-RU" sz="1200" b="1" dirty="0">
                <a:solidFill>
                  <a:prstClr val="black"/>
                </a:solidFill>
                <a:latin typeface="Times New Roman" panose="02020603050405020304" pitchFamily="18" charset="0"/>
                <a:cs typeface="Times New Roman" panose="02020603050405020304" pitchFamily="18" charset="0"/>
              </a:rPr>
              <a:t>  21 </a:t>
            </a:r>
            <a:r>
              <a:rPr lang="ru-RU" altLang="ru-RU" sz="1200" b="1" dirty="0" err="1">
                <a:solidFill>
                  <a:prstClr val="black"/>
                </a:solidFill>
                <a:latin typeface="Times New Roman" panose="02020603050405020304" pitchFamily="18" charset="0"/>
                <a:cs typeface="Times New Roman" panose="02020603050405020304" pitchFamily="18" charset="0"/>
              </a:rPr>
              <a:t>қарашаның</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altLang="ru-RU" sz="1200" b="1" dirty="0">
                <a:solidFill>
                  <a:prstClr val="black"/>
                </a:solidFill>
                <a:latin typeface="Times New Roman" panose="02020603050405020304" pitchFamily="18" charset="0"/>
                <a:cs typeface="Times New Roman" panose="02020603050405020304" pitchFamily="18" charset="0"/>
              </a:rPr>
              <a:t>21 с. </a:t>
            </a:r>
            <a:r>
              <a:rPr lang="ru-RU" altLang="ru-RU" sz="1200" b="1" dirty="0" err="1">
                <a:solidFill>
                  <a:prstClr val="black"/>
                </a:solidFill>
                <a:latin typeface="Times New Roman" panose="02020603050405020304" pitchFamily="18" charset="0"/>
                <a:cs typeface="Times New Roman" panose="02020603050405020304" pitchFamily="18" charset="0"/>
              </a:rPr>
              <a:t>дейін</a:t>
            </a:r>
            <a:r>
              <a:rPr lang="ru-RU" altLang="ru-RU" sz="1200" b="1" dirty="0">
                <a:solidFill>
                  <a:prstClr val="black"/>
                </a:solidFill>
                <a:latin typeface="Times New Roman" panose="02020603050405020304" pitchFamily="18" charset="0"/>
                <a:cs typeface="Times New Roman" panose="02020603050405020304" pitchFamily="18" charset="0"/>
              </a:rPr>
              <a:t> </a:t>
            </a:r>
          </a:p>
          <a:p>
            <a:pPr indent="185738" algn="just"/>
            <a:r>
              <a:rPr lang="kk-KZ" sz="1200" dirty="0">
                <a:solidFill>
                  <a:prstClr val="black"/>
                </a:solidFill>
                <a:latin typeface="Times New Roman" pitchFamily="18" charset="0"/>
                <a:cs typeface="Times New Roman" pitchFamily="18" charset="0"/>
              </a:rPr>
              <a:t> Түнде қар. Жел сол</a:t>
            </a:r>
            <a:r>
              <a:rPr lang="kk-KZ" sz="1200" dirty="0">
                <a:latin typeface="Times New Roman" panose="02020603050405020304" pitchFamily="18" charset="0"/>
                <a:cs typeface="Times New Roman" panose="02020603050405020304" pitchFamily="18" charset="0"/>
              </a:rPr>
              <a:t>түстік-шығыстан 2-7 м/с. </a:t>
            </a:r>
            <a:r>
              <a:rPr lang="kk-KZ" sz="1200" dirty="0">
                <a:solidFill>
                  <a:prstClr val="black"/>
                </a:solidFill>
                <a:latin typeface="Times New Roman" pitchFamily="18" charset="0"/>
                <a:cs typeface="Times New Roman" pitchFamily="18" charset="0"/>
              </a:rPr>
              <a:t>Ауа температурасы түнде 13-15°, күндіз 6-8° аяз болады.</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indent="185738" algn="just"/>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ctr"/>
            <a:r>
              <a:rPr lang="kk-KZ" sz="1200" b="1" dirty="0">
                <a:solidFill>
                  <a:srgbClr val="000000"/>
                </a:solidFill>
                <a:latin typeface="Times New Roman" panose="02020603050405020304" pitchFamily="18" charset="0"/>
                <a:cs typeface="Times New Roman" panose="02020603050405020304" pitchFamily="18" charset="0"/>
                <a:sym typeface="+mn-ea"/>
              </a:rPr>
              <a:t>22 қарашаға</a:t>
            </a:r>
          </a:p>
          <a:p>
            <a:pPr lvl="0" indent="185738" algn="ctr"/>
            <a:r>
              <a:rPr lang="ru-RU" sz="1200" b="1" dirty="0">
                <a:solidFill>
                  <a:srgbClr val="000000"/>
                </a:solidFill>
                <a:latin typeface="Times New Roman" panose="02020603050405020304" pitchFamily="18" charset="0"/>
                <a:cs typeface="Times New Roman" panose="02020603050405020304" pitchFamily="18" charset="0"/>
                <a:sym typeface="+mn-ea"/>
              </a:rPr>
              <a:t>2022 ж. 21 </a:t>
            </a:r>
            <a:r>
              <a:rPr lang="ru-RU" sz="1200" b="1" dirty="0" err="1">
                <a:solidFill>
                  <a:srgbClr val="000000"/>
                </a:solidFill>
                <a:latin typeface="Times New Roman" panose="02020603050405020304" pitchFamily="18" charset="0"/>
                <a:cs typeface="Times New Roman" panose="02020603050405020304" pitchFamily="18" charset="0"/>
                <a:sym typeface="+mn-ea"/>
              </a:rPr>
              <a:t>қарашаның</a:t>
            </a:r>
            <a:r>
              <a:rPr lang="ru-RU" sz="1200" b="1" dirty="0">
                <a:solidFill>
                  <a:srgbClr val="000000"/>
                </a:solidFill>
                <a:latin typeface="Times New Roman" panose="02020603050405020304" pitchFamily="18" charset="0"/>
                <a:cs typeface="Times New Roman" panose="02020603050405020304" pitchFamily="18" charset="0"/>
                <a:sym typeface="+mn-ea"/>
              </a:rPr>
              <a:t> </a:t>
            </a:r>
            <a:r>
              <a:rPr lang="ru-RU" sz="1200" b="1" dirty="0">
                <a:solidFill>
                  <a:srgbClr val="000000"/>
                </a:solidFill>
                <a:latin typeface="Times New Roman" panose="02020603050405020304" pitchFamily="18" charset="0"/>
                <a:cs typeface="Times New Roman" panose="02020603050405020304" pitchFamily="18" charset="0"/>
              </a:rPr>
              <a:t>21 с. </a:t>
            </a:r>
            <a:r>
              <a:rPr lang="ru-RU" sz="12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200" b="1" dirty="0">
                <a:solidFill>
                  <a:srgbClr val="000000"/>
                </a:solidFill>
                <a:latin typeface="Times New Roman" panose="02020603050405020304" pitchFamily="18" charset="0"/>
                <a:cs typeface="Times New Roman" panose="02020603050405020304" pitchFamily="18" charset="0"/>
                <a:sym typeface="+mn-ea"/>
              </a:rPr>
              <a:t> 22 </a:t>
            </a:r>
            <a:r>
              <a:rPr lang="ru-RU" sz="1200" b="1" dirty="0" err="1">
                <a:solidFill>
                  <a:srgbClr val="000000"/>
                </a:solidFill>
                <a:latin typeface="Times New Roman" panose="02020603050405020304" pitchFamily="18" charset="0"/>
                <a:cs typeface="Times New Roman" panose="02020603050405020304" pitchFamily="18" charset="0"/>
                <a:sym typeface="+mn-ea"/>
              </a:rPr>
              <a:t>қарашаның</a:t>
            </a:r>
            <a:r>
              <a:rPr lang="ru-RU" sz="1200" b="1" dirty="0">
                <a:solidFill>
                  <a:srgbClr val="000000"/>
                </a:solidFill>
                <a:latin typeface="Times New Roman" panose="02020603050405020304" pitchFamily="18" charset="0"/>
                <a:cs typeface="Times New Roman" panose="02020603050405020304" pitchFamily="18" charset="0"/>
                <a:sym typeface="+mn-ea"/>
              </a:rPr>
              <a:t> 09 с. </a:t>
            </a:r>
            <a:r>
              <a:rPr lang="ru-RU" sz="1200" b="1" dirty="0" err="1">
                <a:solidFill>
                  <a:srgbClr val="000000"/>
                </a:solidFill>
                <a:latin typeface="Times New Roman" panose="02020603050405020304" pitchFamily="18" charset="0"/>
                <a:cs typeface="Times New Roman" panose="02020603050405020304" pitchFamily="18" charset="0"/>
                <a:sym typeface="+mn-ea"/>
              </a:rPr>
              <a:t>дейін</a:t>
            </a:r>
            <a:endParaRPr lang="en-US"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just" fontAlgn="auto">
              <a:spcBef>
                <a:spcPts val="0"/>
              </a:spcBef>
              <a:spcAft>
                <a:spcPts val="0"/>
              </a:spcAft>
              <a:defRPr/>
            </a:pPr>
            <a:r>
              <a:rPr lang="kk-KZ" sz="1200" dirty="0">
                <a:solidFill>
                  <a:prstClr val="black"/>
                </a:solidFill>
                <a:latin typeface="Times New Roman" pitchFamily="18" charset="0"/>
                <a:cs typeface="Times New Roman" pitchFamily="18" charset="0"/>
              </a:rPr>
              <a:t>Қар. Жел солтүстік-шығыстан 2-7 м/с. </a:t>
            </a:r>
            <a:r>
              <a:rPr lang="ru-RU" sz="1200" dirty="0" err="1">
                <a:solidFill>
                  <a:prstClr val="black"/>
                </a:solidFill>
                <a:latin typeface="Times New Roman" pitchFamily="18" charset="0"/>
                <a:cs typeface="Times New Roman" pitchFamily="18" charset="0"/>
              </a:rPr>
              <a:t>Ауа</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температурасы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түнде</a:t>
            </a:r>
            <a:r>
              <a:rPr lang="ru-RU" sz="1200" dirty="0">
                <a:solidFill>
                  <a:prstClr val="black"/>
                </a:solidFill>
                <a:latin typeface="Times New Roman" pitchFamily="18" charset="0"/>
                <a:cs typeface="Times New Roman" pitchFamily="18" charset="0"/>
              </a:rPr>
              <a:t> 13-15° </a:t>
            </a:r>
            <a:r>
              <a:rPr lang="ru-RU" sz="1200" dirty="0" err="1">
                <a:solidFill>
                  <a:prstClr val="black"/>
                </a:solidFill>
                <a:latin typeface="Times New Roman" pitchFamily="18" charset="0"/>
                <a:cs typeface="Times New Roman" pitchFamily="18" charset="0"/>
              </a:rPr>
              <a:t>аяз</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болады</a:t>
            </a:r>
            <a:r>
              <a:rPr lang="ru-RU" sz="1200" dirty="0">
                <a:solidFill>
                  <a:prstClr val="black"/>
                </a:solidFill>
                <a:latin typeface="Times New Roman" pitchFamily="18" charset="0"/>
                <a:cs typeface="Times New Roman" pitchFamily="18" charset="0"/>
              </a:rPr>
              <a:t>.</a:t>
            </a:r>
            <a:endParaRPr lang="kk-KZ" sz="1200" dirty="0">
              <a:solidFill>
                <a:prstClr val="black"/>
              </a:solidFill>
              <a:latin typeface="Times New Roman" pitchFamily="18" charset="0"/>
              <a:cs typeface="Times New Roman" pitchFamily="18" charset="0"/>
            </a:endParaRPr>
          </a:p>
        </p:txBody>
      </p:sp>
      <p:sp>
        <p:nvSpPr>
          <p:cNvPr id="21" name="TextBox 13"/>
          <p:cNvSpPr txBox="1"/>
          <p:nvPr/>
        </p:nvSpPr>
        <p:spPr>
          <a:xfrm>
            <a:off x="5058832" y="2184264"/>
            <a:ext cx="4680169"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indent="185738" algn="just"/>
            <a:r>
              <a:rPr lang="ru-RU" sz="1200" dirty="0">
                <a:solidFill>
                  <a:schemeClr val="tx1"/>
                </a:solidFill>
                <a:latin typeface="Times New Roman" panose="02020603050405020304" pitchFamily="18" charset="0"/>
                <a:cs typeface="Times New Roman" panose="02020603050405020304" pitchFamily="18" charset="0"/>
              </a:rPr>
              <a:t>21 </a:t>
            </a:r>
            <a:r>
              <a:rPr lang="ru-RU" sz="1200" dirty="0" err="1">
                <a:solidFill>
                  <a:schemeClr val="tx1"/>
                </a:solidFill>
                <a:latin typeface="Times New Roman" panose="02020603050405020304" pitchFamily="18" charset="0"/>
                <a:cs typeface="Times New Roman" panose="02020603050405020304" pitchFamily="18" charset="0"/>
              </a:rPr>
              <a:t>қарашадан</a:t>
            </a:r>
            <a:r>
              <a:rPr lang="ru-RU" sz="1200" dirty="0">
                <a:solidFill>
                  <a:schemeClr val="tx1"/>
                </a:solidFill>
                <a:latin typeface="Times New Roman" panose="02020603050405020304" pitchFamily="18" charset="0"/>
                <a:cs typeface="Times New Roman" panose="02020603050405020304" pitchFamily="18" charset="0"/>
              </a:rPr>
              <a:t>, 2022 </a:t>
            </a:r>
            <a:r>
              <a:rPr lang="ru-RU" sz="1200" dirty="0" err="1">
                <a:solidFill>
                  <a:schemeClr val="tx1"/>
                </a:solidFill>
                <a:latin typeface="Times New Roman" panose="02020603050405020304" pitchFamily="18" charset="0"/>
                <a:cs typeface="Times New Roman" panose="02020603050405020304" pitchFamily="18" charset="0"/>
              </a:rPr>
              <a:t>жылдың</a:t>
            </a:r>
            <a:r>
              <a:rPr lang="ru-RU" sz="1200" dirty="0">
                <a:solidFill>
                  <a:schemeClr val="tx1"/>
                </a:solidFill>
                <a:latin typeface="Times New Roman" panose="02020603050405020304" pitchFamily="18" charset="0"/>
                <a:cs typeface="Times New Roman" panose="02020603050405020304" pitchFamily="18" charset="0"/>
              </a:rPr>
              <a:t> 22 </a:t>
            </a:r>
            <a:r>
              <a:rPr lang="ru-RU" sz="1200" dirty="0" err="1">
                <a:solidFill>
                  <a:schemeClr val="tx1"/>
                </a:solidFill>
                <a:latin typeface="Times New Roman" panose="02020603050405020304" pitchFamily="18" charset="0"/>
                <a:cs typeface="Times New Roman" panose="02020603050405020304" pitchFamily="18" charset="0"/>
              </a:rPr>
              <a:t>қарашаға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қараған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түні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 </a:t>
            </a:r>
          </a:p>
          <a:p>
            <a:pPr indent="185738"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kk-KZ"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endParaRPr lang="kk-KZ" sz="1200" dirty="0">
              <a:solidFill>
                <a:schemeClr val="tx1"/>
              </a:solidFill>
              <a:latin typeface="Times New Roman" panose="02020603050405020304" pitchFamily="18" charset="0"/>
              <a:cs typeface="Times New Roman" panose="02020603050405020304" pitchFamily="18" charset="0"/>
            </a:endParaRPr>
          </a:p>
        </p:txBody>
      </p:sp>
      <p:sp>
        <p:nvSpPr>
          <p:cNvPr id="23" name="TextBox 13"/>
          <p:cNvSpPr txBox="1"/>
          <p:nvPr/>
        </p:nvSpPr>
        <p:spPr>
          <a:xfrm>
            <a:off x="5052478" y="326960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algn="ctr"/>
            <a:r>
              <a:rPr lang="ru-RU" sz="1200" dirty="0">
                <a:solidFill>
                  <a:prstClr val="black"/>
                </a:solidFill>
                <a:latin typeface="Times New Roman" panose="02020603050405020304" pitchFamily="18" charset="0"/>
                <a:cs typeface="Times New Roman" panose="02020603050405020304" pitchFamily="18" charset="0"/>
              </a:rPr>
              <a:t>1, 2, 3 </a:t>
            </a:r>
            <a:r>
              <a:rPr lang="ru-RU" sz="1200" dirty="0" err="1">
                <a:solidFill>
                  <a:prstClr val="black"/>
                </a:solidFill>
                <a:latin typeface="Times New Roman" panose="02020603050405020304" pitchFamily="18" charset="0"/>
                <a:cs typeface="Times New Roman" panose="02020603050405020304" pitchFamily="18" charset="0"/>
              </a:rPr>
              <a:t>дәрежелі</a:t>
            </a:r>
            <a:r>
              <a:rPr lang="ru-RU" sz="1200" dirty="0">
                <a:solidFill>
                  <a:prstClr val="black"/>
                </a:solidFill>
                <a:latin typeface="Times New Roman" panose="02020603050405020304" pitchFamily="18" charset="0"/>
                <a:cs typeface="Times New Roman" panose="02020603050405020304" pitchFamily="18" charset="0"/>
              </a:rPr>
              <a:t> ҚМЖ </a:t>
            </a:r>
            <a:r>
              <a:rPr lang="ru-RU" sz="1200" dirty="0" err="1">
                <a:solidFill>
                  <a:prstClr val="black"/>
                </a:solidFill>
                <a:latin typeface="Times New Roman" panose="02020603050405020304" pitchFamily="18" charset="0"/>
                <a:cs typeface="Times New Roman" panose="02020603050405020304" pitchFamily="18" charset="0"/>
              </a:rPr>
              <a:t>ескертуі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жоқ</a:t>
            </a:r>
            <a:r>
              <a:rPr lang="ru-RU" sz="12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848295"/>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32211" y="4587619"/>
            <a:ext cx="4661089"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Өскемен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жай-күйін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жағалауы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бақылайтын</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бекетте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ru-RU" altLang="ru-RU" sz="1200" dirty="0">
                <a:solidFill>
                  <a:srgbClr val="000000"/>
                </a:solidFill>
                <a:latin typeface="Times New Roman" panose="02020603050405020304" pitchFamily="18" charset="0"/>
                <a:cs typeface="Times New Roman" panose="02020603050405020304" pitchFamily="18" charset="0"/>
              </a:rPr>
              <a:t>№ 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-Рабочая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6</a:t>
            </a:r>
          </a:p>
          <a:p>
            <a:pPr algn="just"/>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-қ. </a:t>
            </a:r>
            <a:r>
              <a:rPr lang="ru-RU" altLang="ru-RU" sz="1200" dirty="0" err="1">
                <a:solidFill>
                  <a:srgbClr val="000000"/>
                </a:solidFill>
                <a:latin typeface="Times New Roman" panose="02020603050405020304" pitchFamily="18" charset="0"/>
                <a:cs typeface="Times New Roman" panose="02020603050405020304" pitchFamily="18" charset="0"/>
              </a:rPr>
              <a:t>Қайсенов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30</a:t>
            </a:r>
          </a:p>
          <a:p>
            <a:pPr algn="just"/>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бекет-Мұхамеджан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Тынышпаев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126</a:t>
            </a:r>
          </a:p>
          <a:p>
            <a:pPr algn="just"/>
            <a:r>
              <a:rPr lang="ru-RU" altLang="ru-RU" sz="1200" dirty="0">
                <a:solidFill>
                  <a:srgbClr val="000000"/>
                </a:solidFill>
                <a:latin typeface="Times New Roman" panose="02020603050405020304" pitchFamily="18" charset="0"/>
                <a:cs typeface="Times New Roman" panose="02020603050405020304" pitchFamily="18" charset="0"/>
              </a:rPr>
              <a:t>№ 8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-Егоров к - </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6</a:t>
            </a:r>
          </a:p>
          <a:p>
            <a:pPr algn="just"/>
            <a:r>
              <a:rPr lang="ru-RU" altLang="ru-RU" sz="1200" dirty="0">
                <a:solidFill>
                  <a:srgbClr val="000000"/>
                </a:solidFill>
                <a:latin typeface="Times New Roman" panose="02020603050405020304" pitchFamily="18" charset="0"/>
                <a:cs typeface="Times New Roman" panose="02020603050405020304" pitchFamily="18" charset="0"/>
              </a:rPr>
              <a:t>№ 12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-қ.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12</a:t>
            </a:r>
          </a:p>
          <a:p>
            <a:pPr algn="just"/>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-Лев Толстой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18</a:t>
            </a:r>
          </a:p>
          <a:p>
            <a:pPr algn="just"/>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бекет-Шәкәрім</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r>
              <a:rPr lang="ru-RU" altLang="ru-RU" sz="1200" dirty="0">
                <a:solidFill>
                  <a:srgbClr val="000000"/>
                </a:solidFill>
                <a:latin typeface="Times New Roman" panose="02020603050405020304" pitchFamily="18" charset="0"/>
                <a:cs typeface="Times New Roman" panose="02020603050405020304" pitchFamily="18" charset="0"/>
              </a:rPr>
              <a:t>, 79</a:t>
            </a:r>
            <a:endParaRPr lang="ru-RU" altLang="ru-RU" sz="1200" dirty="0"/>
          </a:p>
        </p:txBody>
      </p:sp>
      <p:sp>
        <p:nvSpPr>
          <p:cNvPr id="23" name="Прямоугольник 13"/>
          <p:cNvSpPr/>
          <p:nvPr/>
        </p:nvSpPr>
        <p:spPr>
          <a:xfrm>
            <a:off x="4937125" y="60179"/>
            <a:ext cx="4840288"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226729" y="4348979"/>
            <a:ext cx="4291013" cy="1913221"/>
            <a:chOff x="531522" y="3799939"/>
            <a:chExt cx="4291013" cy="2098406"/>
          </a:xfrm>
        </p:grpSpPr>
        <p:graphicFrame>
          <p:nvGraphicFramePr>
            <p:cNvPr id="26" name="Таблица 25"/>
            <p:cNvGraphicFramePr/>
            <p:nvPr>
              <p:extLst>
                <p:ext uri="{D42A27DB-BD31-4B8C-83A1-F6EECF244321}">
                  <p14:modId xmlns:p14="http://schemas.microsoft.com/office/powerpoint/2010/main" val="1354253118"/>
                </p:ext>
              </p:extLst>
            </p:nvPr>
          </p:nvGraphicFramePr>
          <p:xfrm>
            <a:off x="531522" y="5029036"/>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en-US"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en-US" sz="800" dirty="0">
                            <a:latin typeface="Times New Roman" panose="02020603050405020304" pitchFamily="18" charset="0"/>
                            <a:cs typeface="Times New Roman" panose="02020603050405020304" pitchFamily="18" charset="0"/>
                          </a:rPr>
                          <a:t>26</a:t>
                        </a:r>
                        <a:r>
                          <a:rPr sz="800" dirty="0">
                            <a:latin typeface="Times New Roman" panose="02020603050405020304" pitchFamily="18" charset="0"/>
                            <a:cs typeface="Times New Roman" panose="02020603050405020304" pitchFamily="18" charset="0"/>
                          </a:rPr>
                          <a:t>, 79-83-</a:t>
                        </a:r>
                        <a:r>
                          <a:rPr lang="en-US" sz="800" dirty="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a:t>
                        </a:r>
                        <a:r>
                          <a:rPr lang="en-US" altLang="x-none" sz="800">
                            <a:latin typeface="Times New Roman" panose="02020603050405020304" pitchFamily="18" charset="0"/>
                            <a:cs typeface="Times New Roman" panose="02020603050405020304" pitchFamily="18" charset="0"/>
                          </a:rPr>
                          <a:t>: </a:t>
                        </a:r>
                        <a:r>
                          <a:rPr lang="en-US" altLang="x-none" sz="800" b="1">
                            <a:latin typeface="Times New Roman" panose="02020603050405020304" pitchFamily="18" charset="0"/>
                            <a:cs typeface="Times New Roman" panose="02020603050405020304" pitchFamily="18" charset="0"/>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638489" y="4161401"/>
              <a:ext cx="1923925" cy="877674"/>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ea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ea typeface="Times New Roman" panose="02020603050405020304" pitchFamily="18" charset="0"/>
                </a:rPr>
                <a:t>:</a:t>
              </a:r>
            </a:p>
          </p:txBody>
        </p:sp>
      </p:grpSp>
      <p:sp>
        <p:nvSpPr>
          <p:cNvPr id="29" name="Прямоугольник 11"/>
          <p:cNvSpPr/>
          <p:nvPr/>
        </p:nvSpPr>
        <p:spPr>
          <a:xfrm>
            <a:off x="4929068" y="6479787"/>
            <a:ext cx="4974675"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85563" y="6233399"/>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1042755447"/>
              </p:ext>
            </p:extLst>
          </p:nvPr>
        </p:nvGraphicFramePr>
        <p:xfrm>
          <a:off x="5332652" y="517138"/>
          <a:ext cx="4167505" cy="772416"/>
        </p:xfrm>
        <a:graphic>
          <a:graphicData uri="http://schemas.openxmlformats.org/drawingml/2006/table">
            <a:tbl>
              <a:tblPr/>
              <a:tblGrid>
                <a:gridCol w="1241828">
                  <a:extLst>
                    <a:ext uri="{9D8B030D-6E8A-4147-A177-3AD203B41FA5}">
                      <a16:colId xmlns:a16="http://schemas.microsoft.com/office/drawing/2014/main" val="20000"/>
                    </a:ext>
                  </a:extLst>
                </a:gridCol>
                <a:gridCol w="2925677">
                  <a:extLst>
                    <a:ext uri="{9D8B030D-6E8A-4147-A177-3AD203B41FA5}">
                      <a16:colId xmlns:a16="http://schemas.microsoft.com/office/drawing/2014/main" val="20001"/>
                    </a:ext>
                  </a:extLst>
                </a:gridCol>
              </a:tblGrid>
              <a:tr h="9753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Ластану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дәрежесін</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673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376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0,17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9074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0,35 ≤ Р &lt; 0,46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03795">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0,46</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1" name="Прямоугольник 30"/>
          <p:cNvSpPr/>
          <p:nvPr/>
        </p:nvSpPr>
        <p:spPr>
          <a:xfrm>
            <a:off x="4961057" y="1265581"/>
            <a:ext cx="4827954"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5014538" y="2019015"/>
            <a:ext cx="4803732"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756765653"/>
              </p:ext>
            </p:extLst>
          </p:nvPr>
        </p:nvGraphicFramePr>
        <p:xfrm>
          <a:off x="5072562" y="2357711"/>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45062" y="442592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1" name="Прямоугольник 20"/>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18798</TotalTime>
  <Words>612</Words>
  <Application>Microsoft Office PowerPoint</Application>
  <PresentationFormat>Лист A4 (210x297 мм)</PresentationFormat>
  <Paragraphs>106</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2644</cp:revision>
  <cp:lastPrinted>2021-07-01T03:56:27Z</cp:lastPrinted>
  <dcterms:created xsi:type="dcterms:W3CDTF">2018-03-27T06:03:00Z</dcterms:created>
  <dcterms:modified xsi:type="dcterms:W3CDTF">2022-11-20T10:16:47Z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