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797675" cy="9926638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99CC00"/>
    <a:srgbClr val="FF9900"/>
    <a:srgbClr val="FA8422"/>
    <a:srgbClr val="F2902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449EDC3C-49E9-4C49-BAC9-1A8051AD288A}" v="1" dt="2022-11-19T09:14:28.456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620"/>
    <p:restoredTop sz="94660"/>
  </p:normalViewPr>
  <p:slideViewPr>
    <p:cSldViewPr showGuides="1">
      <p:cViewPr varScale="1">
        <p:scale>
          <a:sx n="65" d="100"/>
          <a:sy n="65" d="100"/>
        </p:scale>
        <p:origin x="53" y="86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" userId="df42278df007c026" providerId="LiveId" clId="{449EDC3C-49E9-4C49-BAC9-1A8051AD288A}"/>
    <pc:docChg chg="modSld">
      <pc:chgData name="Moldir" userId="df42278df007c026" providerId="LiveId" clId="{449EDC3C-49E9-4C49-BAC9-1A8051AD288A}" dt="2022-11-19T09:14:52.526" v="3"/>
      <pc:docMkLst>
        <pc:docMk/>
      </pc:docMkLst>
      <pc:sldChg chg="modSp mod">
        <pc:chgData name="Moldir" userId="df42278df007c026" providerId="LiveId" clId="{449EDC3C-49E9-4C49-BAC9-1A8051AD288A}" dt="2022-11-19T09:14:33.064" v="2" actId="20577"/>
        <pc:sldMkLst>
          <pc:docMk/>
          <pc:sldMk cId="0" sldId="261"/>
        </pc:sldMkLst>
        <pc:spChg chg="mod">
          <ac:chgData name="Moldir" userId="df42278df007c026" providerId="LiveId" clId="{449EDC3C-49E9-4C49-BAC9-1A8051AD288A}" dt="2022-11-19T09:14:33.064" v="2" actId="20577"/>
          <ac:spMkLst>
            <pc:docMk/>
            <pc:sldMk cId="0" sldId="261"/>
            <ac:spMk id="14" creationId="{00000000-0000-0000-0000-000000000000}"/>
          </ac:spMkLst>
        </pc:spChg>
        <pc:graphicFrameChg chg="mod">
          <ac:chgData name="Moldir" userId="df42278df007c026" providerId="LiveId" clId="{449EDC3C-49E9-4C49-BAC9-1A8051AD288A}" dt="2022-11-19T09:14:28.456" v="0"/>
          <ac:graphicFrameMkLst>
            <pc:docMk/>
            <pc:sldMk cId="0" sldId="261"/>
            <ac:graphicFrameMk id="15" creationId="{94CC0974-E1E4-47F3-9A8B-49A879A3B96B}"/>
          </ac:graphicFrameMkLst>
        </pc:graphicFrameChg>
      </pc:sldChg>
      <pc:sldChg chg="modSp mod">
        <pc:chgData name="Moldir" userId="df42278df007c026" providerId="LiveId" clId="{449EDC3C-49E9-4C49-BAC9-1A8051AD288A}" dt="2022-11-19T09:14:52.526" v="3"/>
        <pc:sldMkLst>
          <pc:docMk/>
          <pc:sldMk cId="334028445" sldId="265"/>
        </pc:sldMkLst>
        <pc:spChg chg="mod">
          <ac:chgData name="Moldir" userId="df42278df007c026" providerId="LiveId" clId="{449EDC3C-49E9-4C49-BAC9-1A8051AD288A}" dt="2022-11-19T09:14:52.526" v="3"/>
          <ac:spMkLst>
            <pc:docMk/>
            <pc:sldMk cId="334028445" sldId="265"/>
            <ac:spMk id="19" creationId="{00000000-0000-0000-0000-000000000000}"/>
          </ac:spMkLst>
        </pc:sp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862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 algn="r"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981075" y="1239838"/>
            <a:ext cx="4835525" cy="334962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0384" y="4776857"/>
            <a:ext cx="5436908" cy="390895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3763" tIns="46882" rIns="93763" bIns="46882" numCol="1" anchor="t" anchorCtr="0" compatLnSpc="1"/>
          <a:lstStyle/>
          <a:p>
            <a:pPr marL="0" marR="0" lvl="0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68814" marR="0" lvl="1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37630" marR="0" lvl="2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06444" marR="0" lvl="3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75259" marR="0" lvl="4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862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14467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3372259155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x-none" sz="1200" b="1" i="1" dirty="0" err="1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Риддер</a:t>
                      </a:r>
                      <a:endParaRPr lang="en-US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28588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2456932163"/>
              </p:ext>
            </p:extLst>
          </p:nvPr>
        </p:nvGraphicFramePr>
        <p:xfrm>
          <a:off x="307975" y="2545825"/>
          <a:ext cx="4465638" cy="2179320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2136249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БАССЕЙНА </a:t>
                      </a:r>
                      <a:r>
                        <a:rPr lang="ru-RU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№323</a:t>
                      </a:r>
                    </a:p>
                    <a:p>
                      <a:pPr lvl="0" algn="ctr" eaLnBrk="1" hangingPunct="1">
                        <a:buNone/>
                      </a:pPr>
                      <a:endParaRPr lang="zh-CN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x-none" sz="1400" b="1" i="1" dirty="0" err="1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Риддер</a:t>
                      </a: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100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19 ноября 2022 года</a:t>
                      </a:r>
                      <a:endParaRPr lang="zh-CN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81879166"/>
              </p:ext>
            </p:extLst>
          </p:nvPr>
        </p:nvGraphicFramePr>
        <p:xfrm>
          <a:off x="5139910" y="6527166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от 28.02.2015г 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4903852" y="3914328"/>
            <a:ext cx="4798550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</a:t>
            </a:r>
            <a:r>
              <a:rPr lang="ru-RU" altLang="ru-RU" sz="1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Риддер</a:t>
            </a:r>
            <a:endParaRPr lang="ru-RU" altLang="ru-RU" sz="1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 19 ноября 2022 года </a:t>
            </a:r>
          </a:p>
        </p:txBody>
      </p:sp>
      <p:graphicFrame>
        <p:nvGraphicFramePr>
          <p:cNvPr id="15" name="Таблица 2">
            <a:extLst>
              <a:ext uri="{FF2B5EF4-FFF2-40B4-BE49-F238E27FC236}">
                <a16:creationId xmlns:a16="http://schemas.microsoft.com/office/drawing/2014/main" id="{94CC0974-E1E4-47F3-9A8B-49A879A3B9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82306550"/>
              </p:ext>
            </p:extLst>
          </p:nvPr>
        </p:nvGraphicFramePr>
        <p:xfrm>
          <a:off x="5025122" y="4416195"/>
          <a:ext cx="4691064" cy="20116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05096">
                  <a:extLst>
                    <a:ext uri="{9D8B030D-6E8A-4147-A177-3AD203B41FA5}">
                      <a16:colId xmlns:a16="http://schemas.microsoft.com/office/drawing/2014/main" val="3583770891"/>
                    </a:ext>
                  </a:extLst>
                </a:gridCol>
                <a:gridCol w="1440160">
                  <a:extLst>
                    <a:ext uri="{9D8B030D-6E8A-4147-A177-3AD203B41FA5}">
                      <a16:colId xmlns:a16="http://schemas.microsoft.com/office/drawing/2014/main" val="1276116030"/>
                    </a:ext>
                  </a:extLst>
                </a:gridCol>
                <a:gridCol w="1445808">
                  <a:extLst>
                    <a:ext uri="{9D8B030D-6E8A-4147-A177-3AD203B41FA5}">
                      <a16:colId xmlns:a16="http://schemas.microsoft.com/office/drawing/2014/main" val="2096923049"/>
                    </a:ext>
                  </a:extLst>
                </a:gridCol>
              </a:tblGrid>
              <a:tr h="340728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1334865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РМ-10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0,01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88232626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0,2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50010825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</a:t>
                      </a:r>
                      <a:r>
                        <a:rPr lang="kk-KZ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углерода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1672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0,3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90536008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kk-KZ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0,02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79239550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0,01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0178899"/>
                  </a:ext>
                </a:extLst>
              </a:tr>
              <a:tr h="210970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Сероводород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0,9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1613162"/>
                  </a:ext>
                </a:extLst>
              </a:tr>
            </a:tbl>
          </a:graphicData>
        </a:graphic>
      </p:graphicFrame>
      <p:sp>
        <p:nvSpPr>
          <p:cNvPr id="16" name="Прямоугольник 15"/>
          <p:cNvSpPr/>
          <p:nvPr/>
        </p:nvSpPr>
        <p:spPr>
          <a:xfrm>
            <a:off x="4988850" y="225870"/>
            <a:ext cx="4788563" cy="212365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indent="177800"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Прогноз погоды по г. </a:t>
            </a:r>
            <a:r>
              <a:rPr lang="ru-RU" altLang="ru-RU" sz="1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Риддер</a:t>
            </a:r>
            <a:endParaRPr lang="ru-RU" altLang="ru-RU" sz="1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indent="177800" algn="ctr"/>
            <a:r>
              <a:rPr lang="ru-RU" alt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20 ноября</a:t>
            </a:r>
          </a:p>
          <a:p>
            <a:pPr indent="177800"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19 ноября </a:t>
            </a:r>
            <a:r>
              <a:rPr lang="kk-KZ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2022 г. 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по 21 ч. 20 но</a:t>
            </a:r>
            <a:r>
              <a:rPr lang="ru-RU" alt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ября 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2022 г.</a:t>
            </a:r>
            <a:endParaRPr lang="en-US" sz="12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  <a:p>
            <a:pPr algn="just"/>
            <a:r>
              <a:rPr lang="ru-RU" sz="12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 Снег. </a:t>
            </a:r>
            <a:r>
              <a:rPr lang="kk-KZ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Ветер юго-западный 3-8 м/с. Температура воздуха ночью 3-5°, днем 0-2° мороза.</a:t>
            </a:r>
          </a:p>
          <a:p>
            <a:pPr lvl="0" indent="177800" algn="ctr"/>
            <a:endParaRPr lang="kk-KZ" sz="12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indent="177800"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21 ноября</a:t>
            </a:r>
          </a:p>
          <a:p>
            <a:pPr indent="177800"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20</a:t>
            </a:r>
            <a:r>
              <a:rPr lang="ru-RU" alt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ноября 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по 09 ч. 21 ноября 2022 г</a:t>
            </a:r>
          </a:p>
          <a:p>
            <a:pPr lvl="0" indent="177800" algn="just">
              <a:defRPr/>
            </a:pPr>
            <a:r>
              <a:rPr 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Снег.  Ветер юго-западный 2-7 м/с. Температура воздуха  </a:t>
            </a:r>
            <a:r>
              <a:rPr lang="ru-RU" sz="120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ночью 11-13° </a:t>
            </a:r>
            <a:r>
              <a:rPr 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мороза.</a:t>
            </a:r>
          </a:p>
          <a:p>
            <a:pPr lvl="0" indent="177800" algn="just">
              <a:defRPr/>
            </a:pPr>
            <a:endParaRPr lang="ru-RU" sz="1200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</p:txBody>
      </p:sp>
      <p:sp>
        <p:nvSpPr>
          <p:cNvPr id="20" name="TextBox 13"/>
          <p:cNvSpPr txBox="1"/>
          <p:nvPr/>
        </p:nvSpPr>
        <p:spPr>
          <a:xfrm>
            <a:off x="5042362" y="2116264"/>
            <a:ext cx="4681537" cy="1015663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indent="182563" algn="just"/>
            <a:r>
              <a:rPr lang="kk-KZ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20 ноября</a:t>
            </a:r>
            <a:r>
              <a:rPr lang="en-US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, </a:t>
            </a:r>
            <a:r>
              <a:rPr lang="kk-KZ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ночью 21 ноября </a:t>
            </a:r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2022 года метеорологические условия будут способствовать рассеиванию загрязняющих веществ в атмосфере города. </a:t>
            </a:r>
          </a:p>
          <a:p>
            <a:pPr indent="182563" algn="just"/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В целом по городу ожидается пониженный уровень  загрязнения воздуха.</a:t>
            </a:r>
          </a:p>
        </p:txBody>
      </p:sp>
      <p:sp>
        <p:nvSpPr>
          <p:cNvPr id="22" name="TextBox 15"/>
          <p:cNvSpPr txBox="1"/>
          <p:nvPr/>
        </p:nvSpPr>
        <p:spPr>
          <a:xfrm>
            <a:off x="4990297" y="3229854"/>
            <a:ext cx="4680169" cy="276999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ru-RU" sz="12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Предупреждение 1, 2, 3 степени НМУ отсутствует</a:t>
            </a:r>
            <a: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extBox 15">
            <a:extLst>
              <a:ext uri="{FF2B5EF4-FFF2-40B4-BE49-F238E27FC236}">
                <a16:creationId xmlns:a16="http://schemas.microsoft.com/office/drawing/2014/main" id="{E1A8E3C0-CFA9-44DB-A7DD-D1427BEBA2CE}"/>
              </a:ext>
            </a:extLst>
          </p:cNvPr>
          <p:cNvSpPr txBox="1"/>
          <p:nvPr/>
        </p:nvSpPr>
        <p:spPr>
          <a:xfrm>
            <a:off x="317284" y="246083"/>
            <a:ext cx="4635716" cy="30777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ru-RU" sz="14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РЕКОМЕНДАЦИИ ДЛЯ НАСЕЛЕНИЯ ПРИ НМУ</a:t>
            </a:r>
            <a:endParaRPr lang="ru-RU" sz="1400" b="1" dirty="0"/>
          </a:p>
        </p:txBody>
      </p:sp>
      <p:sp>
        <p:nvSpPr>
          <p:cNvPr id="22" name="Прямоугольник 26"/>
          <p:cNvSpPr/>
          <p:nvPr/>
        </p:nvSpPr>
        <p:spPr>
          <a:xfrm>
            <a:off x="254361" y="4587619"/>
            <a:ext cx="4661089" cy="138499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just"/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городе </a:t>
            </a:r>
            <a:r>
              <a:rPr lang="ru-RU" altLang="ru-RU" sz="1200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Риддер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наблюдения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уровнем загрязнения атмосферного воздуха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проводится на 3 постах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наблюдения: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1 – улица Островского, 13 «Б»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6 – улица Клинка, 7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3 – улица Семипалатинская, 9</a:t>
            </a:r>
          </a:p>
          <a:p>
            <a:pPr eaLnBrk="0" hangingPunct="0"/>
            <a:r>
              <a:rPr lang="ru-RU" altLang="ru-RU" sz="1200" dirty="0"/>
              <a:t> </a:t>
            </a:r>
          </a:p>
          <a:p>
            <a:pPr eaLnBrk="0" hangingPunct="0"/>
            <a:endParaRPr lang="ru-RU" altLang="ru-RU" sz="12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23" name="Прямоугольник 13"/>
          <p:cNvSpPr/>
          <p:nvPr/>
        </p:nvSpPr>
        <p:spPr>
          <a:xfrm>
            <a:off x="4944567" y="91897"/>
            <a:ext cx="4953000" cy="461963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 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219700" y="4481831"/>
            <a:ext cx="4291013" cy="965989"/>
            <a:chOff x="527699" y="3979586"/>
            <a:chExt cx="4291013" cy="1059489"/>
          </a:xfrm>
        </p:grpSpPr>
        <p:sp>
          <p:nvSpPr>
            <p:cNvPr id="27" name="Прямоугольник 8"/>
            <p:cNvSpPr/>
            <p:nvPr/>
          </p:nvSpPr>
          <p:spPr>
            <a:xfrm>
              <a:off x="652116" y="4161401"/>
              <a:ext cx="1896673" cy="877674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 Астана, ул.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27699" y="3979586"/>
              <a:ext cx="4291013" cy="830262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r>
                <a:rPr lang="ru-RU" altLang="ru-RU" sz="1200" b="1" i="1" dirty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5017538" y="6400703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8" name="Прямоугольник 17"/>
          <p:cNvSpPr/>
          <p:nvPr/>
        </p:nvSpPr>
        <p:spPr>
          <a:xfrm>
            <a:off x="4944567" y="1318934"/>
            <a:ext cx="4816970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9" name="Прямоугольник 1"/>
          <p:cNvSpPr/>
          <p:nvPr/>
        </p:nvSpPr>
        <p:spPr>
          <a:xfrm>
            <a:off x="5047164" y="6159940"/>
            <a:ext cx="4521389" cy="306705"/>
          </a:xfrm>
          <a:prstGeom prst="rect">
            <a:avLst/>
          </a:prstGeom>
          <a:solidFill>
            <a:schemeClr val="bg1"/>
          </a:solidFill>
          <a:ln w="9525">
            <a:noFill/>
          </a:ln>
        </p:spPr>
        <p:txBody>
          <a:bodyPr wrap="square">
            <a:spAutoFit/>
          </a:bodyPr>
          <a:lstStyle/>
          <a:p>
            <a:pPr eaLnBrk="0" hangingPunct="0"/>
            <a:r>
              <a:rPr lang="ru-RU" altLang="ru-RU" sz="1400" b="1" i="1" dirty="0">
                <a:solidFill>
                  <a:srgbClr val="000000"/>
                </a:solidFill>
                <a:latin typeface="Calibri" panose="020F0502020204030204" pitchFamily="34" charset="0"/>
              </a:rPr>
              <a:t>  </a:t>
            </a:r>
            <a:r>
              <a:rPr lang="en-US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(а)</a:t>
            </a:r>
            <a:r>
              <a:rPr lang="en-US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Қабдуалиева</a:t>
            </a:r>
            <a:r>
              <a:rPr lang="ru-RU" sz="1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М.С.</a:t>
            </a:r>
            <a:endParaRPr lang="ru-RU" sz="1200" b="1" i="1" dirty="0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graphicFrame>
        <p:nvGraphicFramePr>
          <p:cNvPr id="20" name="Таблица 19"/>
          <p:cNvGraphicFramePr/>
          <p:nvPr>
            <p:extLst>
              <p:ext uri="{D42A27DB-BD31-4B8C-83A1-F6EECF244321}">
                <p14:modId xmlns:p14="http://schemas.microsoft.com/office/powerpoint/2010/main" val="1604245768"/>
              </p:ext>
            </p:extLst>
          </p:nvPr>
        </p:nvGraphicFramePr>
        <p:xfrm>
          <a:off x="5017538" y="523645"/>
          <a:ext cx="4713891" cy="795819"/>
        </p:xfrm>
        <a:graphic>
          <a:graphicData uri="http://schemas.openxmlformats.org/drawingml/2006/table">
            <a:tbl>
              <a:tblPr/>
              <a:tblGrid>
                <a:gridCol w="94357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77031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175803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144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0,14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776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0,14 ≤ Р &lt; 0,19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566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0,19 ≤ Р &lt; 0,23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09433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0,23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21" name="Прямоугольник 20"/>
          <p:cNvSpPr/>
          <p:nvPr/>
        </p:nvSpPr>
        <p:spPr>
          <a:xfrm>
            <a:off x="4963839" y="2072994"/>
            <a:ext cx="4824412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0" hangingPunct="0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</a:t>
            </a:r>
            <a:endParaRPr lang="ru-RU" alt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0" name="Таблица 29"/>
          <p:cNvGraphicFramePr/>
          <p:nvPr>
            <p:extLst>
              <p:ext uri="{D42A27DB-BD31-4B8C-83A1-F6EECF244321}">
                <p14:modId xmlns:p14="http://schemas.microsoft.com/office/powerpoint/2010/main" val="1585977671"/>
              </p:ext>
            </p:extLst>
          </p:nvPr>
        </p:nvGraphicFramePr>
        <p:xfrm>
          <a:off x="5025127" y="2338308"/>
          <a:ext cx="4680158" cy="222551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4" name="TextBox 23"/>
          <p:cNvSpPr txBox="1"/>
          <p:nvPr/>
        </p:nvSpPr>
        <p:spPr>
          <a:xfrm>
            <a:off x="4960949" y="4590784"/>
            <a:ext cx="48085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7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в атмосфере</a:t>
            </a:r>
            <a:endParaRPr lang="en-US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2" name="Таблица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08189785"/>
              </p:ext>
            </p:extLst>
          </p:nvPr>
        </p:nvGraphicFramePr>
        <p:xfrm>
          <a:off x="5215876" y="5425316"/>
          <a:ext cx="4035777" cy="792592"/>
        </p:xfrm>
        <a:graphic>
          <a:graphicData uri="http://schemas.openxmlformats.org/drawingml/2006/table">
            <a:tbl>
              <a:tblPr/>
              <a:tblGrid>
                <a:gridCol w="201788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1788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36550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eaLnBrk="1" hangingPunct="1">
                        <a:buNone/>
                      </a:pPr>
                      <a:endParaRPr sz="8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eaLnBrk="1" hangingPunct="1">
                        <a:buNone/>
                      </a:pPr>
                      <a:endParaRPr lang="kk-KZ" sz="8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eaLnBrk="1" hangingPunct="1">
                        <a:buNone/>
                      </a:pPr>
                      <a:r>
                        <a:rPr sz="800" dirty="0" err="1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Пресс-служба</a:t>
                      </a:r>
                      <a:endParaRPr lang="ru-RU" altLang="en-US" sz="800" dirty="0"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T="45748" marB="457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eaLnBrk="1" hangingPunct="1">
                        <a:buNone/>
                      </a:pPr>
                      <a:r>
                        <a: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Тел.: +7 (7172) 79-83-3</a:t>
                      </a:r>
                      <a:r>
                        <a:rPr lang="ru-RU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</a:t>
                      </a:r>
                      <a:endParaRPr sz="8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eaLnBrk="1" hangingPunct="1">
                        <a:buNone/>
                      </a:pPr>
                      <a:r>
                        <a:rPr lang="en-US" altLang="x-none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E-mail: </a:t>
                      </a:r>
                      <a:r>
                        <a:rPr lang="en-US" altLang="x-none" sz="80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  <a:hlinkClick r:id="" action="ppaction://noaction"/>
                        </a:rPr>
                        <a:t>info@meteo.kz</a:t>
                      </a:r>
                      <a:endParaRPr lang="en-US" altLang="x-none" sz="8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T="45748" marB="457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349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eaLnBrk="1" hangingPunct="1">
                        <a:buNone/>
                      </a:pPr>
                      <a:r>
                        <a: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Отдел международного сотрудничества</a:t>
                      </a:r>
                      <a:endParaRPr lang="ru-RU" altLang="en-US" sz="800" dirty="0"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T="45748" marB="457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eaLnBrk="1" hangingPunct="1">
                        <a:buNone/>
                      </a:pPr>
                      <a:r>
                        <a: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Тел.: +7 (7172) 79-83-</a:t>
                      </a:r>
                      <a:r>
                        <a:rPr lang="en-US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26</a:t>
                      </a:r>
                      <a:r>
                        <a: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, 79-83-</a:t>
                      </a:r>
                      <a:r>
                        <a:rPr lang="en-US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83</a:t>
                      </a:r>
                      <a:endParaRPr sz="8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eaLnBrk="1" hangingPunct="1">
                        <a:buNone/>
                      </a:pPr>
                      <a:r>
                        <a:rPr lang="en-US" altLang="x-none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E-mail: </a:t>
                      </a:r>
                      <a:r>
                        <a:rPr lang="en-US" altLang="x-none" sz="80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ukpp@meteo.kz</a:t>
                      </a:r>
                      <a:endParaRPr lang="en-US" altLang="x-none" sz="800" dirty="0"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T="45748" marB="457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26" name="TextBox 25">
            <a:extLst>
              <a:ext uri="{FF2B5EF4-FFF2-40B4-BE49-F238E27FC236}">
                <a16:creationId xmlns:a16="http://schemas.microsoft.com/office/drawing/2014/main" id="{A749C2F8-23C3-4A95-A976-9FB1B6BA7313}"/>
              </a:ext>
            </a:extLst>
          </p:cNvPr>
          <p:cNvSpPr txBox="1"/>
          <p:nvPr/>
        </p:nvSpPr>
        <p:spPr>
          <a:xfrm>
            <a:off x="112712" y="555447"/>
            <a:ext cx="4810180" cy="27699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indent="176213" algn="just">
              <a:spcAft>
                <a:spcPts val="0"/>
              </a:spcAft>
            </a:pP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Рекомендации отсутствуют</a:t>
            </a:r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17068</TotalTime>
  <Words>597</Words>
  <Application>Microsoft Office PowerPoint</Application>
  <PresentationFormat>Лист A4 (210x297 мм)</PresentationFormat>
  <Paragraphs>101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</cp:lastModifiedBy>
  <cp:revision>2465</cp:revision>
  <cp:lastPrinted>2021-10-14T11:15:53Z</cp:lastPrinted>
  <dcterms:created xsi:type="dcterms:W3CDTF">2018-03-27T06:03:00Z</dcterms:created>
  <dcterms:modified xsi:type="dcterms:W3CDTF">2022-11-19T09:14:55Z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