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User" initials="U"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D0D28E6C-ED44-455E-9AE6-E0B28399C919}"/>
    <pc:docChg chg="modSld">
      <pc:chgData name="Moldir" userId="df42278df007c026" providerId="LiveId" clId="{D0D28E6C-ED44-455E-9AE6-E0B28399C919}" dt="2022-11-19T09:18:00.211" v="44" actId="20577"/>
      <pc:docMkLst>
        <pc:docMk/>
      </pc:docMkLst>
      <pc:sldChg chg="modSp mod">
        <pc:chgData name="Moldir" userId="df42278df007c026" providerId="LiveId" clId="{D0D28E6C-ED44-455E-9AE6-E0B28399C919}" dt="2022-11-19T09:18:00.211" v="44" actId="20577"/>
        <pc:sldMkLst>
          <pc:docMk/>
          <pc:sldMk cId="0" sldId="261"/>
        </pc:sldMkLst>
        <pc:graphicFrameChg chg="modGraphic">
          <ac:chgData name="Moldir" userId="df42278df007c026" providerId="LiveId" clId="{D0D28E6C-ED44-455E-9AE6-E0B28399C919}" dt="2022-11-19T09:18:00.211" v="44" actId="20577"/>
          <ac:graphicFrameMkLst>
            <pc:docMk/>
            <pc:sldMk cId="0" sldId="261"/>
            <ac:graphicFrameMk id="15" creationId="{94CC0974-E1E4-47F3-9A8B-49A879A3B96B}"/>
          </ac:graphicFrameMkLst>
        </pc:graphicFrameChg>
      </pc:sldChg>
      <pc:sldChg chg="modSp mod">
        <pc:chgData name="Moldir" userId="df42278df007c026" providerId="LiveId" clId="{D0D28E6C-ED44-455E-9AE6-E0B28399C919}" dt="2022-11-19T09:17:29.017" v="0"/>
        <pc:sldMkLst>
          <pc:docMk/>
          <pc:sldMk cId="334028445" sldId="265"/>
        </pc:sldMkLst>
        <pc:spChg chg="mod">
          <ac:chgData name="Moldir" userId="df42278df007c026" providerId="LiveId" clId="{D0D28E6C-ED44-455E-9AE6-E0B28399C919}" dt="2022-11-19T09:17:29.017" v="0"/>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959665041"/>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Талдықорған</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158499946"/>
              </p:ext>
            </p:extLst>
          </p:nvPr>
        </p:nvGraphicFramePr>
        <p:xfrm>
          <a:off x="307975" y="2588895"/>
          <a:ext cx="4465638" cy="2392680"/>
        </p:xfrm>
        <a:graphic>
          <a:graphicData uri="http://schemas.openxmlformats.org/drawingml/2006/table">
            <a:tbl>
              <a:tblPr/>
              <a:tblGrid>
                <a:gridCol w="4465638">
                  <a:extLst>
                    <a:ext uri="{9D8B030D-6E8A-4147-A177-3AD203B41FA5}">
                      <a16:colId xmlns:a16="http://schemas.microsoft.com/office/drawing/2014/main" val="20000"/>
                    </a:ext>
                  </a:extLst>
                </a:gridCol>
              </a:tblGrid>
              <a:tr h="235227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 323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Талдықорған  қ.</a:t>
                      </a:r>
                      <a:endParaRPr lang="en-US" altLang="x-none" sz="12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19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2192537214"/>
              </p:ext>
            </p:extLst>
          </p:nvPr>
        </p:nvGraphicFramePr>
        <p:xfrm>
          <a:off x="4972465" y="6440248"/>
          <a:ext cx="4789072" cy="465878"/>
        </p:xfrm>
        <a:graphic>
          <a:graphicData uri="http://schemas.openxmlformats.org/drawingml/2006/table">
            <a:tbl>
              <a:tblPr/>
              <a:tblGrid>
                <a:gridCol w="4789072">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72465" y="3482705"/>
            <a:ext cx="478907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 </a:t>
            </a:r>
            <a:r>
              <a:rPr lang="ru-RU" altLang="ru-RU" sz="1200" b="1" dirty="0">
                <a:latin typeface="Times New Roman" panose="02020603050405020304" pitchFamily="18" charset="0"/>
                <a:cs typeface="Times New Roman" panose="02020603050405020304" pitchFamily="18" charset="0"/>
              </a:rPr>
              <a:t>19 </a:t>
            </a:r>
            <a:r>
              <a:rPr lang="kk-KZ" sz="1200" b="1" dirty="0">
                <a:latin typeface="Times New Roman" pitchFamily="18" charset="0"/>
                <a:cs typeface="Times New Roman" pitchFamily="18" charset="0"/>
              </a:rPr>
              <a:t>қараша </a:t>
            </a:r>
            <a:r>
              <a:rPr lang="ru-RU" sz="1200" b="1" dirty="0" err="1">
                <a:latin typeface="Times New Roman" pitchFamily="18" charset="0"/>
                <a:cs typeface="Times New Roman" pitchFamily="18" charset="0"/>
              </a:rPr>
              <a:t>Т</a:t>
            </a:r>
            <a:r>
              <a:rPr lang="ru-RU" altLang="ru-RU" sz="1200" b="1" dirty="0" err="1">
                <a:latin typeface="Times New Roman" panose="02020603050405020304" pitchFamily="18" charset="0"/>
                <a:cs typeface="Times New Roman" panose="02020603050405020304" pitchFamily="18" charset="0"/>
              </a:rPr>
              <a:t>алдықорған </a:t>
            </a:r>
            <a:r>
              <a:rPr lang="ru-RU" altLang="ru-RU" sz="1200" b="1" dirty="0">
                <a:latin typeface="Times New Roman" panose="02020603050405020304" pitchFamily="18" charset="0"/>
                <a:cs typeface="Times New Roman" panose="02020603050405020304" pitchFamily="18" charset="0"/>
              </a:rPr>
              <a:t>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058231700"/>
              </p:ext>
            </p:extLst>
          </p:nvPr>
        </p:nvGraphicFramePr>
        <p:xfrm>
          <a:off x="5013543" y="3941208"/>
          <a:ext cx="4691064" cy="24993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472917">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1018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 бөлшектер </a:t>
                      </a:r>
                      <a:r>
                        <a:rPr lang="ru-RU" sz="1000">
                          <a:solidFill>
                            <a:schemeClr val="tx1"/>
                          </a:solidFill>
                          <a:latin typeface="Times New Roman" panose="02020603050405020304" pitchFamily="18" charset="0"/>
                          <a:cs typeface="Times New Roman" panose="02020603050405020304" pitchFamily="18" charset="0"/>
                        </a:rPr>
                        <a:t>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153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1018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154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2"/>
                  </a:ext>
                </a:extLst>
              </a:tr>
              <a:tr h="210185">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10185">
                <a:tc>
                  <a:txBody>
                    <a:bodyPr/>
                    <a:lstStyle/>
                    <a:p>
                      <a:r>
                        <a:rPr lang="kk-KZ" sz="100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1481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10185">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73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10185">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83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10185">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10185">
                <a:tc>
                  <a:txBody>
                    <a:bodyPr/>
                    <a:lstStyle/>
                    <a:p>
                      <a:r>
                        <a:rPr lang="kk-KZ" sz="100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8"/>
                  </a:ext>
                </a:extLst>
              </a:tr>
            </a:tbl>
          </a:graphicData>
        </a:graphic>
      </p:graphicFrame>
      <p:sp>
        <p:nvSpPr>
          <p:cNvPr id="20" name="Прямоугольник 19"/>
          <p:cNvSpPr/>
          <p:nvPr/>
        </p:nvSpPr>
        <p:spPr>
          <a:xfrm>
            <a:off x="4952999" y="114300"/>
            <a:ext cx="4824413" cy="1908215"/>
          </a:xfrm>
          <a:prstGeom prst="rect">
            <a:avLst/>
          </a:prstGeom>
        </p:spPr>
        <p:txBody>
          <a:bodyPr wrap="square">
            <a:spAutoFit/>
          </a:bodyPr>
          <a:lstStyle/>
          <a:p>
            <a:pPr algn="ctr"/>
            <a:r>
              <a:rPr lang="kk-KZ" altLang="ru-RU" sz="1200" b="1" dirty="0">
                <a:latin typeface="Times New Roman" panose="02020603050405020304" pitchFamily="18" charset="0"/>
                <a:cs typeface="Times New Roman" panose="02020603050405020304" pitchFamily="18" charset="0"/>
              </a:rPr>
              <a:t>20 қарашаға арналған ауа-райы 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  </a:t>
            </a:r>
            <a:r>
              <a:rPr lang="ru-RU" sz="1100" b="1" dirty="0">
                <a:latin typeface="Times New Roman" pitchFamily="18" charset="0"/>
                <a:cs typeface="Times New Roman" pitchFamily="18" charset="0"/>
              </a:rPr>
              <a:t>2022 </a:t>
            </a:r>
            <a:r>
              <a:rPr lang="ru-RU" sz="1100" b="1" dirty="0" err="1">
                <a:latin typeface="Times New Roman" pitchFamily="18" charset="0"/>
                <a:cs typeface="Times New Roman" pitchFamily="18" charset="0"/>
              </a:rPr>
              <a:t>жылғы </a:t>
            </a:r>
            <a:r>
              <a:rPr lang="ru-RU" sz="1100" b="1" dirty="0">
                <a:latin typeface="Times New Roman" pitchFamily="18" charset="0"/>
                <a:cs typeface="Times New Roman" pitchFamily="18" charset="0"/>
              </a:rPr>
              <a:t>19</a:t>
            </a:r>
            <a:r>
              <a:rPr lang="kk-KZ" sz="1100" b="1" dirty="0">
                <a:latin typeface="Times New Roman" pitchFamily="18" charset="0"/>
                <a:cs typeface="Times New Roman" pitchFamily="18" charset="0"/>
              </a:rPr>
              <a:t> қараша </a:t>
            </a:r>
            <a:r>
              <a:rPr lang="ru-RU" sz="1100" b="1" dirty="0" err="1">
                <a:latin typeface="Times New Roman" pitchFamily="18" charset="0"/>
                <a:cs typeface="Times New Roman" pitchFamily="18" charset="0"/>
              </a:rPr>
              <a:t>сағ.</a:t>
            </a:r>
            <a:r>
              <a:rPr lang="ru-RU" sz="1100" b="1" dirty="0">
                <a:latin typeface="Times New Roman" pitchFamily="18" charset="0"/>
                <a:cs typeface="Times New Roman" pitchFamily="18" charset="0"/>
              </a:rPr>
              <a:t> 21-ден </a:t>
            </a:r>
            <a:r>
              <a:rPr lang="ru-RU" sz="1100" b="1" dirty="0" err="1">
                <a:latin typeface="Times New Roman" pitchFamily="18" charset="0"/>
                <a:cs typeface="Times New Roman" pitchFamily="18" charset="0"/>
              </a:rPr>
              <a:t>бастап</a:t>
            </a:r>
            <a:r>
              <a:rPr lang="ru-RU" sz="1100" b="1" dirty="0">
                <a:latin typeface="Times New Roman" pitchFamily="18" charset="0"/>
                <a:cs typeface="Times New Roman" pitchFamily="18" charset="0"/>
              </a:rPr>
              <a:t>  20 </a:t>
            </a:r>
            <a:r>
              <a:rPr lang="kk-KZ" sz="1100" b="1" dirty="0">
                <a:latin typeface="Times New Roman" pitchFamily="18" charset="0"/>
                <a:cs typeface="Times New Roman" pitchFamily="18" charset="0"/>
              </a:rPr>
              <a:t>қараша </a:t>
            </a:r>
            <a:r>
              <a:rPr lang="ru-RU" sz="1100" b="1" dirty="0" err="1">
                <a:latin typeface="Times New Roman" pitchFamily="18" charset="0"/>
                <a:cs typeface="Times New Roman" pitchFamily="18" charset="0"/>
              </a:rPr>
              <a:t>сағ.</a:t>
            </a:r>
            <a:r>
              <a:rPr lang="ru-RU" sz="1100" b="1" dirty="0">
                <a:latin typeface="Times New Roman" pitchFamily="18" charset="0"/>
                <a:cs typeface="Times New Roman" pitchFamily="18" charset="0"/>
              </a:rPr>
              <a:t> 21-ге </a:t>
            </a:r>
            <a:r>
              <a:rPr lang="ru-RU" sz="1100" b="1" dirty="0" err="1">
                <a:latin typeface="Times New Roman" pitchFamily="18" charset="0"/>
                <a:cs typeface="Times New Roman" pitchFamily="18" charset="0"/>
              </a:rPr>
              <a:t>дейін</a:t>
            </a:r>
            <a:endParaRPr lang="ru-RU" sz="1100" dirty="0">
              <a:latin typeface="Times New Roman" panose="02020603050405020304" pitchFamily="18" charset="0"/>
              <a:sym typeface="+mn-ea"/>
            </a:endParaRPr>
          </a:p>
          <a:p>
            <a:r>
              <a:rPr lang="kk-KZ" sz="1200" dirty="0">
                <a:latin typeface="Times New Roman" pitchFamily="18" charset="0"/>
                <a:cs typeface="Times New Roman" pitchFamily="18" charset="0"/>
              </a:rPr>
              <a:t>Бұлтты, таңертен және күндіз жауын-шашын (жаңбыр, қар). Оңтүстік-батыстан жел соғады, күші 7-12 м/с. </a:t>
            </a:r>
            <a:r>
              <a:rPr lang="ru-RU" sz="1200" dirty="0" err="1">
                <a:latin typeface="Times New Roman" pitchFamily="18" charset="0"/>
                <a:ea typeface="Times New Roman KZ" pitchFamily="18" charset="0"/>
                <a:cs typeface="Times New Roman" pitchFamily="18" charset="0"/>
                <a:sym typeface="+mn-ea"/>
              </a:rPr>
              <a:t>Ауа</a:t>
            </a:r>
            <a:r>
              <a:rPr lang="ru-RU" sz="1200" dirty="0">
                <a:latin typeface="Times New Roman" pitchFamily="18" charset="0"/>
                <a:ea typeface="Times New Roman KZ" pitchFamily="18" charset="0"/>
                <a:cs typeface="Times New Roman" pitchFamily="18" charset="0"/>
                <a:sym typeface="+mn-ea"/>
              </a:rPr>
              <a:t> </a:t>
            </a:r>
            <a:r>
              <a:rPr lang="ru-RU" sz="1200" dirty="0" err="1">
                <a:latin typeface="Times New Roman" pitchFamily="18" charset="0"/>
                <a:ea typeface="Times New Roman KZ" pitchFamily="18" charset="0"/>
                <a:cs typeface="Times New Roman" pitchFamily="18" charset="0"/>
                <a:sym typeface="+mn-ea"/>
              </a:rPr>
              <a:t>температурасы</a:t>
            </a:r>
            <a:r>
              <a:rPr lang="ru-RU" sz="1200" dirty="0">
                <a:latin typeface="Times New Roman" pitchFamily="18" charset="0"/>
                <a:ea typeface="Times New Roman KZ" pitchFamily="18" charset="0"/>
                <a:cs typeface="Times New Roman" pitchFamily="18" charset="0"/>
                <a:sym typeface="+mn-ea"/>
              </a:rPr>
              <a:t> </a:t>
            </a:r>
            <a:r>
              <a:rPr lang="ru-RU" sz="1200" dirty="0" err="1">
                <a:latin typeface="Times New Roman" pitchFamily="18" charset="0"/>
                <a:ea typeface="Times New Roman KZ" pitchFamily="18" charset="0"/>
                <a:cs typeface="Times New Roman" pitchFamily="18" charset="0"/>
                <a:sym typeface="+mn-ea"/>
              </a:rPr>
              <a:t>түнде </a:t>
            </a:r>
            <a:r>
              <a:rPr lang="ru-RU" sz="1200" dirty="0">
                <a:latin typeface="Times New Roman" pitchFamily="18" charset="0"/>
                <a:ea typeface="Times New Roman KZ" pitchFamily="18" charset="0"/>
                <a:cs typeface="Times New Roman" pitchFamily="18" charset="0"/>
                <a:sym typeface="+mn-ea"/>
              </a:rPr>
              <a:t>1 </a:t>
            </a:r>
            <a:r>
              <a:rPr lang="kk-KZ" sz="1200" dirty="0">
                <a:latin typeface="Times New Roman" pitchFamily="18" charset="0"/>
                <a:cs typeface="Times New Roman" pitchFamily="18" charset="0"/>
              </a:rPr>
              <a:t>градус аяз-1 градус жылы, күндіз 5-7 градус жылы.</a:t>
            </a:r>
          </a:p>
          <a:p>
            <a:r>
              <a:rPr lang="kk-KZ" altLang="ru-RU" sz="1200" b="1" dirty="0">
                <a:latin typeface="Times New Roman" pitchFamily="18" charset="0"/>
                <a:ea typeface="Times New Roman KZ" pitchFamily="18" charset="0"/>
                <a:cs typeface="Times New Roman" pitchFamily="18" charset="0"/>
              </a:rPr>
              <a:t>                                                21</a:t>
            </a:r>
            <a:r>
              <a:rPr lang="kk-KZ" sz="1200" b="1" dirty="0">
                <a:latin typeface="Times New Roman KZ" pitchFamily="18" charset="0"/>
                <a:ea typeface="Times New Roman KZ" pitchFamily="18" charset="0"/>
              </a:rPr>
              <a:t> қарашаға</a:t>
            </a:r>
            <a:endParaRPr lang="kk-KZ" sz="1200" b="1" dirty="0">
              <a:latin typeface="Times New Roman KZ" pitchFamily="18" charset="0"/>
              <a:ea typeface="Times New Roman KZ" pitchFamily="18" charset="0"/>
              <a:cs typeface="Times New Roman" pitchFamily="18" charset="0"/>
            </a:endParaRPr>
          </a:p>
          <a:p>
            <a:pPr algn="ctr"/>
            <a:r>
              <a:rPr lang="ru-RU" sz="1100" b="1" dirty="0">
                <a:latin typeface="Times New Roman" pitchFamily="18" charset="0"/>
                <a:ea typeface="Times New Roman KZ" pitchFamily="18" charset="0"/>
                <a:cs typeface="Times New Roman" pitchFamily="18" charset="0"/>
              </a:rPr>
              <a:t>2022 </a:t>
            </a:r>
            <a:r>
              <a:rPr lang="ru-RU" sz="1100" b="1" dirty="0" err="1">
                <a:latin typeface="Times New Roman" pitchFamily="18" charset="0"/>
                <a:ea typeface="Times New Roman KZ" pitchFamily="18" charset="0"/>
                <a:cs typeface="Times New Roman" pitchFamily="18" charset="0"/>
              </a:rPr>
              <a:t>жылғы </a:t>
            </a:r>
            <a:r>
              <a:rPr lang="ru-RU" sz="1100" b="1" dirty="0">
                <a:latin typeface="Times New Roman" pitchFamily="18" charset="0"/>
                <a:ea typeface="Times New Roman KZ" pitchFamily="18" charset="0"/>
                <a:cs typeface="Times New Roman" pitchFamily="18" charset="0"/>
              </a:rPr>
              <a:t>20 </a:t>
            </a:r>
            <a:r>
              <a:rPr lang="kk-KZ" sz="1100" b="1" dirty="0">
                <a:latin typeface="Times New Roman" pitchFamily="18" charset="0"/>
                <a:cs typeface="Times New Roman" pitchFamily="18" charset="0"/>
              </a:rPr>
              <a:t>қараша </a:t>
            </a:r>
            <a:r>
              <a:rPr lang="ru-RU" sz="1100" b="1" dirty="0" err="1">
                <a:latin typeface="Times New Roman" pitchFamily="18" charset="0"/>
                <a:ea typeface="Times New Roman KZ" pitchFamily="18" charset="0"/>
                <a:cs typeface="Times New Roman" pitchFamily="18" charset="0"/>
              </a:rPr>
              <a:t>сағ.</a:t>
            </a:r>
            <a:r>
              <a:rPr lang="ru-RU" sz="1100" b="1" dirty="0">
                <a:latin typeface="Times New Roman" pitchFamily="18" charset="0"/>
                <a:ea typeface="Times New Roman KZ" pitchFamily="18" charset="0"/>
                <a:cs typeface="Times New Roman" pitchFamily="18" charset="0"/>
              </a:rPr>
              <a:t> 21-ден </a:t>
            </a:r>
            <a:r>
              <a:rPr lang="ru-RU" sz="1100" b="1" dirty="0" err="1">
                <a:latin typeface="Times New Roman" pitchFamily="18" charset="0"/>
                <a:ea typeface="Times New Roman KZ" pitchFamily="18" charset="0"/>
                <a:cs typeface="Times New Roman" pitchFamily="18" charset="0"/>
              </a:rPr>
              <a:t>бастап</a:t>
            </a:r>
            <a:r>
              <a:rPr lang="ru-RU" sz="1100" b="1" dirty="0">
                <a:latin typeface="Times New Roman" pitchFamily="18" charset="0"/>
                <a:ea typeface="Times New Roman KZ" pitchFamily="18" charset="0"/>
                <a:cs typeface="Times New Roman" pitchFamily="18" charset="0"/>
              </a:rPr>
              <a:t> </a:t>
            </a:r>
            <a:r>
              <a:rPr lang="kk-KZ" sz="1100" b="1" dirty="0">
                <a:latin typeface="Times New Roman KZ" pitchFamily="18" charset="0"/>
                <a:ea typeface="Times New Roman KZ" pitchFamily="18" charset="0"/>
                <a:cs typeface="Times New Roman" pitchFamily="18" charset="0"/>
              </a:rPr>
              <a:t>21</a:t>
            </a:r>
            <a:r>
              <a:rPr lang="kk-KZ" sz="1100" b="1" dirty="0">
                <a:latin typeface="Times New Roman KZ" pitchFamily="18" charset="0"/>
                <a:ea typeface="Times New Roman KZ" pitchFamily="18" charset="0"/>
              </a:rPr>
              <a:t> қараша</a:t>
            </a:r>
            <a:endParaRPr lang="kk-KZ" altLang="ru-RU" sz="1100" b="1" dirty="0">
              <a:latin typeface="Times New Roman" pitchFamily="18" charset="0"/>
              <a:ea typeface="Times New Roman KZ" pitchFamily="18" charset="0"/>
              <a:cs typeface="Times New Roman" pitchFamily="18" charset="0"/>
            </a:endParaRPr>
          </a:p>
          <a:p>
            <a:pPr algn="ctr"/>
            <a:r>
              <a:rPr lang="ru-RU" sz="1100" b="1" dirty="0" err="1">
                <a:latin typeface="Times New Roman" pitchFamily="18" charset="0"/>
                <a:ea typeface="Times New Roman KZ" pitchFamily="18" charset="0"/>
                <a:cs typeface="Times New Roman" pitchFamily="18" charset="0"/>
              </a:rPr>
              <a:t>сағ.</a:t>
            </a:r>
            <a:r>
              <a:rPr lang="ru-RU" sz="1100" b="1" dirty="0">
                <a:latin typeface="Times New Roman" pitchFamily="18" charset="0"/>
                <a:ea typeface="Times New Roman KZ" pitchFamily="18" charset="0"/>
                <a:cs typeface="Times New Roman" pitchFamily="18" charset="0"/>
              </a:rPr>
              <a:t> 09-ға </a:t>
            </a:r>
            <a:r>
              <a:rPr lang="ru-RU" sz="1100" b="1" dirty="0" err="1">
                <a:latin typeface="Times New Roman" pitchFamily="18" charset="0"/>
                <a:ea typeface="Times New Roman KZ" pitchFamily="18" charset="0"/>
                <a:cs typeface="Times New Roman" pitchFamily="18" charset="0"/>
              </a:rPr>
              <a:t>дейін</a:t>
            </a:r>
            <a:endParaRPr lang="ru-RU" sz="1100" b="1" dirty="0">
              <a:latin typeface="Times New Roman" pitchFamily="18" charset="0"/>
              <a:ea typeface="Times New Roman KZ" pitchFamily="18" charset="0"/>
              <a:cs typeface="Times New Roman" pitchFamily="18" charset="0"/>
            </a:endParaRPr>
          </a:p>
          <a:p>
            <a:pPr fontAlgn="auto">
              <a:spcBef>
                <a:spcPts val="0"/>
              </a:spcBef>
              <a:spcAft>
                <a:spcPts val="0"/>
              </a:spcAft>
              <a:defRPr/>
            </a:pPr>
            <a:r>
              <a:rPr lang="kk-KZ" sz="1200" dirty="0">
                <a:latin typeface="Times New Roman" pitchFamily="18" charset="0"/>
                <a:cs typeface="Times New Roman" pitchFamily="18" charset="0"/>
              </a:rPr>
              <a:t>Бұлтты, жауын-шашын (жаңбыр, қар). Оңтүстік-батыстан жел соғады, күші 3-8 м/с. </a:t>
            </a:r>
            <a:r>
              <a:rPr lang="ru-RU" sz="1200" dirty="0" err="1">
                <a:latin typeface="Times New Roman" pitchFamily="18" charset="0"/>
                <a:ea typeface="Times New Roman KZ" pitchFamily="18" charset="0"/>
                <a:cs typeface="Times New Roman" pitchFamily="18" charset="0"/>
                <a:sym typeface="+mn-ea"/>
              </a:rPr>
              <a:t>Ауа</a:t>
            </a:r>
            <a:r>
              <a:rPr lang="ru-RU" sz="1200" dirty="0">
                <a:latin typeface="Times New Roman" pitchFamily="18" charset="0"/>
                <a:ea typeface="Times New Roman KZ" pitchFamily="18" charset="0"/>
                <a:cs typeface="Times New Roman" pitchFamily="18" charset="0"/>
                <a:sym typeface="+mn-ea"/>
              </a:rPr>
              <a:t> </a:t>
            </a:r>
            <a:r>
              <a:rPr lang="ru-RU" sz="1200" dirty="0" err="1">
                <a:latin typeface="Times New Roman" pitchFamily="18" charset="0"/>
                <a:ea typeface="Times New Roman KZ" pitchFamily="18" charset="0"/>
                <a:cs typeface="Times New Roman" pitchFamily="18" charset="0"/>
                <a:sym typeface="+mn-ea"/>
              </a:rPr>
              <a:t>температурасы</a:t>
            </a:r>
            <a:r>
              <a:rPr lang="ru-RU" sz="1200" dirty="0">
                <a:latin typeface="Times New Roman" pitchFamily="18" charset="0"/>
                <a:ea typeface="Times New Roman KZ" pitchFamily="18" charset="0"/>
                <a:cs typeface="Times New Roman" pitchFamily="18" charset="0"/>
                <a:sym typeface="+mn-ea"/>
              </a:rPr>
              <a:t> 0-2 градус </a:t>
            </a:r>
            <a:r>
              <a:rPr lang="ru-RU" sz="1200" dirty="0" err="1">
                <a:latin typeface="Times New Roman" pitchFamily="18" charset="0"/>
                <a:ea typeface="Times New Roman KZ" pitchFamily="18" charset="0"/>
                <a:cs typeface="Times New Roman" pitchFamily="18" charset="0"/>
                <a:sym typeface="+mn-ea"/>
              </a:rPr>
              <a:t>жылы</a:t>
            </a:r>
            <a:r>
              <a:rPr lang="kk-KZ" sz="1200" dirty="0">
                <a:latin typeface="Times New Roman" pitchFamily="18" charset="0"/>
                <a:ea typeface="Times New Roman KZ" pitchFamily="18" charset="0"/>
                <a:cs typeface="Times New Roman" pitchFamily="18" charset="0"/>
                <a:sym typeface="+mn-ea"/>
              </a:rPr>
              <a:t>.</a:t>
            </a:r>
            <a:r>
              <a:rPr lang="kk-KZ" sz="1200" dirty="0"/>
              <a:t> </a:t>
            </a:r>
            <a:endParaRPr lang="ru-RU" sz="1200" dirty="0">
              <a:latin typeface="Times New Roman" pitchFamily="18" charset="0"/>
              <a:ea typeface="Times New Roman KZ" pitchFamily="18" charset="0"/>
              <a:cs typeface="Times New Roman" pitchFamily="18" charset="0"/>
              <a:sym typeface="+mn-ea"/>
            </a:endParaRPr>
          </a:p>
        </p:txBody>
      </p:sp>
      <p:sp>
        <p:nvSpPr>
          <p:cNvPr id="22" name="TextBox 13"/>
          <p:cNvSpPr txBox="1"/>
          <p:nvPr/>
        </p:nvSpPr>
        <p:spPr>
          <a:xfrm>
            <a:off x="5024438" y="317972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6" name="TextBox 13"/>
          <p:cNvSpPr txBox="1"/>
          <p:nvPr/>
        </p:nvSpPr>
        <p:spPr>
          <a:xfrm>
            <a:off x="5024438" y="2143116"/>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r>
              <a:rPr lang="ru-RU" sz="1200" dirty="0">
                <a:solidFill>
                  <a:schemeClr val="tx1"/>
                </a:solidFill>
                <a:latin typeface="Times New Roman" panose="02020603050405020304" pitchFamily="18" charset="0"/>
                <a:cs typeface="Times New Roman" panose="02020603050405020304" pitchFamily="18" charset="0"/>
              </a:rPr>
              <a:t>2022 </a:t>
            </a:r>
            <a:r>
              <a:rPr lang="ru-RU" sz="1200" dirty="0" err="1">
                <a:solidFill>
                  <a:schemeClr val="tx1"/>
                </a:solidFill>
                <a:latin typeface="Times New Roman" panose="02020603050405020304" pitchFamily="18" charset="0"/>
                <a:cs typeface="Times New Roman" panose="02020603050405020304" pitchFamily="18" charset="0"/>
              </a:rPr>
              <a:t>жылдың </a:t>
            </a:r>
            <a:r>
              <a:rPr lang="ru-RU" sz="1200" dirty="0">
                <a:solidFill>
                  <a:schemeClr val="tx1"/>
                </a:solidFill>
                <a:latin typeface="Times New Roman" panose="02020603050405020304" pitchFamily="18" charset="0"/>
                <a:cs typeface="Times New Roman" panose="02020603050405020304" pitchFamily="18" charset="0"/>
              </a:rPr>
              <a:t>20</a:t>
            </a:r>
            <a:r>
              <a:rPr lang="kk-KZ" altLang="ru-RU" sz="1200" dirty="0">
                <a:solidFill>
                  <a:schemeClr val="tx1"/>
                </a:solidFill>
                <a:latin typeface="Times New Roman" pitchFamily="18" charset="0"/>
                <a:ea typeface="Times New Roman KZ" pitchFamily="18" charset="0"/>
                <a:cs typeface="Times New Roman" pitchFamily="18" charset="0"/>
              </a:rPr>
              <a:t> </a:t>
            </a:r>
            <a:r>
              <a:rPr lang="kk-KZ" sz="1200" dirty="0">
                <a:solidFill>
                  <a:schemeClr val="tx1"/>
                </a:solidFill>
                <a:latin typeface="Times New Roman" pitchFamily="18" charset="0"/>
                <a:cs typeface="Times New Roman" pitchFamily="18" charset="0"/>
              </a:rPr>
              <a:t>қараша</a:t>
            </a:r>
            <a:r>
              <a:rPr lang="ru-RU" sz="1200">
                <a:solidFill>
                  <a:schemeClr val="tx1"/>
                </a:solidFill>
                <a:latin typeface="Times New Roman" panose="02020603050405020304" pitchFamily="18" charset="0"/>
                <a:cs typeface="Times New Roman" panose="02020603050405020304" pitchFamily="18" charset="0"/>
              </a:rPr>
              <a:t>, 21 </a:t>
            </a:r>
            <a:r>
              <a:rPr lang="kk-KZ" sz="1200" dirty="0">
                <a:solidFill>
                  <a:schemeClr val="tx1"/>
                </a:solidFill>
                <a:latin typeface="Times New Roman" pitchFamily="18" charset="0"/>
                <a:cs typeface="Times New Roman" pitchFamily="18" charset="0"/>
              </a:rPr>
              <a:t>қараша</a:t>
            </a:r>
            <a:r>
              <a:rPr lang="kk-KZ" sz="1200" dirty="0">
                <a:solidFill>
                  <a:schemeClr val="tx1"/>
                </a:solidFill>
                <a:latin typeface="Times New Roman" pitchFamily="18" charset="0"/>
                <a:ea typeface="Times New Roman KZ" pitchFamily="18" charset="0"/>
                <a:cs typeface="Times New Roman"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 түні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ыдыруына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 </a:t>
            </a:r>
          </a:p>
          <a:p>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 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 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 төмен 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54361" y="4587619"/>
            <a:ext cx="4661089" cy="830997"/>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Талдықорған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Гагарин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216</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бекет-Қонаев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32</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55656" y="77152"/>
            <a:ext cx="4805881"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12670" y="4297102"/>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3992618"/>
              <a:ext cx="1923925"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 </a:t>
              </a:r>
              <a:r>
                <a:rPr lang="ru-RU" altLang="ru-RU" sz="1000" i="1" dirty="0">
                  <a:latin typeface="Times New Roman" panose="02020603050405020304" pitchFamily="18" charset="0"/>
                  <a:cs typeface="Times New Roman" panose="02020603050405020304" pitchFamily="18" charset="0"/>
                </a:rPr>
                <a:t>ел </a:t>
              </a:r>
              <a:r>
                <a:rPr lang="ru-RU" altLang="ru-RU" sz="1000" i="1" dirty="0" err="1">
                  <a:latin typeface="Times New Roman" panose="02020603050405020304" pitchFamily="18" charset="0"/>
                  <a:cs typeface="Times New Roman" panose="02020603050405020304" pitchFamily="18" charset="0"/>
                </a:rPr>
                <a:t>к-сі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440511"/>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42838" y="6210323"/>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ru-RU" sz="1400" b="1" i="1" dirty="0" err="1">
                <a:latin typeface="Times New Roman" panose="02020603050405020304" pitchFamily="18" charset="0"/>
                <a:cs typeface="Times New Roman" panose="02020603050405020304" pitchFamily="18" charset="0"/>
              </a:rPr>
              <a:t>Қабдуалиева</a:t>
            </a:r>
            <a:r>
              <a:rPr lang="ru-RU" sz="1400" b="1" i="1" dirty="0">
                <a:latin typeface="Times New Roman" panose="02020603050405020304" pitchFamily="18" charset="0"/>
                <a:cs typeface="Times New Roman" panose="02020603050405020304" pitchFamily="18" charset="0"/>
              </a:rPr>
              <a:t> М.С.</a:t>
            </a:r>
            <a:endParaRPr lang="ru-RU" sz="14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3173262257"/>
              </p:ext>
            </p:extLst>
          </p:nvPr>
        </p:nvGraphicFramePr>
        <p:xfrm>
          <a:off x="5234302" y="535082"/>
          <a:ext cx="4167505" cy="772416"/>
        </p:xfrm>
        <a:graphic>
          <a:graphicData uri="http://schemas.openxmlformats.org/drawingml/2006/table">
            <a:tbl>
              <a:tblPr/>
              <a:tblGrid>
                <a:gridCol w="1014842">
                  <a:extLst>
                    <a:ext uri="{9D8B030D-6E8A-4147-A177-3AD203B41FA5}">
                      <a16:colId xmlns:a16="http://schemas.microsoft.com/office/drawing/2014/main" val="20000"/>
                    </a:ext>
                  </a:extLst>
                </a:gridCol>
                <a:gridCol w="3152663">
                  <a:extLst>
                    <a:ext uri="{9D8B030D-6E8A-4147-A177-3AD203B41FA5}">
                      <a16:colId xmlns:a16="http://schemas.microsoft.com/office/drawing/2014/main" val="20001"/>
                    </a:ext>
                  </a:extLst>
                </a:gridCol>
              </a:tblGrid>
              <a:tr h="9798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err="1">
                          <a:solidFill>
                            <a:srgbClr val="000000"/>
                          </a:solidFill>
                          <a:latin typeface="Times New Roman" panose="02020603050405020304" pitchFamily="18" charset="0"/>
                        </a:rPr>
                        <a:t>Определение</a:t>
                      </a:r>
                      <a:r>
                        <a:rPr sz="1000" dirty="0">
                          <a:solidFill>
                            <a:srgbClr val="000000"/>
                          </a:solidFill>
                          <a:latin typeface="Times New Roman" panose="02020603050405020304" pitchFamily="18" charset="0"/>
                        </a:rPr>
                        <a:t> </a:t>
                      </a:r>
                      <a:r>
                        <a:rPr lang="ru-RU" sz="1000" dirty="0">
                          <a:solidFill>
                            <a:srgbClr val="000000"/>
                          </a:solidFill>
                          <a:latin typeface="Times New Roman" panose="02020603050405020304" pitchFamily="18" charset="0"/>
                        </a:rPr>
                        <a:t>степени</a:t>
                      </a:r>
                      <a:r>
                        <a:rPr sz="1000" dirty="0">
                          <a:solidFill>
                            <a:srgbClr val="000000"/>
                          </a:solidFill>
                          <a:latin typeface="Times New Roman" panose="02020603050405020304" pitchFamily="18" charset="0"/>
                        </a:rPr>
                        <a:t> загрязнения</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740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0,08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пониженная</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9228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0,08 ≤ Р &lt; 0,24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повышенная</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190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0,24 ≤ Р &lt; 0,37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высокая</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656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очень</a:t>
                      </a:r>
                      <a:r>
                        <a:rPr lang="kk-KZ" sz="1000" baseline="0" dirty="0">
                          <a:latin typeface="Times New Roman" panose="02020603050405020304" pitchFamily="18" charset="0"/>
                          <a:cs typeface="Times New Roman" panose="02020603050405020304" pitchFamily="18" charset="0"/>
                        </a:rPr>
                        <a:t> высокая</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76330"/>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513" y="2069942"/>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197573183"/>
              </p:ext>
            </p:extLst>
          </p:nvPr>
        </p:nvGraphicFramePr>
        <p:xfrm>
          <a:off x="5060895" y="2420524"/>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8691" y="448458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0" name="Прямоугольник 19"/>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13759</TotalTime>
  <Words>592</Words>
  <Application>Microsoft Office PowerPoint</Application>
  <PresentationFormat>Лист A4 (210x297 мм)</PresentationFormat>
  <Paragraphs>100</Paragraphs>
  <Slides>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2</vt:i4>
      </vt:variant>
    </vt:vector>
  </HeadingPairs>
  <TitlesOfParts>
    <vt:vector size="7" baseType="lpstr">
      <vt:lpstr>Arial</vt:lpstr>
      <vt:lpstr>Calibri</vt:lpstr>
      <vt:lpstr>Times New Roman</vt:lpstr>
      <vt:lpstr>Times New Roman KZ</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2721</cp:revision>
  <cp:lastPrinted>2021-07-01T03:56:27Z</cp:lastPrinted>
  <dcterms:created xsi:type="dcterms:W3CDTF">2018-03-27T06:03:00Z</dcterms:created>
  <dcterms:modified xsi:type="dcterms:W3CDTF">2022-11-19T09:18:06Z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