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99CC00"/>
    <a:srgbClr val="669900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7ED2A0-82FD-4579-9560-3839FC88F826}" v="1" dt="2022-11-19T08:48:28.6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19" autoAdjust="0"/>
    <p:restoredTop sz="99835" autoAdjust="0"/>
  </p:normalViewPr>
  <p:slideViewPr>
    <p:cSldViewPr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577ED2A0-82FD-4579-9560-3839FC88F826}"/>
    <pc:docChg chg="modSld">
      <pc:chgData name="Moldir" userId="df42278df007c026" providerId="LiveId" clId="{577ED2A0-82FD-4579-9560-3839FC88F826}" dt="2022-11-19T08:49:26.141" v="16" actId="207"/>
      <pc:docMkLst>
        <pc:docMk/>
      </pc:docMkLst>
      <pc:sldChg chg="modSp mod">
        <pc:chgData name="Moldir" userId="df42278df007c026" providerId="LiveId" clId="{577ED2A0-82FD-4579-9560-3839FC88F826}" dt="2022-11-19T08:48:44.072" v="13" actId="20577"/>
        <pc:sldMkLst>
          <pc:docMk/>
          <pc:sldMk cId="0" sldId="261"/>
        </pc:sldMkLst>
        <pc:spChg chg="mod">
          <ac:chgData name="Moldir" userId="df42278df007c026" providerId="LiveId" clId="{577ED2A0-82FD-4579-9560-3839FC88F826}" dt="2022-11-19T08:48:44.072" v="13" actId="20577"/>
          <ac:spMkLst>
            <pc:docMk/>
            <pc:sldMk cId="0" sldId="261"/>
            <ac:spMk id="14349" creationId="{00000000-0000-0000-0000-000000000000}"/>
          </ac:spMkLst>
        </pc:spChg>
        <pc:graphicFrameChg chg="mod">
          <ac:chgData name="Moldir" userId="df42278df007c026" providerId="LiveId" clId="{577ED2A0-82FD-4579-9560-3839FC88F826}" dt="2022-11-19T08:48:28.627" v="0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modSp mod">
        <pc:chgData name="Moldir" userId="df42278df007c026" providerId="LiveId" clId="{577ED2A0-82FD-4579-9560-3839FC88F826}" dt="2022-11-19T08:49:26.141" v="16" actId="207"/>
        <pc:sldMkLst>
          <pc:docMk/>
          <pc:sldMk cId="0" sldId="265"/>
        </pc:sldMkLst>
        <pc:spChg chg="mod">
          <ac:chgData name="Moldir" userId="df42278df007c026" providerId="LiveId" clId="{577ED2A0-82FD-4579-9560-3839FC88F826}" dt="2022-11-19T08:49:26.141" v="16" actId="207"/>
          <ac:spMkLst>
            <pc:docMk/>
            <pc:sldMk cId="0" sldId="265"/>
            <ac:spMk id="1536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316" name="Образ слайда 3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06475" y="1243013"/>
            <a:ext cx="4845050" cy="335597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786313"/>
            <a:ext cx="5486400" cy="3917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lvl="0"/>
            <a:r>
              <a:rPr lang="ru-RU" altLang="en-US" noProof="0" dirty="0"/>
              <a:t>Образец текста</a:t>
            </a:r>
          </a:p>
          <a:p>
            <a:pPr lvl="1"/>
            <a:r>
              <a:rPr lang="ru-RU" altLang="en-US" noProof="0" dirty="0"/>
              <a:t>Второй уровень</a:t>
            </a:r>
          </a:p>
          <a:p>
            <a:pPr lvl="2"/>
            <a:r>
              <a:rPr lang="ru-RU" altLang="en-US" noProof="0" dirty="0"/>
              <a:t>Третий уровень</a:t>
            </a:r>
          </a:p>
          <a:p>
            <a:pPr lvl="3"/>
            <a:r>
              <a:rPr lang="ru-RU" altLang="en-US" noProof="0" dirty="0"/>
              <a:t>Четвертый уровень</a:t>
            </a:r>
          </a:p>
          <a:p>
            <a:pPr lvl="4"/>
            <a:r>
              <a:rPr lang="ru-RU" altLang="en-US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algn="r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BE6819C-8D29-408B-B04D-1E82DDCAC982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9900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1388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2875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84363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BC8C5-59C5-4550-A93E-D5A55D1179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C33D9-8727-47B3-A1F1-9573F67965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2C076-E142-49BD-80E4-8BDA7B9E46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8BF0C-18D2-4797-8B17-C1CE6203366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FEA69-E0B5-4189-9519-6486356430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5A3BC-8FCB-4C54-9F35-1E70B6DDB5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FEEBF-45E8-4CC4-B633-B1FEBF16E1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FC333-2139-4F6B-8FBF-BB39A92AC1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80004-E6A4-4A54-9DCD-3F4F49C7A8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59C71-D3CE-4BFF-A9B6-AE7D591888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DEB0B-7622-444D-A4BB-702CDCA1B54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3EDD469-764A-454C-B41B-E184514358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/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algn="ctr">
                        <a:buFont typeface="Arial" charset="0"/>
                        <a:buNone/>
                      </a:pPr>
                      <a:r>
                        <a:rPr 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Алматы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128588" y="215900"/>
            <a:ext cx="48244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1400" b="1">
                <a:solidFill>
                  <a:srgbClr val="0070C0"/>
                </a:solidFill>
                <a:cs typeface="Times New Roman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>
              <a:buFont typeface="Arial" charset="0"/>
              <a:buNone/>
            </a:pPr>
            <a:r>
              <a:rPr lang="ru-RU" altLang="ru-RU" b="1">
                <a:solidFill>
                  <a:srgbClr val="0070C0"/>
                </a:solidFill>
                <a:cs typeface="Times New Roman" pitchFamily="18" charset="0"/>
              </a:rPr>
              <a:t>РГП «КАЗГИДРОМЕТ»</a:t>
            </a:r>
          </a:p>
        </p:txBody>
      </p:sp>
      <p:pic>
        <p:nvPicPr>
          <p:cNvPr id="14342" name="Рисунок 1"/>
          <p:cNvPicPr>
            <a:picLocks noChangeAspect="1"/>
          </p:cNvPicPr>
          <p:nvPr/>
        </p:nvPicPr>
        <p:blipFill>
          <a:blip r:embed="rId2"/>
          <a:srcRect t="17818" b="17471"/>
          <a:stretch>
            <a:fillRect/>
          </a:stretch>
        </p:blipFill>
        <p:spPr bwMode="auto">
          <a:xfrm>
            <a:off x="1352550" y="1023938"/>
            <a:ext cx="2028825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342900" y="2589213"/>
            <a:ext cx="4465638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4329" tIns="0" rIns="114329" bIns="0"/>
          <a:lstStyle/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ЕЖЕДНЕВНЫЙ БЮЛЛЕТЕНЬ  </a:t>
            </a:r>
          </a:p>
          <a:p>
            <a:pPr algn="ctr">
              <a:buFont typeface="Arial" charset="0"/>
              <a:buNone/>
            </a:pPr>
            <a:endParaRPr lang="en-US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СОСТОЯНИЯ ВОЗДУШНОГО БАССЕЙНА </a:t>
            </a:r>
          </a:p>
          <a:p>
            <a:pPr algn="ctr">
              <a:buFont typeface="Arial" charset="0"/>
              <a:buNone/>
            </a:pPr>
            <a:r>
              <a:rPr lang="zh-CN" altLang="ru-RU" sz="1600" b="1" i="1">
                <a:solidFill>
                  <a:srgbClr val="002060"/>
                </a:solidFill>
                <a:cs typeface="Times New Roman" pitchFamily="18" charset="0"/>
              </a:rPr>
              <a:t>№ </a:t>
            </a:r>
            <a:r>
              <a:rPr lang="ru-RU" altLang="zh-CN" sz="1600" b="1" i="1">
                <a:solidFill>
                  <a:srgbClr val="002060"/>
                </a:solidFill>
                <a:cs typeface="Times New Roman" pitchFamily="18" charset="0"/>
              </a:rPr>
              <a:t>323</a:t>
            </a:r>
            <a:endParaRPr lang="ru-RU" altLang="zh-CN" sz="1600" b="1" i="1">
              <a:solidFill>
                <a:srgbClr val="002060"/>
              </a:solidFill>
            </a:endParaRPr>
          </a:p>
          <a:p>
            <a:pPr algn="ctr">
              <a:buFont typeface="Arial" charset="0"/>
              <a:buNone/>
            </a:pPr>
            <a:endParaRPr lang="ru-RU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 eaLnBrk="0" hangingPunct="0">
              <a:buFont typeface="Arial" charset="0"/>
              <a:buNone/>
            </a:pPr>
            <a:r>
              <a:rPr lang="en-US" sz="1400" b="1" i="1">
                <a:solidFill>
                  <a:srgbClr val="002060"/>
                </a:solidFill>
                <a:cs typeface="Times New Roman" pitchFamily="18" charset="0"/>
              </a:rPr>
              <a:t>г. </a:t>
            </a:r>
            <a:r>
              <a:rPr lang="ru-RU" sz="1400" b="1" i="1">
                <a:solidFill>
                  <a:srgbClr val="002060"/>
                </a:solidFill>
                <a:cs typeface="Times New Roman" pitchFamily="18" charset="0"/>
              </a:rPr>
              <a:t>Алматы</a:t>
            </a:r>
            <a:r>
              <a:rPr lang="ru-RU" altLang="en-US" sz="14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algn="ctr">
              <a:buFont typeface="Arial" charset="0"/>
              <a:buNone/>
            </a:pPr>
            <a:endParaRPr lang="en-US" sz="14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en-US" sz="110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kk-KZ" altLang="zh-CN" b="1" i="1">
                <a:solidFill>
                  <a:srgbClr val="002060"/>
                </a:solidFill>
              </a:rPr>
              <a:t>19 ноября 2022 года</a:t>
            </a:r>
            <a:endParaRPr lang="zh-CN" b="1" i="1">
              <a:solidFill>
                <a:srgbClr val="002060"/>
              </a:solidFill>
            </a:endParaRPr>
          </a:p>
        </p:txBody>
      </p:sp>
      <p:sp>
        <p:nvSpPr>
          <p:cNvPr id="14344" name="Прямоугольник 2"/>
          <p:cNvSpPr>
            <a:spLocks noChangeArrowheads="1"/>
          </p:cNvSpPr>
          <p:nvPr/>
        </p:nvSpPr>
        <p:spPr bwMode="auto">
          <a:xfrm>
            <a:off x="4953000" y="188913"/>
            <a:ext cx="4808538" cy="21097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Прогноз погоды по г. Алматы</a:t>
            </a:r>
          </a:p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на 20 ноября</a:t>
            </a: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19 ноября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21 ч. 20 ноября</a:t>
            </a:r>
          </a:p>
          <a:p>
            <a:pPr algn="just">
              <a:buFont typeface="Arial" charset="0"/>
              <a:buNone/>
            </a:pPr>
            <a:r>
              <a:rPr lang="ru-RU">
                <a:solidFill>
                  <a:schemeClr val="tx1"/>
                </a:solidFill>
              </a:rPr>
              <a:t>Переменная облачность, ночью и утром осадки (преимущественно дождь), туман. Ветер 2-7 м/с. Температура воздуха ночью 2-4, днем 8-10 тепла. </a:t>
            </a:r>
          </a:p>
          <a:p>
            <a:pPr algn="just">
              <a:buFont typeface="Arial" charset="0"/>
              <a:buNone/>
            </a:pPr>
            <a:endParaRPr lang="ru-RU">
              <a:solidFill>
                <a:schemeClr val="tx1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на ночь 21 ноября</a:t>
            </a: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20 ноября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09 ч. 21 ноября</a:t>
            </a:r>
          </a:p>
          <a:p>
            <a:pPr>
              <a:buFont typeface="Arial" charset="0"/>
              <a:buNone/>
            </a:pPr>
            <a:r>
              <a:rPr lang="kk-KZ" altLang="ru-RU">
                <a:solidFill>
                  <a:schemeClr val="tx1"/>
                </a:solidFill>
              </a:rPr>
              <a:t>Переменная облачность, </a:t>
            </a:r>
            <a:r>
              <a:rPr lang="ru-RU" altLang="ru-RU">
                <a:solidFill>
                  <a:schemeClr val="tx1"/>
                </a:solidFill>
              </a:rPr>
              <a:t>временами дождь. </a:t>
            </a:r>
            <a:r>
              <a:rPr lang="kk-KZ" altLang="ru-RU">
                <a:solidFill>
                  <a:schemeClr val="tx1"/>
                </a:solidFill>
              </a:rPr>
              <a:t>Ветер 3-8 м/с.Температура воздуха 3-5 тепла.</a:t>
            </a:r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5060950" y="2471738"/>
            <a:ext cx="4608513" cy="1042987"/>
          </a:xfrm>
          <a:prstGeom prst="rect">
            <a:avLst/>
          </a:prstGeom>
          <a:solidFill>
            <a:srgbClr val="99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indent="182563"/>
            <a:r>
              <a:rPr lang="ru-RU" altLang="en-US">
                <a:solidFill>
                  <a:schemeClr val="tx1"/>
                </a:solidFill>
                <a:sym typeface="+mn-ea"/>
              </a:rPr>
              <a:t>Сутки 20 ноября, ночью 21 ноября 202</a:t>
            </a:r>
            <a:r>
              <a:rPr lang="en-US" altLang="en-US">
                <a:solidFill>
                  <a:schemeClr val="tx1"/>
                </a:solidFill>
                <a:sym typeface="+mn-ea"/>
              </a:rPr>
              <a:t>2</a:t>
            </a:r>
            <a:r>
              <a:rPr lang="ru-RU" altLang="en-US">
                <a:solidFill>
                  <a:schemeClr val="tx1"/>
                </a:solidFill>
                <a:sym typeface="+mn-ea"/>
              </a:rPr>
              <a:t> г</a:t>
            </a:r>
            <a:r>
              <a:rPr lang="en-US" altLang="en-US">
                <a:solidFill>
                  <a:schemeClr val="tx1"/>
                </a:solidFill>
                <a:sym typeface="+mn-ea"/>
              </a:rPr>
              <a:t>. </a:t>
            </a:r>
            <a:r>
              <a:rPr lang="ru-RU" altLang="en-US">
                <a:solidFill>
                  <a:schemeClr val="tx1"/>
                </a:solidFill>
                <a:sym typeface="+mn-ea"/>
              </a:rPr>
              <a:t>метеорологические условия будут способствовать рассеиванию загрязняющих веществ</a:t>
            </a:r>
            <a:r>
              <a:rPr lang="en-US" altLang="en-US">
                <a:solidFill>
                  <a:schemeClr val="tx1"/>
                </a:solidFill>
                <a:sym typeface="+mn-ea"/>
              </a:rPr>
              <a:t> </a:t>
            </a:r>
            <a:r>
              <a:rPr lang="ru-RU" altLang="en-US">
                <a:solidFill>
                  <a:schemeClr val="tx1"/>
                </a:solidFill>
                <a:sym typeface="+mn-ea"/>
              </a:rPr>
              <a:t>в атмосфере города</a:t>
            </a:r>
            <a:r>
              <a:rPr lang="en-US" altLang="en-US">
                <a:solidFill>
                  <a:schemeClr val="tx1"/>
                </a:solidFill>
                <a:sym typeface="+mn-ea"/>
              </a:rPr>
              <a:t>.</a:t>
            </a:r>
            <a:endParaRPr lang="ru-RU" altLang="en-US">
              <a:solidFill>
                <a:schemeClr val="tx1"/>
              </a:solidFill>
              <a:sym typeface="+mn-ea"/>
            </a:endParaRPr>
          </a:p>
          <a:p>
            <a:pPr indent="182563"/>
            <a:r>
              <a:rPr lang="ru-RU" altLang="en-US">
                <a:solidFill>
                  <a:schemeClr val="tx1"/>
                </a:solidFill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/>
        </p:nvGraphicFramePr>
        <p:xfrm>
          <a:off x="5140325" y="6527800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349" name="Прямоугольник 21"/>
          <p:cNvSpPr>
            <a:spLocks noChangeArrowheads="1"/>
          </p:cNvSpPr>
          <p:nvPr/>
        </p:nvSpPr>
        <p:spPr bwMode="auto">
          <a:xfrm>
            <a:off x="4960938" y="4016375"/>
            <a:ext cx="48244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Состояние атмосферного воздуха  г. Алматы</a:t>
            </a:r>
          </a:p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на 19 ноября 2022 года 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705542"/>
              </p:ext>
            </p:extLst>
          </p:nvPr>
        </p:nvGraphicFramePr>
        <p:xfrm>
          <a:off x="5097463" y="4491038"/>
          <a:ext cx="4490130" cy="2011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14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265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1,7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5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269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0,9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378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0,2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5108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1,0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324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1,6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338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0,8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95875" y="3716338"/>
            <a:ext cx="4537075" cy="312737"/>
          </a:xfrm>
          <a:prstGeom prst="rect">
            <a:avLst/>
          </a:prstGeom>
          <a:solidFill>
            <a:srgbClr val="99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>
                <a:solidFill>
                  <a:schemeClr val="tx1"/>
                </a:solidFill>
                <a:cs typeface="Times New Roman" pitchFamily="18" charset="0"/>
              </a:rPr>
              <a:t>Предупреждение 1, 2, 3 степени НМУ отсутствует</a:t>
            </a:r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.</a:t>
            </a:r>
            <a:endParaRPr lang="ru-RU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63" name="Группа 5"/>
          <p:cNvGrpSpPr>
            <a:grpSpLocks/>
          </p:cNvGrpSpPr>
          <p:nvPr/>
        </p:nvGrpSpPr>
        <p:grpSpPr bwMode="auto">
          <a:xfrm>
            <a:off x="112713" y="246063"/>
            <a:ext cx="4840287" cy="585787"/>
            <a:chOff x="112712" y="246083"/>
            <a:chExt cx="4840288" cy="586363"/>
          </a:xfrm>
        </p:grpSpPr>
        <p:sp>
          <p:nvSpPr>
            <p:cNvPr id="15416" name="TextBox 15"/>
            <p:cNvSpPr txBox="1">
              <a:spLocks noChangeArrowheads="1"/>
            </p:cNvSpPr>
            <p:nvPr/>
          </p:nvSpPr>
          <p:spPr bwMode="auto">
            <a:xfrm>
              <a:off x="317284" y="246083"/>
              <a:ext cx="463571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ru-RU" sz="1400" b="1">
                  <a:solidFill>
                    <a:srgbClr val="000000"/>
                  </a:solidFill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15417" name="TextBox 16"/>
            <p:cNvSpPr txBox="1">
              <a:spLocks noChangeArrowheads="1"/>
            </p:cNvSpPr>
            <p:nvPr/>
          </p:nvSpPr>
          <p:spPr bwMode="auto">
            <a:xfrm>
              <a:off x="112712" y="555447"/>
              <a:ext cx="481018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indent="176213" algn="just"/>
              <a:r>
                <a:rPr lang="ru-RU">
                  <a:solidFill>
                    <a:schemeClr val="tx1"/>
                  </a:solidFill>
                  <a:cs typeface="Times New Roman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15364" name="Прямоугольник 26"/>
          <p:cNvSpPr>
            <a:spLocks noChangeArrowheads="1"/>
          </p:cNvSpPr>
          <p:nvPr/>
        </p:nvSpPr>
        <p:spPr bwMode="auto">
          <a:xfrm>
            <a:off x="128588" y="2586038"/>
            <a:ext cx="4824412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>
                <a:solidFill>
                  <a:srgbClr val="000000"/>
                </a:solidFill>
              </a:rPr>
              <a:t>В городе Алматы наблюдения </a:t>
            </a:r>
            <a:r>
              <a:rPr lang="ru-RU" altLang="ru-RU">
                <a:solidFill>
                  <a:schemeClr val="tx1"/>
                </a:solidFill>
              </a:rPr>
              <a:t>за уровнем загрязнения атмосферного воздуха</a:t>
            </a:r>
            <a:r>
              <a:rPr lang="ru-RU" altLang="ru-RU">
                <a:solidFill>
                  <a:srgbClr val="000000"/>
                </a:solidFill>
              </a:rPr>
              <a:t> проводится на 16 постах </a:t>
            </a:r>
            <a:r>
              <a:rPr lang="ru-RU" altLang="ru-RU">
                <a:solidFill>
                  <a:schemeClr val="tx1"/>
                </a:solidFill>
              </a:rPr>
              <a:t>наблюдения:</a:t>
            </a:r>
          </a:p>
          <a:p>
            <a:r>
              <a:rPr lang="ru-RU" altLang="ru-RU">
                <a:solidFill>
                  <a:schemeClr val="tx1"/>
                </a:solidFill>
              </a:rPr>
              <a:t>№ 1 – </a:t>
            </a:r>
            <a:r>
              <a:rPr lang="ru-RU">
                <a:solidFill>
                  <a:schemeClr val="tx1"/>
                </a:solidFill>
              </a:rPr>
              <a:t>терр. Казахского национального университета им.Аль-Фараби</a:t>
            </a:r>
            <a:endParaRPr lang="ru-RU" altLang="ru-RU">
              <a:solidFill>
                <a:schemeClr val="tx1"/>
              </a:solidFill>
            </a:endParaRPr>
          </a:p>
          <a:p>
            <a:r>
              <a:rPr lang="ru-RU" altLang="ru-RU">
                <a:solidFill>
                  <a:schemeClr val="tx1"/>
                </a:solidFill>
              </a:rPr>
              <a:t>№ 2 –</a:t>
            </a:r>
            <a:r>
              <a:rPr lang="ru-RU">
                <a:solidFill>
                  <a:schemeClr val="tx1"/>
                </a:solidFill>
              </a:rPr>
              <a:t>Бурундайское автохозяйство, улица Аэродромная</a:t>
            </a:r>
            <a:endParaRPr lang="ru-RU" altLang="ru-RU">
              <a:solidFill>
                <a:schemeClr val="tx1"/>
              </a:solidFill>
            </a:endParaRPr>
          </a:p>
          <a:p>
            <a:r>
              <a:rPr lang="ru-RU" altLang="ru-RU">
                <a:solidFill>
                  <a:schemeClr val="tx1"/>
                </a:solidFill>
              </a:rPr>
              <a:t>№ 3 – </a:t>
            </a:r>
            <a:r>
              <a:rPr lang="ru-RU">
                <a:solidFill>
                  <a:schemeClr val="tx1"/>
                </a:solidFill>
              </a:rPr>
              <a:t>ледовая арена «Алматы арена»</a:t>
            </a:r>
          </a:p>
          <a:p>
            <a:r>
              <a:rPr lang="ru-RU" altLang="ru-RU">
                <a:solidFill>
                  <a:schemeClr val="tx1"/>
                </a:solidFill>
              </a:rPr>
              <a:t>№ 4 – </a:t>
            </a:r>
            <a:r>
              <a:rPr lang="ru-RU">
                <a:solidFill>
                  <a:schemeClr val="tx1"/>
                </a:solidFill>
              </a:rPr>
              <a:t>70 разъезда, общеобразовательная школа №32</a:t>
            </a:r>
          </a:p>
          <a:p>
            <a:r>
              <a:rPr lang="ru-RU" altLang="ru-RU">
                <a:solidFill>
                  <a:schemeClr val="tx1"/>
                </a:solidFill>
              </a:rPr>
              <a:t>№ </a:t>
            </a:r>
            <a:r>
              <a:rPr lang="en-US" altLang="ru-RU">
                <a:solidFill>
                  <a:schemeClr val="tx1"/>
                </a:solidFill>
              </a:rPr>
              <a:t>5</a:t>
            </a:r>
            <a:r>
              <a:rPr lang="ru-RU" altLang="ru-RU">
                <a:solidFill>
                  <a:schemeClr val="tx1"/>
                </a:solidFill>
              </a:rPr>
              <a:t> –</a:t>
            </a:r>
            <a:r>
              <a:rPr lang="en-US" altLang="ru-RU">
                <a:solidFill>
                  <a:schemeClr val="tx1"/>
                </a:solidFill>
              </a:rPr>
              <a:t> </a:t>
            </a:r>
            <a:r>
              <a:rPr lang="ru-RU">
                <a:solidFill>
                  <a:schemeClr val="tx1"/>
                </a:solidFill>
              </a:rPr>
              <a:t>ледовая арена «Халык арена», микрорайон «Думан»</a:t>
            </a:r>
          </a:p>
          <a:p>
            <a:r>
              <a:rPr lang="ru-RU" altLang="ru-RU">
                <a:solidFill>
                  <a:schemeClr val="tx1"/>
                </a:solidFill>
              </a:rPr>
              <a:t>№ </a:t>
            </a:r>
            <a:r>
              <a:rPr lang="en-US" altLang="ru-RU">
                <a:solidFill>
                  <a:schemeClr val="tx1"/>
                </a:solidFill>
              </a:rPr>
              <a:t>6</a:t>
            </a:r>
            <a:r>
              <a:rPr lang="ru-RU" altLang="ru-RU">
                <a:solidFill>
                  <a:schemeClr val="tx1"/>
                </a:solidFill>
              </a:rPr>
              <a:t> – </a:t>
            </a:r>
            <a:r>
              <a:rPr lang="ru-RU">
                <a:solidFill>
                  <a:schemeClr val="tx1"/>
                </a:solidFill>
              </a:rPr>
              <a:t>терр. Жетысуского </a:t>
            </a:r>
            <a:r>
              <a:rPr lang="kk-KZ">
                <a:solidFill>
                  <a:schemeClr val="tx1"/>
                </a:solidFill>
              </a:rPr>
              <a:t>акимата</a:t>
            </a:r>
            <a:r>
              <a:rPr lang="ru-RU">
                <a:solidFill>
                  <a:schemeClr val="tx1"/>
                </a:solidFill>
              </a:rPr>
              <a:t>, микрорайон «Кулагер»</a:t>
            </a:r>
          </a:p>
          <a:p>
            <a:r>
              <a:rPr lang="ru-RU" altLang="ru-RU">
                <a:solidFill>
                  <a:schemeClr val="tx1"/>
                </a:solidFill>
              </a:rPr>
              <a:t>№ 2</a:t>
            </a:r>
            <a:r>
              <a:rPr lang="en-US" altLang="ru-RU">
                <a:solidFill>
                  <a:schemeClr val="tx1"/>
                </a:solidFill>
              </a:rPr>
              <a:t>7</a:t>
            </a:r>
            <a:r>
              <a:rPr lang="ru-RU" altLang="ru-RU">
                <a:solidFill>
                  <a:schemeClr val="tx1"/>
                </a:solidFill>
              </a:rPr>
              <a:t> –</a:t>
            </a:r>
            <a:r>
              <a:rPr lang="en-US" altLang="ru-RU">
                <a:solidFill>
                  <a:schemeClr val="tx1"/>
                </a:solidFill>
              </a:rPr>
              <a:t> </a:t>
            </a:r>
            <a:r>
              <a:rPr lang="ru-RU">
                <a:solidFill>
                  <a:schemeClr val="tx1"/>
                </a:solidFill>
              </a:rPr>
              <a:t>метеостанция Медео, ул. Горная, 548</a:t>
            </a: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2</a:t>
            </a:r>
            <a:r>
              <a:rPr lang="en-US" altLang="ru-RU">
                <a:solidFill>
                  <a:schemeClr val="tx1"/>
                </a:solidFill>
              </a:rPr>
              <a:t>8 –  </a:t>
            </a:r>
            <a:r>
              <a:rPr lang="ru-RU">
                <a:solidFill>
                  <a:schemeClr val="tx1"/>
                </a:solidFill>
              </a:rPr>
              <a:t>аэрологическая станция (район Аэропорта) </a:t>
            </a:r>
          </a:p>
          <a:p>
            <a:r>
              <a:rPr lang="ru-RU">
                <a:solidFill>
                  <a:schemeClr val="tx1"/>
                </a:solidFill>
              </a:rPr>
              <a:t>ул. Ахметова, 50</a:t>
            </a:r>
            <a:endParaRPr lang="en-US" altLang="ru-RU">
              <a:solidFill>
                <a:schemeClr val="tx1"/>
              </a:solidFill>
            </a:endParaRP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2</a:t>
            </a:r>
            <a:r>
              <a:rPr lang="en-US" altLang="ru-RU">
                <a:solidFill>
                  <a:schemeClr val="tx1"/>
                </a:solidFill>
              </a:rPr>
              <a:t>9 –  </a:t>
            </a:r>
            <a:r>
              <a:rPr lang="ru-RU">
                <a:solidFill>
                  <a:schemeClr val="tx1"/>
                </a:solidFill>
              </a:rPr>
              <a:t>РУВД Турскибского района, ул. Р. Зорге,14</a:t>
            </a:r>
            <a:endParaRPr lang="en-US" altLang="ru-RU">
              <a:solidFill>
                <a:schemeClr val="tx1"/>
              </a:solidFill>
            </a:endParaRP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3</a:t>
            </a:r>
            <a:r>
              <a:rPr lang="en-US" altLang="ru-RU">
                <a:solidFill>
                  <a:schemeClr val="tx1"/>
                </a:solidFill>
              </a:rPr>
              <a:t>0 – </a:t>
            </a:r>
            <a:r>
              <a:rPr lang="ru-RU">
                <a:solidFill>
                  <a:schemeClr val="tx1"/>
                </a:solidFill>
              </a:rPr>
              <a:t>м-н «Шанырак», школа №26, ул. Жанкожа батыра, 202</a:t>
            </a:r>
            <a:endParaRPr lang="ru-RU" altLang="ru-RU">
              <a:solidFill>
                <a:schemeClr val="tx1"/>
              </a:solidFill>
            </a:endParaRP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31</a:t>
            </a:r>
            <a:r>
              <a:rPr lang="en-US" altLang="ru-RU">
                <a:solidFill>
                  <a:schemeClr val="tx1"/>
                </a:solidFill>
              </a:rPr>
              <a:t> – </a:t>
            </a:r>
            <a:r>
              <a:rPr lang="ru-RU">
                <a:solidFill>
                  <a:schemeClr val="tx1"/>
                </a:solidFill>
              </a:rPr>
              <a:t>пр.Аль-Фараби, угол ул.Навои, м-н Орбита (территория Дендропарка АО «Зеленстрой»)</a:t>
            </a:r>
          </a:p>
          <a:p>
            <a:r>
              <a:rPr lang="kk-KZ" i="1">
                <a:solidFill>
                  <a:schemeClr val="tx1"/>
                </a:solidFill>
              </a:rPr>
              <a:t>№1 -</a:t>
            </a:r>
            <a:r>
              <a:rPr lang="kk-KZ">
                <a:solidFill>
                  <a:schemeClr val="tx1"/>
                </a:solidFill>
              </a:rPr>
              <a:t> </a:t>
            </a:r>
            <a:r>
              <a:rPr lang="ru-RU" i="1">
                <a:solidFill>
                  <a:schemeClr val="tx1"/>
                </a:solidFill>
              </a:rPr>
              <a:t>ул. Амангельды, угол ул. Сатпаева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ru-RU" i="1">
                <a:solidFill>
                  <a:schemeClr val="tx1"/>
                </a:solidFill>
              </a:rPr>
              <a:t>(отбор проб воздуха 3 раза в сутки - 07, 13 и 19)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№12 - </a:t>
            </a:r>
            <a:r>
              <a:rPr lang="ru-RU" i="1">
                <a:solidFill>
                  <a:schemeClr val="tx1"/>
                </a:solidFill>
              </a:rPr>
              <a:t>пр. Райымбека, угол ул. Наурызбай батыра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№16 - </a:t>
            </a:r>
            <a:r>
              <a:rPr lang="ru-RU" i="1">
                <a:solidFill>
                  <a:schemeClr val="tx1"/>
                </a:solidFill>
              </a:rPr>
              <a:t>м-н Айнабулак-3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№25 -</a:t>
            </a:r>
            <a:r>
              <a:rPr lang="kk-KZ">
                <a:solidFill>
                  <a:schemeClr val="tx1"/>
                </a:solidFill>
              </a:rPr>
              <a:t> </a:t>
            </a:r>
            <a:r>
              <a:rPr lang="ru-RU" i="1">
                <a:solidFill>
                  <a:schemeClr val="tx1"/>
                </a:solidFill>
              </a:rPr>
              <a:t>м-н Аксай-3, ул. Маречека, угол ул. Б.Момышулы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№26 - </a:t>
            </a:r>
            <a:r>
              <a:rPr lang="ru-RU" i="1">
                <a:solidFill>
                  <a:schemeClr val="tx1"/>
                </a:solidFill>
              </a:rPr>
              <a:t>м-н Тастак-1, ул. Толе би, 249, ГУ «городская детская поликлиника №8»</a:t>
            </a:r>
            <a:r>
              <a:rPr lang="kk-KZ" i="1">
                <a:solidFill>
                  <a:schemeClr val="tx1"/>
                </a:solidFill>
              </a:rPr>
              <a:t>.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15365" name="Прямоугольник 13"/>
          <p:cNvSpPr>
            <a:spLocks noChangeArrowheads="1"/>
          </p:cNvSpPr>
          <p:nvPr/>
        </p:nvSpPr>
        <p:spPr bwMode="auto">
          <a:xfrm>
            <a:off x="4937125" y="58738"/>
            <a:ext cx="48371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i="1">
                <a:solidFill>
                  <a:schemeClr val="tx1"/>
                </a:solidFill>
                <a:cs typeface="Times New Roman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>
              <a:solidFill>
                <a:schemeClr val="tx1"/>
              </a:solidFill>
              <a:latin typeface="Calibri" pitchFamily="34" charset="0"/>
            </a:endParaRPr>
          </a:p>
        </p:txBody>
      </p:sp>
      <p:grpSp>
        <p:nvGrpSpPr>
          <p:cNvPr id="15366" name="Группа 24"/>
          <p:cNvGrpSpPr>
            <a:grpSpLocks/>
          </p:cNvGrpSpPr>
          <p:nvPr/>
        </p:nvGrpSpPr>
        <p:grpSpPr bwMode="auto">
          <a:xfrm>
            <a:off x="5205413" y="4394200"/>
            <a:ext cx="4367212" cy="1890713"/>
            <a:chOff x="455893" y="3799939"/>
            <a:chExt cx="4366642" cy="1996158"/>
          </a:xfrm>
        </p:grpSpPr>
        <p:graphicFrame>
          <p:nvGraphicFramePr>
            <p:cNvPr id="26" name="Таблица 25"/>
            <p:cNvGraphicFramePr/>
            <p:nvPr/>
          </p:nvGraphicFramePr>
          <p:xfrm>
            <a:off x="531522" y="4883920"/>
            <a:ext cx="4035250" cy="836795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15414" name="Прямоугольник 8"/>
            <p:cNvSpPr>
              <a:spLocks noChangeArrowheads="1"/>
            </p:cNvSpPr>
            <p:nvPr/>
          </p:nvSpPr>
          <p:spPr bwMode="auto">
            <a:xfrm>
              <a:off x="660654" y="4099949"/>
              <a:ext cx="1879354" cy="997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ru-RU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r>
                <a:rPr lang="ru-RU" altLang="ru-RU" sz="1000" i="1">
                  <a:solidFill>
                    <a:schemeClr val="tx1"/>
                  </a:solidFill>
                  <a:cs typeface="Times New Roman" pitchFamily="18" charset="0"/>
                </a:rPr>
                <a:t>г. Астана, ул. Мангилик ел 11/1</a:t>
              </a:r>
            </a:p>
            <a:p>
              <a:pPr algn="ctr">
                <a:buFont typeface="Arial" charset="0"/>
                <a:buNone/>
              </a:pPr>
              <a:endParaRPr lang="ru-RU" altLang="ru-RU" sz="1000" i="1">
                <a:cs typeface="Times New Roman" pitchFamily="18" charset="0"/>
              </a:endParaRPr>
            </a:p>
          </p:txBody>
        </p:sp>
        <p:sp>
          <p:nvSpPr>
            <p:cNvPr id="15415" name="Прямоугольник 20"/>
            <p:cNvSpPr>
              <a:spLocks noChangeArrowheads="1"/>
            </p:cNvSpPr>
            <p:nvPr/>
          </p:nvSpPr>
          <p:spPr bwMode="auto">
            <a:xfrm>
              <a:off x="531655" y="3799939"/>
              <a:ext cx="4290880" cy="868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r>
                <a:rPr lang="ru-RU" altLang="ru-RU" b="1" i="1">
                  <a:solidFill>
                    <a:srgbClr val="000000"/>
                  </a:solidFill>
                  <a:cs typeface="Times New Roman" pitchFamily="18" charset="0"/>
                </a:rPr>
                <a:t>Контакты:</a:t>
              </a:r>
            </a:p>
          </p:txBody>
        </p:sp>
      </p:grpSp>
      <p:sp>
        <p:nvSpPr>
          <p:cNvPr id="15367" name="Прямоугольник 11"/>
          <p:cNvSpPr>
            <a:spLocks noChangeArrowheads="1"/>
          </p:cNvSpPr>
          <p:nvPr/>
        </p:nvSpPr>
        <p:spPr bwMode="auto">
          <a:xfrm>
            <a:off x="5018088" y="6400800"/>
            <a:ext cx="47815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None/>
            </a:pPr>
            <a:r>
              <a:rPr lang="ru-RU" altLang="en-US" sz="1000" b="1" i="1">
                <a:solidFill>
                  <a:srgbClr val="17375E"/>
                </a:solidFill>
                <a:cs typeface="Times New Roman" pitchFamily="18" charset="0"/>
              </a:rPr>
              <a:t>При использовании информации ссылка на РГП «Казгидромет» обязательна </a:t>
            </a:r>
          </a:p>
        </p:txBody>
      </p:sp>
      <p:sp>
        <p:nvSpPr>
          <p:cNvPr id="15368" name="Прямоугольник 14"/>
          <p:cNvSpPr>
            <a:spLocks noChangeArrowheads="1"/>
          </p:cNvSpPr>
          <p:nvPr/>
        </p:nvSpPr>
        <p:spPr bwMode="auto">
          <a:xfrm>
            <a:off x="4953000" y="1298575"/>
            <a:ext cx="48085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Г</a:t>
            </a:r>
            <a:r>
              <a:rPr lang="kk-KZ" altLang="ru-RU" sz="800" i="1">
                <a:solidFill>
                  <a:srgbClr val="000000"/>
                </a:solidFill>
                <a:cs typeface="Times New Roman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5369" name="Прямоугольник 1"/>
          <p:cNvSpPr>
            <a:spLocks noChangeArrowheads="1"/>
          </p:cNvSpPr>
          <p:nvPr/>
        </p:nvSpPr>
        <p:spPr bwMode="auto">
          <a:xfrm>
            <a:off x="5181600" y="6159500"/>
            <a:ext cx="4521200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en-US" altLang="ru-RU" b="1" i="1" dirty="0" err="1">
                <a:solidFill>
                  <a:schemeClr val="tx1"/>
                </a:solidFill>
                <a:cs typeface="Times New Roman" pitchFamily="18" charset="0"/>
              </a:rPr>
              <a:t>Составил</a:t>
            </a:r>
            <a:r>
              <a:rPr lang="kk-KZ" altLang="ru-RU" b="1" i="1" dirty="0">
                <a:solidFill>
                  <a:schemeClr val="tx1"/>
                </a:solidFill>
                <a:cs typeface="Times New Roman" pitchFamily="18" charset="0"/>
              </a:rPr>
              <a:t>(а)</a:t>
            </a:r>
            <a:r>
              <a:rPr lang="en-US" altLang="ru-RU" b="1" i="1" dirty="0">
                <a:solidFill>
                  <a:schemeClr val="tx1"/>
                </a:solidFill>
                <a:cs typeface="Times New Roman" pitchFamily="18" charset="0"/>
              </a:rPr>
              <a:t>:</a:t>
            </a:r>
            <a:r>
              <a:rPr lang="ru-RU" altLang="ru-RU" b="1" i="1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7" name="Таблица 16"/>
          <p:cNvGraphicFramePr/>
          <p:nvPr/>
        </p:nvGraphicFramePr>
        <p:xfrm>
          <a:off x="4999038" y="4984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393" name="Прямоугольник 18"/>
          <p:cNvSpPr>
            <a:spLocks noChangeArrowheads="1"/>
          </p:cNvSpPr>
          <p:nvPr/>
        </p:nvSpPr>
        <p:spPr bwMode="auto">
          <a:xfrm>
            <a:off x="4967288" y="2106613"/>
            <a:ext cx="4786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i="1">
                <a:solidFill>
                  <a:schemeClr val="tx1"/>
                </a:solidFill>
                <a:cs typeface="Times New Roman" pitchFamily="18" charset="0"/>
              </a:rPr>
              <a:t>Условия предоставления предупреждений о НМУ различной степени</a:t>
            </a:r>
            <a:endParaRPr lang="ru-RU" altLang="ru-RU" sz="180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/>
          <p:nvPr/>
        </p:nvGraphicFramePr>
        <p:xfrm>
          <a:off x="5016500" y="245268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412" name="TextBox 20"/>
          <p:cNvSpPr txBox="1">
            <a:spLocks noChangeArrowheads="1"/>
          </p:cNvSpPr>
          <p:nvPr/>
        </p:nvSpPr>
        <p:spPr bwMode="auto">
          <a:xfrm>
            <a:off x="4960938" y="4662488"/>
            <a:ext cx="48085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700" i="1">
                <a:solidFill>
                  <a:schemeClr val="tx1"/>
                </a:solidFill>
                <a:cs typeface="Times New Roman" pitchFamily="18" charset="0"/>
              </a:rPr>
              <a:t>* </a:t>
            </a:r>
            <a:r>
              <a:rPr lang="ru-RU" sz="800" i="1">
                <a:solidFill>
                  <a:srgbClr val="000000"/>
                </a:solidFill>
                <a:cs typeface="Times New Roman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14720</TotalTime>
  <Words>806</Words>
  <Application>Microsoft Office PowerPoint</Application>
  <PresentationFormat>Лист A4 (210x297 мм)</PresentationFormat>
  <Paragraphs>115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2817</cp:revision>
  <cp:lastPrinted>2021-07-01T09:11:30Z</cp:lastPrinted>
  <dcterms:created xsi:type="dcterms:W3CDTF">2018-03-27T06:03:00Z</dcterms:created>
  <dcterms:modified xsi:type="dcterms:W3CDTF">2022-11-19T08:49:30Z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