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797675" cy="9926638"/>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User" initials="U"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65" d="100"/>
          <a:sy n="65" d="100"/>
        </p:scale>
        <p:origin x="53" y="86"/>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commentAuthors" Target="commentAuthors.xml"/><Relationship Id="rId10" Type="http://schemas.microsoft.com/office/2016/11/relationships/changesInfo" Target="changesInfos/changesInfo1.xml"/><Relationship Id="rId4" Type="http://schemas.openxmlformats.org/officeDocument/2006/relationships/notesMaster" Target="notesMasters/notesMaster1.xml"/><Relationship Id="rId9"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userId="df42278df007c026" providerId="LiveId" clId="{D0D28E6C-ED44-455E-9AE6-E0B28399C919}"/>
    <pc:docChg chg="modSld">
      <pc:chgData name="Moldir" userId="df42278df007c026" providerId="LiveId" clId="{D0D28E6C-ED44-455E-9AE6-E0B28399C919}" dt="2022-11-19T09:18:00.211" v="44" actId="20577"/>
      <pc:docMkLst>
        <pc:docMk/>
      </pc:docMkLst>
      <pc:sldChg chg="modSp mod">
        <pc:chgData name="Moldir" userId="df42278df007c026" providerId="LiveId" clId="{D0D28E6C-ED44-455E-9AE6-E0B28399C919}" dt="2022-11-19T09:18:00.211" v="44" actId="20577"/>
        <pc:sldMkLst>
          <pc:docMk/>
          <pc:sldMk cId="0" sldId="261"/>
        </pc:sldMkLst>
        <pc:graphicFrameChg chg="modGraphic">
          <ac:chgData name="Moldir" userId="df42278df007c026" providerId="LiveId" clId="{D0D28E6C-ED44-455E-9AE6-E0B28399C919}" dt="2022-11-19T09:18:00.211" v="44" actId="20577"/>
          <ac:graphicFrameMkLst>
            <pc:docMk/>
            <pc:sldMk cId="0" sldId="261"/>
            <ac:graphicFrameMk id="15" creationId="{94CC0974-E1E4-47F3-9A8B-49A879A3B96B}"/>
          </ac:graphicFrameMkLst>
        </pc:graphicFrameChg>
      </pc:sldChg>
      <pc:sldChg chg="modSp mod">
        <pc:chgData name="Moldir" userId="df42278df007c026" providerId="LiveId" clId="{D0D28E6C-ED44-455E-9AE6-E0B28399C919}" dt="2022-11-19T09:17:29.017" v="0"/>
        <pc:sldMkLst>
          <pc:docMk/>
          <pc:sldMk cId="334028445" sldId="265"/>
        </pc:sldMkLst>
        <pc:spChg chg="mod">
          <ac:chgData name="Moldir" userId="df42278df007c026" providerId="LiveId" clId="{D0D28E6C-ED44-455E-9AE6-E0B28399C919}" dt="2022-11-19T09:17:29.017" v="0"/>
          <ac:spMkLst>
            <pc:docMk/>
            <pc:sldMk cId="334028445" sldId="265"/>
            <ac:spMk id="19"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46275" cy="498366"/>
          </a:xfrm>
          <a:prstGeom prst="rect">
            <a:avLst/>
          </a:prstGeom>
        </p:spPr>
        <p:txBody>
          <a:bodyPr vert="horz" wrap="square" lIns="93763" tIns="46882" rIns="93763" bIns="46882" numCol="1" anchor="t"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3" name="Дата 2"/>
          <p:cNvSpPr>
            <a:spLocks noGrp="1"/>
          </p:cNvSpPr>
          <p:nvPr>
            <p:ph type="dt" idx="1"/>
          </p:nvPr>
        </p:nvSpPr>
        <p:spPr>
          <a:xfrm>
            <a:off x="3849862" y="1"/>
            <a:ext cx="2946275" cy="498366"/>
          </a:xfrm>
          <a:prstGeom prst="rect">
            <a:avLst/>
          </a:prstGeom>
        </p:spPr>
        <p:txBody>
          <a:bodyPr vert="horz" wrap="square" lIns="93763" tIns="46882" rIns="93763" bIns="46882" numCol="1" anchor="t" anchorCtr="0" compatLnSpc="1"/>
          <a:lstStyle>
            <a:lvl1pPr algn="r">
              <a:defRPr sz="1300" smtClean="0"/>
            </a:lvl1pPr>
          </a:lstStyle>
          <a:p>
            <a:pPr defTabSz="937630">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981075" y="1239838"/>
            <a:ext cx="4835525" cy="334962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0384" y="4776857"/>
            <a:ext cx="5436908" cy="3908952"/>
          </a:xfrm>
          <a:prstGeom prst="rect">
            <a:avLst/>
          </a:prstGeom>
          <a:noFill/>
          <a:ln w="9525">
            <a:noFill/>
            <a:miter lim="800000"/>
          </a:ln>
        </p:spPr>
        <p:txBody>
          <a:bodyPr vert="horz" wrap="square" lIns="93763" tIns="46882" rIns="93763" bIns="46882" numCol="1" anchor="t" anchorCtr="0" compatLnSpc="1"/>
          <a:lstStyle/>
          <a:p>
            <a:pPr marL="0" marR="0" lvl="0"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68814" marR="0" lvl="1"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37630" marR="0" lvl="2"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06444" marR="0" lvl="3"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75259" marR="0" lvl="4"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28273"/>
            <a:ext cx="2946275" cy="498366"/>
          </a:xfrm>
          <a:prstGeom prst="rect">
            <a:avLst/>
          </a:prstGeom>
        </p:spPr>
        <p:txBody>
          <a:bodyPr vert="horz" wrap="square" lIns="93763" tIns="46882" rIns="93763" bIns="46882" numCol="1" anchor="b"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49862" y="9428273"/>
            <a:ext cx="2946275" cy="498366"/>
          </a:xfrm>
          <a:prstGeom prst="rect">
            <a:avLst/>
          </a:prstGeom>
        </p:spPr>
        <p:txBody>
          <a:bodyPr vert="horz" wrap="square" lIns="93763" tIns="46882" rIns="93763" bIns="46882"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mailto:rse.kazhydromet@gmail.com" TargetMode="External"/><Relationship Id="rId2" Type="http://schemas.openxmlformats.org/officeDocument/2006/relationships/hyperlink" Target="mailto:pressmeteo@gmail.com"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2959665041"/>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200" b="1" i="1" dirty="0" err="1">
                          <a:solidFill>
                            <a:srgbClr val="002060"/>
                          </a:solidFill>
                          <a:latin typeface="Times New Roman" panose="02020603050405020304" pitchFamily="18" charset="0"/>
                          <a:cs typeface="Times New Roman" panose="02020603050405020304" pitchFamily="18" charset="0"/>
                        </a:rPr>
                        <a:t>Талдықорған</a:t>
                      </a:r>
                      <a:r>
                        <a:rPr lang="ru-RU" altLang="x-none" sz="1200" b="1" i="1" dirty="0">
                          <a:solidFill>
                            <a:srgbClr val="002060"/>
                          </a:solidFill>
                          <a:latin typeface="Times New Roman" panose="02020603050405020304" pitchFamily="18" charset="0"/>
                          <a:cs typeface="Times New Roman" panose="02020603050405020304" pitchFamily="18" charset="0"/>
                        </a:rPr>
                        <a:t>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Республикасының</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r>
              <a:rPr lang="ru-RU" altLang="ru-RU" sz="1400" b="1" dirty="0">
                <a:solidFill>
                  <a:srgbClr val="0070C0"/>
                </a:solidFill>
                <a:latin typeface="Times New Roman" panose="02020603050405020304" pitchFamily="18" charset="0"/>
                <a:cs typeface="Times New Roman" panose="02020603050405020304" pitchFamily="18" charset="0"/>
              </a:rPr>
              <a:t> </a:t>
            </a:r>
          </a:p>
          <a:p>
            <a:pPr algn="ctr"/>
            <a:r>
              <a:rPr lang="ru-RU" altLang="ru-RU" sz="1200" b="1" dirty="0">
                <a:solidFill>
                  <a:srgbClr val="0070C0"/>
                </a:solidFill>
                <a:latin typeface="Times New Roman" panose="02020603050405020304" pitchFamily="18" charset="0"/>
                <a:cs typeface="Times New Roman" panose="02020603050405020304" pitchFamily="18" charset="0"/>
              </a:rPr>
              <a:t>«КАЗГИДРОМЕТ»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3158499946"/>
              </p:ext>
            </p:extLst>
          </p:nvPr>
        </p:nvGraphicFramePr>
        <p:xfrm>
          <a:off x="307975" y="2588895"/>
          <a:ext cx="4465638" cy="2392680"/>
        </p:xfrm>
        <a:graphic>
          <a:graphicData uri="http://schemas.openxmlformats.org/drawingml/2006/table">
            <a:tbl>
              <a:tblPr/>
              <a:tblGrid>
                <a:gridCol w="4465638">
                  <a:extLst>
                    <a:ext uri="{9D8B030D-6E8A-4147-A177-3AD203B41FA5}">
                      <a16:colId xmlns:a16="http://schemas.microsoft.com/office/drawing/2014/main" val="20000"/>
                    </a:ext>
                  </a:extLst>
                </a:gridCol>
              </a:tblGrid>
              <a:tr h="235227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 323 КҮНДЕЛІКТІ</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АУА БАССЕЙНІНІҢ ЖАЙ-КҮЙІ БЮЛЛЕТЕНІ</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200" b="1" i="1" dirty="0" err="1">
                          <a:solidFill>
                            <a:srgbClr val="002060"/>
                          </a:solidFill>
                          <a:latin typeface="Times New Roman" panose="02020603050405020304" pitchFamily="18" charset="0"/>
                          <a:cs typeface="Times New Roman" panose="02020603050405020304" pitchFamily="18" charset="0"/>
                        </a:rPr>
                        <a:t>Талдықорған  қ.</a:t>
                      </a:r>
                      <a:endParaRPr lang="en-US" altLang="x-none" sz="12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19 қараша</a:t>
                      </a: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graphicFrame>
        <p:nvGraphicFramePr>
          <p:cNvPr id="24" name="Таблица 23"/>
          <p:cNvGraphicFramePr/>
          <p:nvPr>
            <p:extLst>
              <p:ext uri="{D42A27DB-BD31-4B8C-83A1-F6EECF244321}">
                <p14:modId xmlns:p14="http://schemas.microsoft.com/office/powerpoint/2010/main" val="2192537214"/>
              </p:ext>
            </p:extLst>
          </p:nvPr>
        </p:nvGraphicFramePr>
        <p:xfrm>
          <a:off x="4972465" y="6440248"/>
          <a:ext cx="4789072" cy="465878"/>
        </p:xfrm>
        <a:graphic>
          <a:graphicData uri="http://schemas.openxmlformats.org/drawingml/2006/table">
            <a:tbl>
              <a:tblPr/>
              <a:tblGrid>
                <a:gridCol w="4789072">
                  <a:extLst>
                    <a:ext uri="{9D8B030D-6E8A-4147-A177-3AD203B41FA5}">
                      <a16:colId xmlns:a16="http://schemas.microsoft.com/office/drawing/2014/main" val="20000"/>
                    </a:ext>
                  </a:extLst>
                </a:gridCol>
              </a:tblGrid>
              <a:tr h="310585">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r>
                        <a:rPr lang="ru-RU" sz="700" i="1" dirty="0">
                          <a:latin typeface="Times New Roman" panose="02020603050405020304" pitchFamily="18" charset="0"/>
                          <a:cs typeface="Times New Roman" panose="02020603050405020304" pitchFamily="18" charset="0"/>
                        </a:rPr>
                        <a:t>28.02.2015 ж. №168 "</a:t>
                      </a:r>
                      <a:r>
                        <a:rPr lang="ru-RU" sz="700" i="1" dirty="0" err="1">
                          <a:latin typeface="Times New Roman" panose="02020603050405020304" pitchFamily="18" charset="0"/>
                          <a:cs typeface="Times New Roman" panose="02020603050405020304" pitchFamily="18" charset="0"/>
                        </a:rPr>
                        <a:t>атмосфералық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ауаға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қатысты</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санитарлық-эпидемиологиялық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ережелер</a:t>
                      </a:r>
                      <a:r>
                        <a:rPr lang="ru-RU" sz="700" i="1" dirty="0">
                          <a:latin typeface="Times New Roman" panose="02020603050405020304" pitchFamily="18" charset="0"/>
                          <a:cs typeface="Times New Roman" panose="02020603050405020304" pitchFamily="18" charset="0"/>
                        </a:rPr>
                        <a:t> мен </a:t>
                      </a:r>
                      <a:r>
                        <a:rPr lang="ru-RU" sz="700" i="1" dirty="0" err="1">
                          <a:latin typeface="Times New Roman" panose="02020603050405020304" pitchFamily="18" charset="0"/>
                          <a:cs typeface="Times New Roman" panose="02020603050405020304" pitchFamily="18" charset="0"/>
                        </a:rPr>
                        <a:t>нормаларға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сәйкес</a:t>
                      </a:r>
                      <a:r>
                        <a:rPr lang="ru-RU" sz="700" i="1" dirty="0">
                          <a:latin typeface="Times New Roman" panose="02020603050405020304" pitchFamily="18" charset="0"/>
                          <a:cs typeface="Times New Roman" panose="02020603050405020304" pitchFamily="18" charset="0"/>
                        </a:rPr>
                        <a:t> ШЖШ</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5529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72465" y="3482705"/>
            <a:ext cx="4789072"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 </a:t>
            </a:r>
            <a:r>
              <a:rPr lang="ru-RU" altLang="ru-RU" sz="1200" b="1" dirty="0">
                <a:latin typeface="Times New Roman" panose="02020603050405020304" pitchFamily="18" charset="0"/>
                <a:cs typeface="Times New Roman" panose="02020603050405020304" pitchFamily="18" charset="0"/>
              </a:rPr>
              <a:t>19 </a:t>
            </a:r>
            <a:r>
              <a:rPr lang="kk-KZ" sz="1200" b="1" dirty="0">
                <a:latin typeface="Times New Roman" pitchFamily="18" charset="0"/>
                <a:cs typeface="Times New Roman" pitchFamily="18" charset="0"/>
              </a:rPr>
              <a:t>қараша </a:t>
            </a:r>
            <a:r>
              <a:rPr lang="ru-RU" sz="1200" b="1" dirty="0" err="1">
                <a:latin typeface="Times New Roman" pitchFamily="18" charset="0"/>
                <a:cs typeface="Times New Roman" pitchFamily="18" charset="0"/>
              </a:rPr>
              <a:t>Т</a:t>
            </a:r>
            <a:r>
              <a:rPr lang="ru-RU" altLang="ru-RU" sz="1200" b="1" dirty="0" err="1">
                <a:latin typeface="Times New Roman" panose="02020603050405020304" pitchFamily="18" charset="0"/>
                <a:cs typeface="Times New Roman" panose="02020603050405020304" pitchFamily="18" charset="0"/>
              </a:rPr>
              <a:t>алдықорған </a:t>
            </a:r>
            <a:r>
              <a:rPr lang="ru-RU" altLang="ru-RU" sz="1200" b="1" dirty="0">
                <a:latin typeface="Times New Roman" panose="02020603050405020304" pitchFamily="18" charset="0"/>
                <a:cs typeface="Times New Roman" panose="02020603050405020304" pitchFamily="18" charset="0"/>
              </a:rPr>
              <a:t>қ.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жағдайы</a:t>
            </a:r>
            <a:endParaRPr lang="ru-RU" altLang="ru-RU" sz="1200" b="1" dirty="0">
              <a:latin typeface="Times New Roman" panose="02020603050405020304" pitchFamily="18" charset="0"/>
              <a:cs typeface="Times New Roman" panose="02020603050405020304" pitchFamily="18" charset="0"/>
            </a:endParaRPr>
          </a:p>
        </p:txBody>
      </p:sp>
      <p:graphicFrame>
        <p:nvGraphicFramePr>
          <p:cNvPr id="15"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1058231700"/>
              </p:ext>
            </p:extLst>
          </p:nvPr>
        </p:nvGraphicFramePr>
        <p:xfrm>
          <a:off x="5013543" y="3941208"/>
          <a:ext cx="4691064" cy="2499360"/>
        </p:xfrm>
        <a:graphic>
          <a:graphicData uri="http://schemas.openxmlformats.org/drawingml/2006/table">
            <a:tbl>
              <a:tblPr firstRow="1" bandRow="1">
                <a:tableStyleId>{5C22544A-7EE6-4342-B048-85BDC9FD1C3A}</a:tableStyleId>
              </a:tblPr>
              <a:tblGrid>
                <a:gridCol w="1805096">
                  <a:extLst>
                    <a:ext uri="{9D8B030D-6E8A-4147-A177-3AD203B41FA5}">
                      <a16:colId xmlns:a16="http://schemas.microsoft.com/office/drawing/2014/main" val="3583770891"/>
                    </a:ext>
                  </a:extLst>
                </a:gridCol>
                <a:gridCol w="1440160">
                  <a:extLst>
                    <a:ext uri="{9D8B030D-6E8A-4147-A177-3AD203B41FA5}">
                      <a16:colId xmlns:a16="http://schemas.microsoft.com/office/drawing/2014/main" val="1276116030"/>
                    </a:ext>
                  </a:extLst>
                </a:gridCol>
                <a:gridCol w="1445808">
                  <a:extLst>
                    <a:ext uri="{9D8B030D-6E8A-4147-A177-3AD203B41FA5}">
                      <a16:colId xmlns:a16="http://schemas.microsoft.com/office/drawing/2014/main" val="2096923049"/>
                    </a:ext>
                  </a:extLst>
                </a:gridCol>
              </a:tblGrid>
              <a:tr h="472917">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Факт </a:t>
                      </a:r>
                      <a:r>
                        <a:rPr lang="ru-RU" sz="1000" dirty="0" err="1">
                          <a:solidFill>
                            <a:schemeClr val="tx1"/>
                          </a:solidFill>
                          <a:latin typeface="Times New Roman" panose="02020603050405020304" pitchFamily="18" charset="0"/>
                          <a:cs typeface="Times New Roman" panose="02020603050405020304" pitchFamily="18" charset="0"/>
                        </a:rPr>
                        <a:t>концентрациясы</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ШЖШ асу </a:t>
                      </a:r>
                      <a:r>
                        <a:rPr lang="ru-RU" sz="1000" dirty="0" err="1">
                          <a:solidFill>
                            <a:schemeClr val="tx1"/>
                          </a:solidFill>
                          <a:latin typeface="Times New Roman" panose="02020603050405020304" pitchFamily="18" charset="0"/>
                          <a:cs typeface="Times New Roman" panose="02020603050405020304" pitchFamily="18" charset="0"/>
                        </a:rPr>
                        <a:t>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21018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000" dirty="0" err="1">
                          <a:solidFill>
                            <a:schemeClr val="tx1"/>
                          </a:solidFill>
                          <a:latin typeface="Times New Roman" panose="02020603050405020304" pitchFamily="18" charset="0"/>
                          <a:cs typeface="Times New Roman" panose="02020603050405020304" pitchFamily="18" charset="0"/>
                        </a:rPr>
                        <a:t>Қалқыма бөлшектер </a:t>
                      </a:r>
                      <a:r>
                        <a:rPr lang="ru-RU" sz="1000">
                          <a:solidFill>
                            <a:schemeClr val="tx1"/>
                          </a:solidFill>
                          <a:latin typeface="Times New Roman" panose="02020603050405020304" pitchFamily="18" charset="0"/>
                          <a:cs typeface="Times New Roman" panose="02020603050405020304" pitchFamily="18" charset="0"/>
                        </a:rPr>
                        <a:t>РМ-2,5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153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1,0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21018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a:t>
                      </a:r>
                      <a:r>
                        <a:rPr lang="ru-RU" sz="1000" dirty="0">
                          <a:solidFill>
                            <a:schemeClr val="tx1"/>
                          </a:solidFill>
                          <a:latin typeface="Times New Roman" panose="02020603050405020304" pitchFamily="18" charset="0"/>
                          <a:cs typeface="Times New Roman" panose="02020603050405020304" pitchFamily="18" charset="0"/>
                        </a:rPr>
                        <a:t> РМ-10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latin typeface="Times New Roman" panose="02020603050405020304" pitchFamily="18" charset="0"/>
                          <a:cs typeface="Times New Roman" panose="02020603050405020304" pitchFamily="18" charset="0"/>
                        </a:rPr>
                        <a:t>154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2"/>
                  </a:ext>
                </a:extLst>
              </a:tr>
              <a:tr h="210185">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16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0,03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210185">
                <a:tc>
                  <a:txBody>
                    <a:bodyPr/>
                    <a:lstStyle/>
                    <a:p>
                      <a:r>
                        <a:rPr lang="kk-KZ" sz="1000">
                          <a:solidFill>
                            <a:schemeClr val="tx1"/>
                          </a:solidFill>
                          <a:latin typeface="Times New Roman" panose="02020603050405020304" pitchFamily="18" charset="0"/>
                          <a:cs typeface="Times New Roman" panose="02020603050405020304" pitchFamily="18" charset="0"/>
                        </a:rPr>
                        <a:t>Көміртек 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1481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210185">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73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210185">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83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10185">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Күкіртсутегі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a:solidFill>
                            <a:srgbClr val="000000"/>
                          </a:solidFill>
                          <a:effectLst/>
                          <a:latin typeface="Times New Roman" panose="02020603050405020304" pitchFamily="18" charset="0"/>
                        </a:rPr>
                        <a:t>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r h="210185">
                <a:tc>
                  <a:txBody>
                    <a:bodyPr/>
                    <a:lstStyle/>
                    <a:p>
                      <a:r>
                        <a:rPr lang="kk-KZ" sz="1000">
                          <a:solidFill>
                            <a:schemeClr val="tx1"/>
                          </a:solidFill>
                          <a:latin typeface="Times New Roman" panose="02020603050405020304" pitchFamily="18" charset="0"/>
                          <a:cs typeface="Times New Roman" panose="02020603050405020304" pitchFamily="18" charset="0"/>
                        </a:rPr>
                        <a:t>Аммиак</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a:solidFill>
                            <a:srgbClr val="000000"/>
                          </a:solidFill>
                          <a:effectLst/>
                          <a:latin typeface="Times New Roman" panose="02020603050405020304" pitchFamily="18" charset="0"/>
                        </a:rPr>
                        <a:t>0</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8"/>
                  </a:ext>
                </a:extLst>
              </a:tr>
            </a:tbl>
          </a:graphicData>
        </a:graphic>
      </p:graphicFrame>
      <p:sp>
        <p:nvSpPr>
          <p:cNvPr id="20" name="Прямоугольник 19"/>
          <p:cNvSpPr/>
          <p:nvPr/>
        </p:nvSpPr>
        <p:spPr>
          <a:xfrm>
            <a:off x="4952999" y="114300"/>
            <a:ext cx="4824413" cy="1908215"/>
          </a:xfrm>
          <a:prstGeom prst="rect">
            <a:avLst/>
          </a:prstGeom>
        </p:spPr>
        <p:txBody>
          <a:bodyPr wrap="square">
            <a:spAutoFit/>
          </a:bodyPr>
          <a:lstStyle/>
          <a:p>
            <a:pPr algn="ctr"/>
            <a:r>
              <a:rPr lang="kk-KZ" altLang="ru-RU" sz="1200" b="1" dirty="0">
                <a:latin typeface="Times New Roman" panose="02020603050405020304" pitchFamily="18" charset="0"/>
                <a:cs typeface="Times New Roman" panose="02020603050405020304" pitchFamily="18" charset="0"/>
              </a:rPr>
              <a:t>20 қарашаға арналған ауа-райы болжамы</a:t>
            </a:r>
            <a:endParaRPr lang="ru-RU" altLang="ru-RU" sz="1200" b="1" dirty="0">
              <a:latin typeface="Times New Roman" panose="02020603050405020304" pitchFamily="18" charset="0"/>
              <a:cs typeface="Times New Roman" panose="02020603050405020304" pitchFamily="18" charset="0"/>
            </a:endParaRPr>
          </a:p>
          <a:p>
            <a:pPr algn="ctr"/>
            <a:r>
              <a:rPr lang="ru-RU" altLang="ru-RU" sz="1200" b="1" dirty="0">
                <a:latin typeface="Times New Roman" panose="02020603050405020304" pitchFamily="18" charset="0"/>
                <a:cs typeface="Times New Roman" panose="02020603050405020304" pitchFamily="18" charset="0"/>
              </a:rPr>
              <a:t>  </a:t>
            </a:r>
            <a:r>
              <a:rPr lang="ru-RU" sz="1100" b="1" dirty="0">
                <a:latin typeface="Times New Roman" pitchFamily="18" charset="0"/>
                <a:cs typeface="Times New Roman" pitchFamily="18" charset="0"/>
              </a:rPr>
              <a:t>2022 </a:t>
            </a:r>
            <a:r>
              <a:rPr lang="ru-RU" sz="1100" b="1" dirty="0" err="1">
                <a:latin typeface="Times New Roman" pitchFamily="18" charset="0"/>
                <a:cs typeface="Times New Roman" pitchFamily="18" charset="0"/>
              </a:rPr>
              <a:t>жылғы </a:t>
            </a:r>
            <a:r>
              <a:rPr lang="ru-RU" sz="1100" b="1" dirty="0">
                <a:latin typeface="Times New Roman" pitchFamily="18" charset="0"/>
                <a:cs typeface="Times New Roman" pitchFamily="18" charset="0"/>
              </a:rPr>
              <a:t>19</a:t>
            </a:r>
            <a:r>
              <a:rPr lang="kk-KZ" sz="1100" b="1" dirty="0">
                <a:latin typeface="Times New Roman" pitchFamily="18" charset="0"/>
                <a:cs typeface="Times New Roman" pitchFamily="18" charset="0"/>
              </a:rPr>
              <a:t> қараша </a:t>
            </a:r>
            <a:r>
              <a:rPr lang="ru-RU" sz="1100" b="1" dirty="0" err="1">
                <a:latin typeface="Times New Roman" pitchFamily="18" charset="0"/>
                <a:cs typeface="Times New Roman" pitchFamily="18" charset="0"/>
              </a:rPr>
              <a:t>сағ.</a:t>
            </a:r>
            <a:r>
              <a:rPr lang="ru-RU" sz="1100" b="1" dirty="0">
                <a:latin typeface="Times New Roman" pitchFamily="18" charset="0"/>
                <a:cs typeface="Times New Roman" pitchFamily="18" charset="0"/>
              </a:rPr>
              <a:t> 21-ден </a:t>
            </a:r>
            <a:r>
              <a:rPr lang="ru-RU" sz="1100" b="1" dirty="0" err="1">
                <a:latin typeface="Times New Roman" pitchFamily="18" charset="0"/>
                <a:cs typeface="Times New Roman" pitchFamily="18" charset="0"/>
              </a:rPr>
              <a:t>бастап</a:t>
            </a:r>
            <a:r>
              <a:rPr lang="ru-RU" sz="1100" b="1" dirty="0">
                <a:latin typeface="Times New Roman" pitchFamily="18" charset="0"/>
                <a:cs typeface="Times New Roman" pitchFamily="18" charset="0"/>
              </a:rPr>
              <a:t>  20 </a:t>
            </a:r>
            <a:r>
              <a:rPr lang="kk-KZ" sz="1100" b="1" dirty="0">
                <a:latin typeface="Times New Roman" pitchFamily="18" charset="0"/>
                <a:cs typeface="Times New Roman" pitchFamily="18" charset="0"/>
              </a:rPr>
              <a:t>қараша </a:t>
            </a:r>
            <a:r>
              <a:rPr lang="ru-RU" sz="1100" b="1" dirty="0" err="1">
                <a:latin typeface="Times New Roman" pitchFamily="18" charset="0"/>
                <a:cs typeface="Times New Roman" pitchFamily="18" charset="0"/>
              </a:rPr>
              <a:t>сағ.</a:t>
            </a:r>
            <a:r>
              <a:rPr lang="ru-RU" sz="1100" b="1" dirty="0">
                <a:latin typeface="Times New Roman" pitchFamily="18" charset="0"/>
                <a:cs typeface="Times New Roman" pitchFamily="18" charset="0"/>
              </a:rPr>
              <a:t> 21-ге </a:t>
            </a:r>
            <a:r>
              <a:rPr lang="ru-RU" sz="1100" b="1" dirty="0" err="1">
                <a:latin typeface="Times New Roman" pitchFamily="18" charset="0"/>
                <a:cs typeface="Times New Roman" pitchFamily="18" charset="0"/>
              </a:rPr>
              <a:t>дейін</a:t>
            </a:r>
            <a:endParaRPr lang="ru-RU" sz="1100" dirty="0">
              <a:latin typeface="Times New Roman" panose="02020603050405020304" pitchFamily="18" charset="0"/>
              <a:sym typeface="+mn-ea"/>
            </a:endParaRPr>
          </a:p>
          <a:p>
            <a:r>
              <a:rPr lang="kk-KZ" sz="1200" dirty="0">
                <a:latin typeface="Times New Roman" pitchFamily="18" charset="0"/>
                <a:cs typeface="Times New Roman" pitchFamily="18" charset="0"/>
              </a:rPr>
              <a:t>Бұлтты, таңертен және күндіз жауын-шашын (жаңбыр, қар). Оңтүстік-батыстан жел соғады, күші 7-12 м/с. </a:t>
            </a:r>
            <a:r>
              <a:rPr lang="ru-RU" sz="1200" dirty="0" err="1">
                <a:latin typeface="Times New Roman" pitchFamily="18" charset="0"/>
                <a:ea typeface="Times New Roman KZ" pitchFamily="18" charset="0"/>
                <a:cs typeface="Times New Roman" pitchFamily="18" charset="0"/>
                <a:sym typeface="+mn-ea"/>
              </a:rPr>
              <a:t>Ауа</a:t>
            </a:r>
            <a:r>
              <a:rPr lang="ru-RU" sz="1200" dirty="0">
                <a:latin typeface="Times New Roman" pitchFamily="18" charset="0"/>
                <a:ea typeface="Times New Roman KZ" pitchFamily="18" charset="0"/>
                <a:cs typeface="Times New Roman" pitchFamily="18" charset="0"/>
                <a:sym typeface="+mn-ea"/>
              </a:rPr>
              <a:t> </a:t>
            </a:r>
            <a:r>
              <a:rPr lang="ru-RU" sz="1200" dirty="0" err="1">
                <a:latin typeface="Times New Roman" pitchFamily="18" charset="0"/>
                <a:ea typeface="Times New Roman KZ" pitchFamily="18" charset="0"/>
                <a:cs typeface="Times New Roman" pitchFamily="18" charset="0"/>
                <a:sym typeface="+mn-ea"/>
              </a:rPr>
              <a:t>температурасы</a:t>
            </a:r>
            <a:r>
              <a:rPr lang="ru-RU" sz="1200" dirty="0">
                <a:latin typeface="Times New Roman" pitchFamily="18" charset="0"/>
                <a:ea typeface="Times New Roman KZ" pitchFamily="18" charset="0"/>
                <a:cs typeface="Times New Roman" pitchFamily="18" charset="0"/>
                <a:sym typeface="+mn-ea"/>
              </a:rPr>
              <a:t> </a:t>
            </a:r>
            <a:r>
              <a:rPr lang="ru-RU" sz="1200" dirty="0" err="1">
                <a:latin typeface="Times New Roman" pitchFamily="18" charset="0"/>
                <a:ea typeface="Times New Roman KZ" pitchFamily="18" charset="0"/>
                <a:cs typeface="Times New Roman" pitchFamily="18" charset="0"/>
                <a:sym typeface="+mn-ea"/>
              </a:rPr>
              <a:t>түнде </a:t>
            </a:r>
            <a:r>
              <a:rPr lang="ru-RU" sz="1200" dirty="0">
                <a:latin typeface="Times New Roman" pitchFamily="18" charset="0"/>
                <a:ea typeface="Times New Roman KZ" pitchFamily="18" charset="0"/>
                <a:cs typeface="Times New Roman" pitchFamily="18" charset="0"/>
                <a:sym typeface="+mn-ea"/>
              </a:rPr>
              <a:t>1 </a:t>
            </a:r>
            <a:r>
              <a:rPr lang="kk-KZ" sz="1200" dirty="0">
                <a:latin typeface="Times New Roman" pitchFamily="18" charset="0"/>
                <a:cs typeface="Times New Roman" pitchFamily="18" charset="0"/>
              </a:rPr>
              <a:t>градус аяз-1 градус жылы, күндіз 5-7 градус жылы.</a:t>
            </a:r>
          </a:p>
          <a:p>
            <a:r>
              <a:rPr lang="kk-KZ" altLang="ru-RU" sz="1200" b="1" dirty="0">
                <a:latin typeface="Times New Roman" pitchFamily="18" charset="0"/>
                <a:ea typeface="Times New Roman KZ" pitchFamily="18" charset="0"/>
                <a:cs typeface="Times New Roman" pitchFamily="18" charset="0"/>
              </a:rPr>
              <a:t>                                                21</a:t>
            </a:r>
            <a:r>
              <a:rPr lang="kk-KZ" sz="1200" b="1" dirty="0">
                <a:latin typeface="Times New Roman KZ" pitchFamily="18" charset="0"/>
                <a:ea typeface="Times New Roman KZ" pitchFamily="18" charset="0"/>
              </a:rPr>
              <a:t> қарашаға</a:t>
            </a:r>
            <a:endParaRPr lang="kk-KZ" sz="1200" b="1" dirty="0">
              <a:latin typeface="Times New Roman KZ" pitchFamily="18" charset="0"/>
              <a:ea typeface="Times New Roman KZ" pitchFamily="18" charset="0"/>
              <a:cs typeface="Times New Roman" pitchFamily="18" charset="0"/>
            </a:endParaRPr>
          </a:p>
          <a:p>
            <a:pPr algn="ctr"/>
            <a:r>
              <a:rPr lang="ru-RU" sz="1100" b="1" dirty="0">
                <a:latin typeface="Times New Roman" pitchFamily="18" charset="0"/>
                <a:ea typeface="Times New Roman KZ" pitchFamily="18" charset="0"/>
                <a:cs typeface="Times New Roman" pitchFamily="18" charset="0"/>
              </a:rPr>
              <a:t>2022 </a:t>
            </a:r>
            <a:r>
              <a:rPr lang="ru-RU" sz="1100" b="1" dirty="0" err="1">
                <a:latin typeface="Times New Roman" pitchFamily="18" charset="0"/>
                <a:ea typeface="Times New Roman KZ" pitchFamily="18" charset="0"/>
                <a:cs typeface="Times New Roman" pitchFamily="18" charset="0"/>
              </a:rPr>
              <a:t>жылғы </a:t>
            </a:r>
            <a:r>
              <a:rPr lang="ru-RU" sz="1100" b="1" dirty="0">
                <a:latin typeface="Times New Roman" pitchFamily="18" charset="0"/>
                <a:ea typeface="Times New Roman KZ" pitchFamily="18" charset="0"/>
                <a:cs typeface="Times New Roman" pitchFamily="18" charset="0"/>
              </a:rPr>
              <a:t>20 </a:t>
            </a:r>
            <a:r>
              <a:rPr lang="kk-KZ" sz="1100" b="1" dirty="0">
                <a:latin typeface="Times New Roman" pitchFamily="18" charset="0"/>
                <a:cs typeface="Times New Roman" pitchFamily="18" charset="0"/>
              </a:rPr>
              <a:t>қараша </a:t>
            </a:r>
            <a:r>
              <a:rPr lang="ru-RU" sz="1100" b="1" dirty="0" err="1">
                <a:latin typeface="Times New Roman" pitchFamily="18" charset="0"/>
                <a:ea typeface="Times New Roman KZ" pitchFamily="18" charset="0"/>
                <a:cs typeface="Times New Roman" pitchFamily="18" charset="0"/>
              </a:rPr>
              <a:t>сағ.</a:t>
            </a:r>
            <a:r>
              <a:rPr lang="ru-RU" sz="1100" b="1" dirty="0">
                <a:latin typeface="Times New Roman" pitchFamily="18" charset="0"/>
                <a:ea typeface="Times New Roman KZ" pitchFamily="18" charset="0"/>
                <a:cs typeface="Times New Roman" pitchFamily="18" charset="0"/>
              </a:rPr>
              <a:t> 21-ден </a:t>
            </a:r>
            <a:r>
              <a:rPr lang="ru-RU" sz="1100" b="1" dirty="0" err="1">
                <a:latin typeface="Times New Roman" pitchFamily="18" charset="0"/>
                <a:ea typeface="Times New Roman KZ" pitchFamily="18" charset="0"/>
                <a:cs typeface="Times New Roman" pitchFamily="18" charset="0"/>
              </a:rPr>
              <a:t>бастап</a:t>
            </a:r>
            <a:r>
              <a:rPr lang="ru-RU" sz="1100" b="1" dirty="0">
                <a:latin typeface="Times New Roman" pitchFamily="18" charset="0"/>
                <a:ea typeface="Times New Roman KZ" pitchFamily="18" charset="0"/>
                <a:cs typeface="Times New Roman" pitchFamily="18" charset="0"/>
              </a:rPr>
              <a:t> </a:t>
            </a:r>
            <a:r>
              <a:rPr lang="kk-KZ" sz="1100" b="1" dirty="0">
                <a:latin typeface="Times New Roman KZ" pitchFamily="18" charset="0"/>
                <a:ea typeface="Times New Roman KZ" pitchFamily="18" charset="0"/>
                <a:cs typeface="Times New Roman" pitchFamily="18" charset="0"/>
              </a:rPr>
              <a:t>21</a:t>
            </a:r>
            <a:r>
              <a:rPr lang="kk-KZ" sz="1100" b="1" dirty="0">
                <a:latin typeface="Times New Roman KZ" pitchFamily="18" charset="0"/>
                <a:ea typeface="Times New Roman KZ" pitchFamily="18" charset="0"/>
              </a:rPr>
              <a:t> қараша</a:t>
            </a:r>
            <a:endParaRPr lang="kk-KZ" altLang="ru-RU" sz="1100" b="1" dirty="0">
              <a:latin typeface="Times New Roman" pitchFamily="18" charset="0"/>
              <a:ea typeface="Times New Roman KZ" pitchFamily="18" charset="0"/>
              <a:cs typeface="Times New Roman" pitchFamily="18" charset="0"/>
            </a:endParaRPr>
          </a:p>
          <a:p>
            <a:pPr algn="ctr"/>
            <a:r>
              <a:rPr lang="ru-RU" sz="1100" b="1" dirty="0" err="1">
                <a:latin typeface="Times New Roman" pitchFamily="18" charset="0"/>
                <a:ea typeface="Times New Roman KZ" pitchFamily="18" charset="0"/>
                <a:cs typeface="Times New Roman" pitchFamily="18" charset="0"/>
              </a:rPr>
              <a:t>сағ.</a:t>
            </a:r>
            <a:r>
              <a:rPr lang="ru-RU" sz="1100" b="1" dirty="0">
                <a:latin typeface="Times New Roman" pitchFamily="18" charset="0"/>
                <a:ea typeface="Times New Roman KZ" pitchFamily="18" charset="0"/>
                <a:cs typeface="Times New Roman" pitchFamily="18" charset="0"/>
              </a:rPr>
              <a:t> 09-ға </a:t>
            </a:r>
            <a:r>
              <a:rPr lang="ru-RU" sz="1100" b="1" dirty="0" err="1">
                <a:latin typeface="Times New Roman" pitchFamily="18" charset="0"/>
                <a:ea typeface="Times New Roman KZ" pitchFamily="18" charset="0"/>
                <a:cs typeface="Times New Roman" pitchFamily="18" charset="0"/>
              </a:rPr>
              <a:t>дейін</a:t>
            </a:r>
            <a:endParaRPr lang="ru-RU" sz="1100" b="1" dirty="0">
              <a:latin typeface="Times New Roman" pitchFamily="18" charset="0"/>
              <a:ea typeface="Times New Roman KZ" pitchFamily="18" charset="0"/>
              <a:cs typeface="Times New Roman" pitchFamily="18" charset="0"/>
            </a:endParaRPr>
          </a:p>
          <a:p>
            <a:pPr fontAlgn="auto">
              <a:spcBef>
                <a:spcPts val="0"/>
              </a:spcBef>
              <a:spcAft>
                <a:spcPts val="0"/>
              </a:spcAft>
              <a:defRPr/>
            </a:pPr>
            <a:r>
              <a:rPr lang="kk-KZ" sz="1200" dirty="0">
                <a:latin typeface="Times New Roman" pitchFamily="18" charset="0"/>
                <a:cs typeface="Times New Roman" pitchFamily="18" charset="0"/>
              </a:rPr>
              <a:t>Бұлтты, жауын-шашын (жаңбыр, қар). Оңтүстік-батыстан жел соғады, күші 3-8 м/с. </a:t>
            </a:r>
            <a:r>
              <a:rPr lang="ru-RU" sz="1200" dirty="0" err="1">
                <a:latin typeface="Times New Roman" pitchFamily="18" charset="0"/>
                <a:ea typeface="Times New Roman KZ" pitchFamily="18" charset="0"/>
                <a:cs typeface="Times New Roman" pitchFamily="18" charset="0"/>
                <a:sym typeface="+mn-ea"/>
              </a:rPr>
              <a:t>Ауа</a:t>
            </a:r>
            <a:r>
              <a:rPr lang="ru-RU" sz="1200" dirty="0">
                <a:latin typeface="Times New Roman" pitchFamily="18" charset="0"/>
                <a:ea typeface="Times New Roman KZ" pitchFamily="18" charset="0"/>
                <a:cs typeface="Times New Roman" pitchFamily="18" charset="0"/>
                <a:sym typeface="+mn-ea"/>
              </a:rPr>
              <a:t> </a:t>
            </a:r>
            <a:r>
              <a:rPr lang="ru-RU" sz="1200" dirty="0" err="1">
                <a:latin typeface="Times New Roman" pitchFamily="18" charset="0"/>
                <a:ea typeface="Times New Roman KZ" pitchFamily="18" charset="0"/>
                <a:cs typeface="Times New Roman" pitchFamily="18" charset="0"/>
                <a:sym typeface="+mn-ea"/>
              </a:rPr>
              <a:t>температурасы</a:t>
            </a:r>
            <a:r>
              <a:rPr lang="ru-RU" sz="1200" dirty="0">
                <a:latin typeface="Times New Roman" pitchFamily="18" charset="0"/>
                <a:ea typeface="Times New Roman KZ" pitchFamily="18" charset="0"/>
                <a:cs typeface="Times New Roman" pitchFamily="18" charset="0"/>
                <a:sym typeface="+mn-ea"/>
              </a:rPr>
              <a:t> 0-2 градус </a:t>
            </a:r>
            <a:r>
              <a:rPr lang="ru-RU" sz="1200" dirty="0" err="1">
                <a:latin typeface="Times New Roman" pitchFamily="18" charset="0"/>
                <a:ea typeface="Times New Roman KZ" pitchFamily="18" charset="0"/>
                <a:cs typeface="Times New Roman" pitchFamily="18" charset="0"/>
                <a:sym typeface="+mn-ea"/>
              </a:rPr>
              <a:t>жылы</a:t>
            </a:r>
            <a:r>
              <a:rPr lang="kk-KZ" sz="1200" dirty="0">
                <a:latin typeface="Times New Roman" pitchFamily="18" charset="0"/>
                <a:ea typeface="Times New Roman KZ" pitchFamily="18" charset="0"/>
                <a:cs typeface="Times New Roman" pitchFamily="18" charset="0"/>
                <a:sym typeface="+mn-ea"/>
              </a:rPr>
              <a:t>.</a:t>
            </a:r>
            <a:r>
              <a:rPr lang="kk-KZ" sz="1200" dirty="0"/>
              <a:t> </a:t>
            </a:r>
            <a:endParaRPr lang="ru-RU" sz="1200" dirty="0">
              <a:latin typeface="Times New Roman" pitchFamily="18" charset="0"/>
              <a:ea typeface="Times New Roman KZ" pitchFamily="18" charset="0"/>
              <a:cs typeface="Times New Roman" pitchFamily="18" charset="0"/>
              <a:sym typeface="+mn-ea"/>
            </a:endParaRPr>
          </a:p>
        </p:txBody>
      </p:sp>
      <p:sp>
        <p:nvSpPr>
          <p:cNvPr id="22" name="TextBox 13"/>
          <p:cNvSpPr txBox="1"/>
          <p:nvPr/>
        </p:nvSpPr>
        <p:spPr>
          <a:xfrm>
            <a:off x="5024438" y="3179728"/>
            <a:ext cx="4680169"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schemeClr val="tx1"/>
                </a:solidFill>
                <a:latin typeface="Times New Roman" panose="02020603050405020304" pitchFamily="18" charset="0"/>
                <a:cs typeface="Times New Roman" panose="02020603050405020304" pitchFamily="18" charset="0"/>
              </a:rPr>
              <a:t>1, 2, 3 </a:t>
            </a:r>
            <a:r>
              <a:rPr lang="ru-RU" sz="1200" dirty="0" err="1">
                <a:solidFill>
                  <a:schemeClr val="tx1"/>
                </a:solidFill>
                <a:latin typeface="Times New Roman" panose="02020603050405020304" pitchFamily="18" charset="0"/>
                <a:cs typeface="Times New Roman" panose="02020603050405020304" pitchFamily="18" charset="0"/>
              </a:rPr>
              <a:t>дәрежелі</a:t>
            </a:r>
            <a:r>
              <a:rPr lang="ru-RU" sz="1200" dirty="0">
                <a:solidFill>
                  <a:schemeClr val="tx1"/>
                </a:solidFill>
                <a:latin typeface="Times New Roman" panose="02020603050405020304" pitchFamily="18" charset="0"/>
                <a:cs typeface="Times New Roman" panose="02020603050405020304" pitchFamily="18" charset="0"/>
              </a:rPr>
              <a:t> ҚМЖ </a:t>
            </a:r>
            <a:r>
              <a:rPr lang="ru-RU" sz="1200" dirty="0" err="1">
                <a:solidFill>
                  <a:schemeClr val="tx1"/>
                </a:solidFill>
                <a:latin typeface="Times New Roman" panose="02020603050405020304" pitchFamily="18" charset="0"/>
                <a:cs typeface="Times New Roman" panose="02020603050405020304" pitchFamily="18" charset="0"/>
              </a:rPr>
              <a:t>ескертуі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жоқ</a:t>
            </a:r>
            <a:endParaRPr lang="ru-RU" sz="1200" dirty="0">
              <a:solidFill>
                <a:schemeClr val="tx1"/>
              </a:solidFill>
              <a:latin typeface="Times New Roman" panose="02020603050405020304" pitchFamily="18" charset="0"/>
              <a:cs typeface="Times New Roman" panose="02020603050405020304" pitchFamily="18" charset="0"/>
            </a:endParaRPr>
          </a:p>
        </p:txBody>
      </p:sp>
      <p:sp>
        <p:nvSpPr>
          <p:cNvPr id="16" name="TextBox 13"/>
          <p:cNvSpPr txBox="1"/>
          <p:nvPr/>
        </p:nvSpPr>
        <p:spPr>
          <a:xfrm>
            <a:off x="5024438" y="2143116"/>
            <a:ext cx="4680169" cy="1015663"/>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r>
              <a:rPr lang="ru-RU" sz="1200" dirty="0">
                <a:solidFill>
                  <a:schemeClr val="tx1"/>
                </a:solidFill>
                <a:latin typeface="Times New Roman" panose="02020603050405020304" pitchFamily="18" charset="0"/>
                <a:cs typeface="Times New Roman" panose="02020603050405020304" pitchFamily="18" charset="0"/>
              </a:rPr>
              <a:t>2022 </a:t>
            </a:r>
            <a:r>
              <a:rPr lang="ru-RU" sz="1200" dirty="0" err="1">
                <a:solidFill>
                  <a:schemeClr val="tx1"/>
                </a:solidFill>
                <a:latin typeface="Times New Roman" panose="02020603050405020304" pitchFamily="18" charset="0"/>
                <a:cs typeface="Times New Roman" panose="02020603050405020304" pitchFamily="18" charset="0"/>
              </a:rPr>
              <a:t>жылдың </a:t>
            </a:r>
            <a:r>
              <a:rPr lang="ru-RU" sz="1200" dirty="0">
                <a:solidFill>
                  <a:schemeClr val="tx1"/>
                </a:solidFill>
                <a:latin typeface="Times New Roman" panose="02020603050405020304" pitchFamily="18" charset="0"/>
                <a:cs typeface="Times New Roman" panose="02020603050405020304" pitchFamily="18" charset="0"/>
              </a:rPr>
              <a:t>20</a:t>
            </a:r>
            <a:r>
              <a:rPr lang="kk-KZ" altLang="ru-RU" sz="1200" dirty="0">
                <a:solidFill>
                  <a:schemeClr val="tx1"/>
                </a:solidFill>
                <a:latin typeface="Times New Roman" pitchFamily="18" charset="0"/>
                <a:ea typeface="Times New Roman KZ" pitchFamily="18" charset="0"/>
                <a:cs typeface="Times New Roman" pitchFamily="18" charset="0"/>
              </a:rPr>
              <a:t> </a:t>
            </a:r>
            <a:r>
              <a:rPr lang="kk-KZ" sz="1200" dirty="0">
                <a:solidFill>
                  <a:schemeClr val="tx1"/>
                </a:solidFill>
                <a:latin typeface="Times New Roman" pitchFamily="18" charset="0"/>
                <a:cs typeface="Times New Roman" pitchFamily="18" charset="0"/>
              </a:rPr>
              <a:t>қараша</a:t>
            </a:r>
            <a:r>
              <a:rPr lang="ru-RU" sz="1200">
                <a:solidFill>
                  <a:schemeClr val="tx1"/>
                </a:solidFill>
                <a:latin typeface="Times New Roman" panose="02020603050405020304" pitchFamily="18" charset="0"/>
                <a:cs typeface="Times New Roman" panose="02020603050405020304" pitchFamily="18" charset="0"/>
              </a:rPr>
              <a:t>, 21 </a:t>
            </a:r>
            <a:r>
              <a:rPr lang="kk-KZ" sz="1200" dirty="0">
                <a:solidFill>
                  <a:schemeClr val="tx1"/>
                </a:solidFill>
                <a:latin typeface="Times New Roman" pitchFamily="18" charset="0"/>
                <a:cs typeface="Times New Roman" pitchFamily="18" charset="0"/>
              </a:rPr>
              <a:t>қараша</a:t>
            </a:r>
            <a:r>
              <a:rPr lang="kk-KZ" sz="1200" dirty="0">
                <a:solidFill>
                  <a:schemeClr val="tx1"/>
                </a:solidFill>
                <a:latin typeface="Times New Roman" pitchFamily="18" charset="0"/>
                <a:ea typeface="Times New Roman KZ" pitchFamily="18" charset="0"/>
                <a:cs typeface="Times New Roman"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қараған түні метеорологиялық жағдайлар қала атмосферасында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ластаушы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заттардың ыдыруына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ықпал етеді</a:t>
            </a:r>
            <a:r>
              <a:rPr lang="ru-RU" sz="1200" dirty="0">
                <a:solidFill>
                  <a:schemeClr val="tx1"/>
                </a:solidFill>
                <a:latin typeface="Times New Roman" panose="02020603050405020304" pitchFamily="18" charset="0"/>
                <a:cs typeface="Times New Roman" panose="02020603050405020304" pitchFamily="18" charset="0"/>
              </a:rPr>
              <a:t>. </a:t>
            </a:r>
          </a:p>
          <a:p>
            <a:r>
              <a:rPr lang="ru-RU" sz="1200" dirty="0" err="1">
                <a:solidFill>
                  <a:schemeClr val="tx1"/>
                </a:solidFill>
                <a:latin typeface="Times New Roman" panose="02020603050405020304" pitchFamily="18" charset="0"/>
                <a:cs typeface="Times New Roman" panose="02020603050405020304" pitchFamily="18" charset="0"/>
              </a:rPr>
              <a:t>Жалпы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қала бойынша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ауаның ластану</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деңгейі төмен болады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деп</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күтілуде.</a:t>
            </a:r>
            <a:endParaRPr lang="ru-RU" sz="1200" dirty="0">
              <a:solidFill>
                <a:schemeClr val="tx1"/>
              </a:solidFill>
              <a:latin typeface="Times New Roman" panose="02020603050405020304" pitchFamily="18" charset="0"/>
              <a:cs typeface="Times New Roman" panose="02020603050405020304"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523220"/>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КЗІНДЕГІ ХАЛЫҚҚА АРНАЛҒАН ҰСЫНЫСТАР</a:t>
            </a:r>
            <a:endParaRPr lang="ru-RU" sz="1400" b="1" dirty="0"/>
          </a:p>
        </p:txBody>
      </p:sp>
      <p:sp>
        <p:nvSpPr>
          <p:cNvPr id="22" name="Прямоугольник 26"/>
          <p:cNvSpPr/>
          <p:nvPr/>
        </p:nvSpPr>
        <p:spPr>
          <a:xfrm>
            <a:off x="254361" y="4587619"/>
            <a:ext cx="4661089" cy="830997"/>
          </a:xfrm>
          <a:prstGeom prst="rect">
            <a:avLst/>
          </a:prstGeom>
          <a:noFill/>
          <a:ln w="9525">
            <a:noFill/>
          </a:ln>
        </p:spPr>
        <p:txBody>
          <a:bodyPr wrap="square">
            <a:spAutoFit/>
          </a:bodyPr>
          <a:lstStyle/>
          <a:p>
            <a:pPr algn="just"/>
            <a:r>
              <a:rPr lang="ru-RU" altLang="ru-RU" sz="1200" dirty="0" err="1">
                <a:solidFill>
                  <a:srgbClr val="000000"/>
                </a:solidFill>
                <a:latin typeface="Times New Roman" panose="02020603050405020304" pitchFamily="18" charset="0"/>
                <a:cs typeface="Times New Roman" panose="02020603050405020304" pitchFamily="18" charset="0"/>
              </a:rPr>
              <a:t>Талдықорған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2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ru-RU" altLang="ru-RU" sz="1200" dirty="0">
                <a:solidFill>
                  <a:srgbClr val="000000"/>
                </a:solidFill>
                <a:latin typeface="Times New Roman" panose="02020603050405020304" pitchFamily="18" charset="0"/>
                <a:cs typeface="Times New Roman" panose="02020603050405020304" pitchFamily="18" charset="0"/>
              </a:rPr>
              <a:t>№ 1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 – Гагарин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216</a:t>
            </a:r>
          </a:p>
          <a:p>
            <a:pPr algn="just"/>
            <a:r>
              <a:rPr lang="ru-RU" altLang="ru-RU" sz="1200" dirty="0">
                <a:solidFill>
                  <a:srgbClr val="000000"/>
                </a:solidFill>
                <a:latin typeface="Times New Roman" panose="02020603050405020304" pitchFamily="18" charset="0"/>
                <a:cs typeface="Times New Roman" panose="02020603050405020304" pitchFamily="18" charset="0"/>
              </a:rPr>
              <a:t>№ 2 </a:t>
            </a:r>
            <a:r>
              <a:rPr lang="ru-RU" altLang="ru-RU" sz="1200" dirty="0" err="1">
                <a:solidFill>
                  <a:srgbClr val="000000"/>
                </a:solidFill>
                <a:latin typeface="Times New Roman" panose="02020603050405020304" pitchFamily="18" charset="0"/>
                <a:cs typeface="Times New Roman" panose="02020603050405020304" pitchFamily="18" charset="0"/>
              </a:rPr>
              <a:t>бекет-Қонаев</a:t>
            </a:r>
            <a:r>
              <a:rPr lang="ru-RU" altLang="ru-RU" sz="1200" dirty="0">
                <a:solidFill>
                  <a:srgbClr val="000000"/>
                </a:solidFill>
                <a:latin typeface="Times New Roman" panose="02020603050405020304" pitchFamily="18" charset="0"/>
                <a:cs typeface="Times New Roman" panose="02020603050405020304" pitchFamily="18" charset="0"/>
              </a:rPr>
              <a:t>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32</a:t>
            </a:r>
            <a:endParaRPr lang="ru-RU" altLang="ru-RU" sz="1200" dirty="0">
              <a:latin typeface="Times New Roman" panose="02020603050405020304" pitchFamily="18" charset="0"/>
              <a:ea typeface="Times New Roman" panose="02020603050405020304" pitchFamily="18" charset="0"/>
            </a:endParaRPr>
          </a:p>
        </p:txBody>
      </p:sp>
      <p:sp>
        <p:nvSpPr>
          <p:cNvPr id="23" name="Прямоугольник 13"/>
          <p:cNvSpPr/>
          <p:nvPr/>
        </p:nvSpPr>
        <p:spPr>
          <a:xfrm>
            <a:off x="4955656" y="77152"/>
            <a:ext cx="4805881"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212670" y="4297102"/>
            <a:ext cx="4305072" cy="1913221"/>
            <a:chOff x="517463" y="3799939"/>
            <a:chExt cx="4305072" cy="2098406"/>
          </a:xfrm>
        </p:grpSpPr>
        <p:graphicFrame>
          <p:nvGraphicFramePr>
            <p:cNvPr id="26" name="Таблица 25"/>
            <p:cNvGraphicFramePr/>
            <p:nvPr>
              <p:extLst>
                <p:ext uri="{D42A27DB-BD31-4B8C-83A1-F6EECF244321}">
                  <p14:modId xmlns:p14="http://schemas.microsoft.com/office/powerpoint/2010/main" val="4116802539"/>
                </p:ext>
              </p:extLst>
            </p:nvPr>
          </p:nvGraphicFramePr>
          <p:xfrm>
            <a:off x="531522" y="5029036"/>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altLang="en-US" sz="800" dirty="0" err="1">
                            <a:latin typeface="Times New Roman" panose="02020603050405020304" pitchFamily="18" charset="0"/>
                            <a:ea typeface="Times New Roman" panose="02020603050405020304" pitchFamily="18" charset="0"/>
                          </a:rPr>
                          <a:t>Баспасөз</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2"/>
                          </a:rPr>
                          <a:t>pressmeteo@gmail.com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altLang="en-US" sz="800" dirty="0" err="1">
                            <a:latin typeface="Times New Roman" panose="02020603050405020304" pitchFamily="18" charset="0"/>
                            <a:ea typeface="Times New Roman" panose="02020603050405020304" pitchFamily="18" charset="0"/>
                          </a:rPr>
                          <a:t>Халықаралық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ынтымақтастық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3"/>
                          </a:rPr>
                          <a:t>rse.kazhydromet@gmail.com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517463" y="3992618"/>
              <a:ext cx="1923925" cy="1215241"/>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latin typeface="Times New Roman" panose="02020603050405020304" pitchFamily="18" charset="0"/>
                <a:cs typeface="Times New Roman" panose="02020603050405020304" pitchFamily="18" charset="0"/>
              </a:endParaRPr>
            </a:p>
            <a:p>
              <a:pPr algn="ctr"/>
              <a:r>
                <a:rPr lang="ru-RU" altLang="ru-RU" sz="1000" i="1">
                  <a:latin typeface="Times New Roman" panose="02020603050405020304" pitchFamily="18" charset="0"/>
                  <a:cs typeface="Times New Roman" panose="02020603050405020304" pitchFamily="18" charset="0"/>
                </a:rPr>
                <a:t>Астана </a:t>
              </a:r>
              <a:r>
                <a:rPr lang="ru-RU" altLang="ru-RU" sz="1000" i="1" dirty="0">
                  <a:latin typeface="Times New Roman" panose="02020603050405020304" pitchFamily="18" charset="0"/>
                  <a:cs typeface="Times New Roman" panose="02020603050405020304" pitchFamily="18" charset="0"/>
                </a:rPr>
                <a:t>қ., </a:t>
              </a:r>
              <a:r>
                <a:rPr lang="ru-RU" altLang="ru-RU" sz="1000" i="1" dirty="0" err="1">
                  <a:latin typeface="Times New Roman" panose="02020603050405020304" pitchFamily="18" charset="0"/>
                  <a:cs typeface="Times New Roman" panose="02020603050405020304" pitchFamily="18" charset="0"/>
                </a:rPr>
                <a:t>Мәңгілік </a:t>
              </a:r>
              <a:r>
                <a:rPr lang="ru-RU" altLang="ru-RU" sz="1000" i="1" dirty="0">
                  <a:latin typeface="Times New Roman" panose="02020603050405020304" pitchFamily="18" charset="0"/>
                  <a:cs typeface="Times New Roman" panose="02020603050405020304" pitchFamily="18" charset="0"/>
                </a:rPr>
                <a:t>ел </a:t>
              </a:r>
              <a:r>
                <a:rPr lang="ru-RU" altLang="ru-RU" sz="1000" i="1" dirty="0" err="1">
                  <a:latin typeface="Times New Roman" panose="02020603050405020304" pitchFamily="18" charset="0"/>
                  <a:cs typeface="Times New Roman" panose="02020603050405020304" pitchFamily="18" charset="0"/>
                </a:rPr>
                <a:t>к-сі</a:t>
              </a:r>
              <a:r>
                <a:rPr lang="ru-RU" altLang="ru-RU" sz="1000" i="1" dirty="0">
                  <a:latin typeface="Times New Roman" panose="02020603050405020304" pitchFamily="18" charset="0"/>
                  <a:cs typeface="Times New Roman" panose="02020603050405020304" pitchFamily="18" charset="0"/>
                </a:rPr>
                <a:t>, 11/1</a:t>
              </a:r>
              <a:endParaRPr lang="ru-RU" altLang="ru-RU" sz="1000" i="1" dirty="0">
                <a:solidFill>
                  <a:srgbClr val="000000"/>
                </a:solidFill>
                <a:latin typeface="Times New Roman" panose="02020603050405020304" pitchFamily="18" charset="0"/>
                <a:ea typeface="Times New Roman" panose="02020603050405020304" pitchFamily="18" charset="0"/>
              </a:endParaRPr>
            </a:p>
            <a:p>
              <a:pPr algn="ctr"/>
              <a:endParaRPr lang="ru-RU" altLang="ru-RU" sz="1000" i="1" dirty="0">
                <a:solidFill>
                  <a:srgbClr val="000000"/>
                </a:solidFill>
                <a:latin typeface="Times New Roman" panose="02020603050405020304" pitchFamily="18" charset="0"/>
                <a:ea typeface="Times New Roman" panose="02020603050405020304" pitchFamily="18" charset="0"/>
              </a:endParaRPr>
            </a:p>
            <a:p>
              <a:pPr algn="ctr"/>
              <a:endParaRPr lang="ru-RU" altLang="ru-RU" sz="1000" i="1" dirty="0">
                <a:solidFill>
                  <a:srgbClr val="00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111397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cs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cs typeface="Times New Roman" panose="02020603050405020304" pitchFamily="18" charset="0"/>
                </a:rPr>
                <a:t>:</a:t>
              </a:r>
              <a:endParaRPr lang="ru-RU" altLang="ru-RU" sz="1200" b="1" i="1" dirty="0">
                <a:solidFill>
                  <a:srgbClr val="000000"/>
                </a:solidFill>
                <a:latin typeface="Times New Roman" panose="02020603050405020304" pitchFamily="18" charset="0"/>
                <a:ea typeface="Times New Roman" panose="02020603050405020304" pitchFamily="18" charset="0"/>
              </a:endParaRPr>
            </a:p>
            <a:p>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05848" y="6440511"/>
            <a:ext cx="4893240" cy="246221"/>
          </a:xfrm>
          <a:prstGeom prst="rect">
            <a:avLst/>
          </a:prstGeom>
          <a:noFill/>
          <a:ln w="9525">
            <a:noFill/>
          </a:ln>
        </p:spPr>
        <p:txBody>
          <a:bodyPr wrap="square">
            <a:spAutoFit/>
          </a:bodyPr>
          <a:lstStyle/>
          <a:p>
            <a:pP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9" name="Прямоугольник 1"/>
          <p:cNvSpPr/>
          <p:nvPr/>
        </p:nvSpPr>
        <p:spPr>
          <a:xfrm>
            <a:off x="5042838" y="6210323"/>
            <a:ext cx="4521389" cy="307777"/>
          </a:xfrm>
          <a:prstGeom prst="rect">
            <a:avLst/>
          </a:prstGeom>
          <a:solidFill>
            <a:schemeClr val="bg1"/>
          </a:solidFill>
          <a:ln w="9525">
            <a:noFill/>
          </a:ln>
        </p:spPr>
        <p:txBody>
          <a:bodyPr wrap="square">
            <a:spAutoFit/>
          </a:bodyPr>
          <a:lstStyle/>
          <a:p>
            <a:pPr eaLnBrk="0" hangingPunct="0"/>
            <a:r>
              <a:rPr lang="kk-KZ" altLang="ru-RU" sz="14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400" b="1" i="1" dirty="0">
                <a:solidFill>
                  <a:srgbClr val="000000"/>
                </a:solidFill>
                <a:latin typeface="Times New Roman" panose="02020603050405020304" pitchFamily="18" charset="0"/>
                <a:cs typeface="Times New Roman" panose="02020603050405020304" pitchFamily="18" charset="0"/>
              </a:rPr>
              <a:t>:</a:t>
            </a:r>
            <a:r>
              <a:rPr lang="ru-RU" altLang="ru-RU" sz="1400" b="1" i="1" dirty="0">
                <a:solidFill>
                  <a:srgbClr val="000000"/>
                </a:solidFill>
                <a:latin typeface="Times New Roman" panose="02020603050405020304" pitchFamily="18" charset="0"/>
                <a:cs typeface="Times New Roman" panose="02020603050405020304" pitchFamily="18" charset="0"/>
              </a:rPr>
              <a:t> </a:t>
            </a:r>
            <a:r>
              <a:rPr lang="ru-RU" sz="1400" b="1" i="1" dirty="0" err="1">
                <a:latin typeface="Times New Roman" panose="02020603050405020304" pitchFamily="18" charset="0"/>
                <a:cs typeface="Times New Roman" panose="02020603050405020304" pitchFamily="18" charset="0"/>
              </a:rPr>
              <a:t>Қабдуалиева</a:t>
            </a:r>
            <a:r>
              <a:rPr lang="ru-RU" sz="1400" b="1" i="1" dirty="0">
                <a:latin typeface="Times New Roman" panose="02020603050405020304" pitchFamily="18" charset="0"/>
                <a:cs typeface="Times New Roman" panose="02020603050405020304" pitchFamily="18" charset="0"/>
              </a:rPr>
              <a:t> М.С.</a:t>
            </a:r>
            <a:endParaRPr lang="ru-RU" sz="14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21" name="Таблица 20"/>
          <p:cNvGraphicFramePr/>
          <p:nvPr>
            <p:extLst>
              <p:ext uri="{D42A27DB-BD31-4B8C-83A1-F6EECF244321}">
                <p14:modId xmlns:p14="http://schemas.microsoft.com/office/powerpoint/2010/main" val="3173262257"/>
              </p:ext>
            </p:extLst>
          </p:nvPr>
        </p:nvGraphicFramePr>
        <p:xfrm>
          <a:off x="5234302" y="535082"/>
          <a:ext cx="4167505" cy="772416"/>
        </p:xfrm>
        <a:graphic>
          <a:graphicData uri="http://schemas.openxmlformats.org/drawingml/2006/table">
            <a:tbl>
              <a:tblPr/>
              <a:tblGrid>
                <a:gridCol w="1014842">
                  <a:extLst>
                    <a:ext uri="{9D8B030D-6E8A-4147-A177-3AD203B41FA5}">
                      <a16:colId xmlns:a16="http://schemas.microsoft.com/office/drawing/2014/main" val="20000"/>
                    </a:ext>
                  </a:extLst>
                </a:gridCol>
                <a:gridCol w="3152663">
                  <a:extLst>
                    <a:ext uri="{9D8B030D-6E8A-4147-A177-3AD203B41FA5}">
                      <a16:colId xmlns:a16="http://schemas.microsoft.com/office/drawing/2014/main" val="20001"/>
                    </a:ext>
                  </a:extLst>
                </a:gridCol>
              </a:tblGrid>
              <a:tr h="9798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err="1">
                          <a:solidFill>
                            <a:srgbClr val="000000"/>
                          </a:solidFill>
                          <a:latin typeface="Times New Roman" panose="02020603050405020304" pitchFamily="18" charset="0"/>
                        </a:rPr>
                        <a:t>Определение</a:t>
                      </a:r>
                      <a:r>
                        <a:rPr sz="1000" dirty="0">
                          <a:solidFill>
                            <a:srgbClr val="000000"/>
                          </a:solidFill>
                          <a:latin typeface="Times New Roman" panose="02020603050405020304" pitchFamily="18" charset="0"/>
                        </a:rPr>
                        <a:t> </a:t>
                      </a:r>
                      <a:r>
                        <a:rPr lang="ru-RU" sz="1000" dirty="0">
                          <a:solidFill>
                            <a:srgbClr val="000000"/>
                          </a:solidFill>
                          <a:latin typeface="Times New Roman" panose="02020603050405020304" pitchFamily="18" charset="0"/>
                        </a:rPr>
                        <a:t>степени</a:t>
                      </a:r>
                      <a:r>
                        <a:rPr sz="1000" dirty="0">
                          <a:solidFill>
                            <a:srgbClr val="000000"/>
                          </a:solidFill>
                          <a:latin typeface="Times New Roman" panose="02020603050405020304" pitchFamily="18" charset="0"/>
                        </a:rPr>
                        <a:t> загрязнения</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97407">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Р &lt; 0,08</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пониженная</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92282">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0,08 ≤ Р &lt; 0,24</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повышенная</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01903">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0,24 ≤ Р &lt; 0,37</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высокая</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16564">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0,37</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очень</a:t>
                      </a:r>
                      <a:r>
                        <a:rPr lang="kk-KZ" sz="1000" baseline="0" dirty="0">
                          <a:latin typeface="Times New Roman" panose="02020603050405020304" pitchFamily="18" charset="0"/>
                          <a:cs typeface="Times New Roman" panose="02020603050405020304" pitchFamily="18" charset="0"/>
                        </a:rPr>
                        <a:t> высокая</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0" name="Прямоугольник 29"/>
          <p:cNvSpPr/>
          <p:nvPr/>
        </p:nvSpPr>
        <p:spPr>
          <a:xfrm>
            <a:off x="4953000" y="1276330"/>
            <a:ext cx="4839166"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76513" y="2069942"/>
            <a:ext cx="4774909"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2197573183"/>
              </p:ext>
            </p:extLst>
          </p:nvPr>
        </p:nvGraphicFramePr>
        <p:xfrm>
          <a:off x="5060895" y="2420524"/>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58691" y="4484583"/>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
        <p:nvSpPr>
          <p:cNvPr id="20" name="Прямоугольник 19"/>
          <p:cNvSpPr/>
          <p:nvPr/>
        </p:nvSpPr>
        <p:spPr>
          <a:xfrm>
            <a:off x="122899" y="801447"/>
            <a:ext cx="4830101" cy="289951"/>
          </a:xfrm>
          <a:prstGeom prst="rect">
            <a:avLst/>
          </a:prstGeom>
        </p:spPr>
        <p:txBody>
          <a:bodyPr wrap="square">
            <a:spAutoFit/>
          </a:bodyPr>
          <a:lstStyle/>
          <a:p>
            <a:pPr algn="just">
              <a:lnSpc>
                <a:spcPct val="107000"/>
              </a:lnSpc>
              <a:spcAft>
                <a:spcPts val="800"/>
              </a:spcAft>
            </a:pPr>
            <a:r>
              <a:rPr lang="kk-KZ" sz="1200" dirty="0">
                <a:latin typeface="Times New Roman" panose="02020603050405020304" pitchFamily="18" charset="0"/>
                <a:ea typeface="Calibri" panose="020F0502020204030204" pitchFamily="34" charset="0"/>
                <a:cs typeface="Times New Roman" panose="02020603050405020304" pitchFamily="18" charset="0"/>
              </a:rPr>
              <a:t>Ауа сапасы халықтың денсаулығына қауіп төндірмейді</a:t>
            </a:r>
            <a:endParaRPr lang="ru-RU" sz="1200" dirty="0">
              <a:effectLst/>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13759</TotalTime>
  <Words>592</Words>
  <Application>Microsoft Office PowerPoint</Application>
  <PresentationFormat>Лист A4 (210x297 мм)</PresentationFormat>
  <Paragraphs>100</Paragraphs>
  <Slides>2</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2</vt:i4>
      </vt:variant>
    </vt:vector>
  </HeadingPairs>
  <TitlesOfParts>
    <vt:vector size="7" baseType="lpstr">
      <vt:lpstr>Arial</vt:lpstr>
      <vt:lpstr>Calibri</vt:lpstr>
      <vt:lpstr>Times New Roman</vt:lpstr>
      <vt:lpstr>Times New Roman KZ</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cp:lastModifiedBy>
  <cp:revision>2721</cp:revision>
  <cp:lastPrinted>2021-07-01T03:56:27Z</cp:lastPrinted>
  <dcterms:created xsi:type="dcterms:W3CDTF">2018-03-27T06:03:00Z</dcterms:created>
  <dcterms:modified xsi:type="dcterms:W3CDTF">2022-11-19T09:18:06Z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