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89CA921A-3BFC-42FA-9438-22421296D979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91772208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E9D9BE-5326-4B70-8187-CD2F6F688AA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A1FCA6-3744-4842-9EA7-9159C4F878D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57DE7C-A637-4B47-A5C7-7937D0EB330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F26CEC-27E4-428E-9DC3-3A69B20B3E3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E28FE1-CE40-443F-9EE5-C70D4A2E288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74FCFC-1B25-408C-B794-1CE3184F71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94C042-C7BD-46FB-9895-B26CF951B6B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BC3412-9C3E-4439-89A0-E37008933AC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4FBEAD-5FE5-4D4F-A71A-816B96E82C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AF9C8B-077F-4909-BB1C-F0B7C7BDE6E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5A027E-FACC-4410-894E-7EC9841DAF8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B6614E90-4C8C-414B-B441-80AB14222C0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322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18 ноября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88913"/>
            <a:ext cx="4808538" cy="19272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19 ноября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18 ноября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19 ноября</a:t>
            </a:r>
          </a:p>
          <a:p>
            <a:pPr algn="just">
              <a:buFont typeface="Arial" charset="0"/>
              <a:buNone/>
            </a:pPr>
            <a:r>
              <a:rPr lang="ru-RU">
                <a:solidFill>
                  <a:schemeClr val="tx1"/>
                </a:solidFill>
              </a:rPr>
              <a:t>Переменная облачность, без осадков. Ветер 2-7 м/с. Температура воздуха ночью около 0 градусов, днем 7-9 тепла.</a:t>
            </a:r>
            <a:r>
              <a:rPr lang="ru-RU"/>
              <a:t> </a:t>
            </a:r>
          </a:p>
          <a:p>
            <a:pPr algn="just">
              <a:buFont typeface="Arial" charset="0"/>
              <a:buNone/>
            </a:pPr>
            <a:endParaRPr lang="ru-RU"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20 ноября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19 ноября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20 ноября</a:t>
            </a:r>
          </a:p>
          <a:p>
            <a:pPr>
              <a:buFont typeface="Arial" charset="0"/>
              <a:buNone/>
            </a:pPr>
            <a:r>
              <a:rPr lang="ru-RU" altLang="ru-RU">
                <a:solidFill>
                  <a:schemeClr val="tx1"/>
                </a:solidFill>
              </a:rPr>
              <a:t>Переменная облачность, временами осадки (дождь, снег), туман. Ветер 3-8 м/с. Температура воздуха 1-3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chemeClr val="accent6">
              <a:lumMod val="75000"/>
            </a:schemeClr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19 ноября, ночью 20 ноября 202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накоплению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18 но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ября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/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150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0,9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151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0,5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83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0,2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3652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0,7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283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1,4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321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0,8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90488" y="3416538"/>
            <a:ext cx="4824412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000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sz="1000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sz="1000" dirty="0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1 – </a:t>
            </a:r>
            <a:r>
              <a:rPr lang="ru-RU" sz="1000" dirty="0" err="1">
                <a:solidFill>
                  <a:schemeClr val="tx1"/>
                </a:solidFill>
              </a:rPr>
              <a:t>терр</a:t>
            </a:r>
            <a:r>
              <a:rPr lang="ru-RU" sz="1000" dirty="0">
                <a:solidFill>
                  <a:schemeClr val="tx1"/>
                </a:solidFill>
              </a:rPr>
              <a:t>. Казахского национального университета </a:t>
            </a:r>
            <a:r>
              <a:rPr lang="ru-RU" sz="1000" dirty="0" err="1">
                <a:solidFill>
                  <a:schemeClr val="tx1"/>
                </a:solidFill>
              </a:rPr>
              <a:t>им.Аль-Фараби</a:t>
            </a:r>
            <a:endParaRPr lang="ru-RU" altLang="ru-RU" sz="1000" dirty="0">
              <a:solidFill>
                <a:schemeClr val="tx1"/>
              </a:solidFill>
            </a:endParaRPr>
          </a:p>
          <a:p>
            <a:r>
              <a:rPr lang="ru-RU" altLang="ru-RU" sz="1000" dirty="0">
                <a:solidFill>
                  <a:schemeClr val="tx1"/>
                </a:solidFill>
              </a:rPr>
              <a:t>№ 2 –</a:t>
            </a:r>
            <a:r>
              <a:rPr lang="ru-RU" sz="1000" dirty="0" err="1">
                <a:solidFill>
                  <a:schemeClr val="tx1"/>
                </a:solidFill>
              </a:rPr>
              <a:t>Бурундайское</a:t>
            </a:r>
            <a:r>
              <a:rPr lang="ru-RU" sz="1000" dirty="0">
                <a:solidFill>
                  <a:schemeClr val="tx1"/>
                </a:solidFill>
              </a:rPr>
              <a:t> автохозяйство, улица Аэродромная</a:t>
            </a:r>
            <a:endParaRPr lang="ru-RU" altLang="ru-RU" sz="1000" dirty="0">
              <a:solidFill>
                <a:schemeClr val="tx1"/>
              </a:solidFill>
            </a:endParaRPr>
          </a:p>
          <a:p>
            <a:r>
              <a:rPr lang="ru-RU" altLang="ru-RU" sz="1000" dirty="0">
                <a:solidFill>
                  <a:schemeClr val="tx1"/>
                </a:solidFill>
              </a:rPr>
              <a:t>№ 3 – </a:t>
            </a:r>
            <a:r>
              <a:rPr lang="ru-RU" sz="1000" dirty="0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4 – </a:t>
            </a:r>
            <a:r>
              <a:rPr lang="ru-RU" sz="1000" dirty="0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</a:t>
            </a:r>
            <a:r>
              <a:rPr lang="en-US" altLang="ru-RU" sz="1000" dirty="0">
                <a:solidFill>
                  <a:schemeClr val="tx1"/>
                </a:solidFill>
              </a:rPr>
              <a:t>5</a:t>
            </a:r>
            <a:r>
              <a:rPr lang="ru-RU" altLang="ru-RU" sz="1000" dirty="0">
                <a:solidFill>
                  <a:schemeClr val="tx1"/>
                </a:solidFill>
              </a:rPr>
              <a:t> –</a:t>
            </a:r>
            <a:r>
              <a:rPr lang="en-US" altLang="ru-RU" sz="1000" dirty="0">
                <a:solidFill>
                  <a:schemeClr val="tx1"/>
                </a:solidFill>
              </a:rPr>
              <a:t> </a:t>
            </a:r>
            <a:r>
              <a:rPr lang="ru-RU" sz="1000" dirty="0">
                <a:solidFill>
                  <a:schemeClr val="tx1"/>
                </a:solidFill>
              </a:rPr>
              <a:t>ледовая арена «</a:t>
            </a:r>
            <a:r>
              <a:rPr lang="ru-RU" sz="1000" dirty="0" err="1">
                <a:solidFill>
                  <a:schemeClr val="tx1"/>
                </a:solidFill>
              </a:rPr>
              <a:t>Халык</a:t>
            </a:r>
            <a:r>
              <a:rPr lang="ru-RU" sz="1000" dirty="0">
                <a:solidFill>
                  <a:schemeClr val="tx1"/>
                </a:solidFill>
              </a:rPr>
              <a:t> арена», микрорайон «</a:t>
            </a:r>
            <a:r>
              <a:rPr lang="ru-RU" sz="1000" dirty="0" err="1">
                <a:solidFill>
                  <a:schemeClr val="tx1"/>
                </a:solidFill>
              </a:rPr>
              <a:t>Думан</a:t>
            </a:r>
            <a:r>
              <a:rPr lang="ru-RU" sz="1000" dirty="0">
                <a:solidFill>
                  <a:schemeClr val="tx1"/>
                </a:solidFill>
              </a:rPr>
              <a:t>»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</a:t>
            </a:r>
            <a:r>
              <a:rPr lang="en-US" altLang="ru-RU" sz="1000" dirty="0">
                <a:solidFill>
                  <a:schemeClr val="tx1"/>
                </a:solidFill>
              </a:rPr>
              <a:t>6</a:t>
            </a:r>
            <a:r>
              <a:rPr lang="ru-RU" altLang="ru-RU" sz="1000" dirty="0">
                <a:solidFill>
                  <a:schemeClr val="tx1"/>
                </a:solidFill>
              </a:rPr>
              <a:t> – </a:t>
            </a:r>
            <a:r>
              <a:rPr lang="ru-RU" sz="1000" dirty="0" err="1">
                <a:solidFill>
                  <a:schemeClr val="tx1"/>
                </a:solidFill>
              </a:rPr>
              <a:t>терр</a:t>
            </a:r>
            <a:r>
              <a:rPr lang="ru-RU" sz="1000" dirty="0">
                <a:solidFill>
                  <a:schemeClr val="tx1"/>
                </a:solidFill>
              </a:rPr>
              <a:t>. </a:t>
            </a:r>
            <a:r>
              <a:rPr lang="ru-RU" sz="1000" dirty="0" err="1">
                <a:solidFill>
                  <a:schemeClr val="tx1"/>
                </a:solidFill>
              </a:rPr>
              <a:t>Жетысуского</a:t>
            </a:r>
            <a:r>
              <a:rPr lang="ru-RU" sz="1000" dirty="0">
                <a:solidFill>
                  <a:schemeClr val="tx1"/>
                </a:solidFill>
              </a:rPr>
              <a:t> </a:t>
            </a:r>
            <a:r>
              <a:rPr lang="kk-KZ" sz="1000" dirty="0">
                <a:solidFill>
                  <a:schemeClr val="tx1"/>
                </a:solidFill>
              </a:rPr>
              <a:t>акимата</a:t>
            </a:r>
            <a:r>
              <a:rPr lang="ru-RU" sz="1000" dirty="0">
                <a:solidFill>
                  <a:schemeClr val="tx1"/>
                </a:solidFill>
              </a:rPr>
              <a:t>, микрорайон «</a:t>
            </a:r>
            <a:r>
              <a:rPr lang="ru-RU" sz="1000" dirty="0" err="1">
                <a:solidFill>
                  <a:schemeClr val="tx1"/>
                </a:solidFill>
              </a:rPr>
              <a:t>Кулагер</a:t>
            </a:r>
            <a:r>
              <a:rPr lang="ru-RU" sz="1000" dirty="0">
                <a:solidFill>
                  <a:schemeClr val="tx1"/>
                </a:solidFill>
              </a:rPr>
              <a:t>»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2</a:t>
            </a:r>
            <a:r>
              <a:rPr lang="en-US" altLang="ru-RU" sz="1000" dirty="0">
                <a:solidFill>
                  <a:schemeClr val="tx1"/>
                </a:solidFill>
              </a:rPr>
              <a:t>7</a:t>
            </a:r>
            <a:r>
              <a:rPr lang="ru-RU" altLang="ru-RU" sz="1000" dirty="0">
                <a:solidFill>
                  <a:schemeClr val="tx1"/>
                </a:solidFill>
              </a:rPr>
              <a:t> –</a:t>
            </a:r>
            <a:r>
              <a:rPr lang="en-US" altLang="ru-RU" sz="1000" dirty="0">
                <a:solidFill>
                  <a:schemeClr val="tx1"/>
                </a:solidFill>
              </a:rPr>
              <a:t> </a:t>
            </a:r>
            <a:r>
              <a:rPr lang="ru-RU" sz="1000" dirty="0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 sz="1000" dirty="0">
                <a:solidFill>
                  <a:schemeClr val="tx1"/>
                </a:solidFill>
              </a:rPr>
              <a:t>№ </a:t>
            </a:r>
            <a:r>
              <a:rPr lang="ru-RU" altLang="ru-RU" sz="1000" dirty="0">
                <a:solidFill>
                  <a:schemeClr val="tx1"/>
                </a:solidFill>
              </a:rPr>
              <a:t>2</a:t>
            </a:r>
            <a:r>
              <a:rPr lang="en-US" altLang="ru-RU" sz="1000" dirty="0">
                <a:solidFill>
                  <a:schemeClr val="tx1"/>
                </a:solidFill>
              </a:rPr>
              <a:t>8 –  </a:t>
            </a:r>
            <a:r>
              <a:rPr lang="ru-RU" sz="1000" dirty="0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 sz="1000" dirty="0">
                <a:solidFill>
                  <a:schemeClr val="tx1"/>
                </a:solidFill>
              </a:rPr>
              <a:t>ул. Ахметова, 50</a:t>
            </a:r>
            <a:endParaRPr lang="en-US" altLang="ru-RU" sz="1000" dirty="0">
              <a:solidFill>
                <a:schemeClr val="tx1"/>
              </a:solidFill>
            </a:endParaRPr>
          </a:p>
          <a:p>
            <a:r>
              <a:rPr lang="en-US" altLang="ru-RU" sz="1000" dirty="0">
                <a:solidFill>
                  <a:schemeClr val="tx1"/>
                </a:solidFill>
              </a:rPr>
              <a:t>№ </a:t>
            </a:r>
            <a:r>
              <a:rPr lang="ru-RU" altLang="ru-RU" sz="1000" dirty="0">
                <a:solidFill>
                  <a:schemeClr val="tx1"/>
                </a:solidFill>
              </a:rPr>
              <a:t>2</a:t>
            </a:r>
            <a:r>
              <a:rPr lang="en-US" altLang="ru-RU" sz="1000" dirty="0">
                <a:solidFill>
                  <a:schemeClr val="tx1"/>
                </a:solidFill>
              </a:rPr>
              <a:t>9 –  </a:t>
            </a:r>
            <a:r>
              <a:rPr lang="ru-RU" sz="1000" dirty="0">
                <a:solidFill>
                  <a:schemeClr val="tx1"/>
                </a:solidFill>
              </a:rPr>
              <a:t>РУВД </a:t>
            </a:r>
            <a:r>
              <a:rPr lang="ru-RU" sz="1000" dirty="0" err="1">
                <a:solidFill>
                  <a:schemeClr val="tx1"/>
                </a:solidFill>
              </a:rPr>
              <a:t>Турскибского</a:t>
            </a:r>
            <a:r>
              <a:rPr lang="ru-RU" sz="1000" dirty="0">
                <a:solidFill>
                  <a:schemeClr val="tx1"/>
                </a:solidFill>
              </a:rPr>
              <a:t> района, ул. Р. </a:t>
            </a:r>
            <a:r>
              <a:rPr lang="ru-RU" sz="1000" dirty="0" err="1">
                <a:solidFill>
                  <a:schemeClr val="tx1"/>
                </a:solidFill>
              </a:rPr>
              <a:t>Зорге,14</a:t>
            </a:r>
            <a:endParaRPr lang="en-US" altLang="ru-RU" sz="1000" dirty="0">
              <a:solidFill>
                <a:schemeClr val="tx1"/>
              </a:solidFill>
            </a:endParaRPr>
          </a:p>
          <a:p>
            <a:r>
              <a:rPr lang="en-US" altLang="ru-RU" sz="1000" dirty="0">
                <a:solidFill>
                  <a:schemeClr val="tx1"/>
                </a:solidFill>
              </a:rPr>
              <a:t>№ </a:t>
            </a:r>
            <a:r>
              <a:rPr lang="ru-RU" altLang="ru-RU" sz="1000" dirty="0">
                <a:solidFill>
                  <a:schemeClr val="tx1"/>
                </a:solidFill>
              </a:rPr>
              <a:t>3</a:t>
            </a:r>
            <a:r>
              <a:rPr lang="en-US" altLang="ru-RU" sz="1000" dirty="0">
                <a:solidFill>
                  <a:schemeClr val="tx1"/>
                </a:solidFill>
              </a:rPr>
              <a:t>0 – </a:t>
            </a:r>
            <a:r>
              <a:rPr lang="ru-RU" sz="1000" dirty="0">
                <a:solidFill>
                  <a:schemeClr val="tx1"/>
                </a:solidFill>
              </a:rPr>
              <a:t>м-н «</a:t>
            </a:r>
            <a:r>
              <a:rPr lang="ru-RU" sz="1000" dirty="0" err="1">
                <a:solidFill>
                  <a:schemeClr val="tx1"/>
                </a:solidFill>
              </a:rPr>
              <a:t>Шанырак</a:t>
            </a:r>
            <a:r>
              <a:rPr lang="ru-RU" sz="1000" dirty="0">
                <a:solidFill>
                  <a:schemeClr val="tx1"/>
                </a:solidFill>
              </a:rPr>
              <a:t>», школа №26, ул. </a:t>
            </a:r>
            <a:r>
              <a:rPr lang="ru-RU" sz="1000" dirty="0" err="1">
                <a:solidFill>
                  <a:schemeClr val="tx1"/>
                </a:solidFill>
              </a:rPr>
              <a:t>Жанкожа</a:t>
            </a:r>
            <a:r>
              <a:rPr lang="ru-RU" sz="1000" dirty="0">
                <a:solidFill>
                  <a:schemeClr val="tx1"/>
                </a:solidFill>
              </a:rPr>
              <a:t> батыра, 202</a:t>
            </a:r>
            <a:endParaRPr lang="ru-RU" altLang="ru-RU" sz="1000" dirty="0">
              <a:solidFill>
                <a:schemeClr val="tx1"/>
              </a:solidFill>
            </a:endParaRPr>
          </a:p>
          <a:p>
            <a:r>
              <a:rPr lang="en-US" altLang="ru-RU" sz="1000" dirty="0">
                <a:solidFill>
                  <a:schemeClr val="tx1"/>
                </a:solidFill>
              </a:rPr>
              <a:t>№ </a:t>
            </a:r>
            <a:r>
              <a:rPr lang="ru-RU" altLang="ru-RU" sz="1000" dirty="0">
                <a:solidFill>
                  <a:schemeClr val="tx1"/>
                </a:solidFill>
              </a:rPr>
              <a:t>31</a:t>
            </a:r>
            <a:r>
              <a:rPr lang="en-US" altLang="ru-RU" sz="1000" dirty="0">
                <a:solidFill>
                  <a:schemeClr val="tx1"/>
                </a:solidFill>
              </a:rPr>
              <a:t> – </a:t>
            </a:r>
            <a:r>
              <a:rPr lang="ru-RU" sz="1000" dirty="0" err="1">
                <a:solidFill>
                  <a:schemeClr val="tx1"/>
                </a:solidFill>
              </a:rPr>
              <a:t>пр.Аль-Фараби</a:t>
            </a:r>
            <a:r>
              <a:rPr lang="ru-RU" sz="1000" dirty="0">
                <a:solidFill>
                  <a:schemeClr val="tx1"/>
                </a:solidFill>
              </a:rPr>
              <a:t>, угол </a:t>
            </a:r>
            <a:r>
              <a:rPr lang="ru-RU" sz="1000" dirty="0" err="1">
                <a:solidFill>
                  <a:schemeClr val="tx1"/>
                </a:solidFill>
              </a:rPr>
              <a:t>ул.Навои</a:t>
            </a:r>
            <a:r>
              <a:rPr lang="ru-RU" sz="1000" dirty="0">
                <a:solidFill>
                  <a:schemeClr val="tx1"/>
                </a:solidFill>
              </a:rPr>
              <a:t>, м-н Орбита (территория Дендропарка АО «</a:t>
            </a:r>
            <a:r>
              <a:rPr lang="ru-RU" sz="1000" dirty="0" err="1">
                <a:solidFill>
                  <a:schemeClr val="tx1"/>
                </a:solidFill>
              </a:rPr>
              <a:t>Зеленстрой</a:t>
            </a:r>
            <a:r>
              <a:rPr lang="ru-RU" sz="1000" dirty="0">
                <a:solidFill>
                  <a:schemeClr val="tx1"/>
                </a:solidFill>
              </a:rPr>
              <a:t>»)</a:t>
            </a:r>
          </a:p>
          <a:p>
            <a:r>
              <a:rPr lang="kk-KZ" sz="1000" i="1" dirty="0">
                <a:solidFill>
                  <a:schemeClr val="tx1"/>
                </a:solidFill>
              </a:rPr>
              <a:t>№1 -</a:t>
            </a:r>
            <a:r>
              <a:rPr lang="kk-KZ" sz="1000" dirty="0">
                <a:solidFill>
                  <a:schemeClr val="tx1"/>
                </a:solidFill>
              </a:rPr>
              <a:t> </a:t>
            </a:r>
            <a:r>
              <a:rPr lang="ru-RU" sz="1000" i="1" dirty="0">
                <a:solidFill>
                  <a:schemeClr val="tx1"/>
                </a:solidFill>
              </a:rPr>
              <a:t>ул. Амангельды, угол ул. </a:t>
            </a:r>
            <a:r>
              <a:rPr lang="ru-RU" sz="1000" i="1" dirty="0" err="1">
                <a:solidFill>
                  <a:schemeClr val="tx1"/>
                </a:solidFill>
              </a:rPr>
              <a:t>Сатпаева</a:t>
            </a:r>
            <a:r>
              <a:rPr lang="kk-KZ" sz="1000" i="1" dirty="0">
                <a:solidFill>
                  <a:schemeClr val="tx1"/>
                </a:solidFill>
              </a:rPr>
              <a:t>;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ru-RU" sz="1000" i="1" dirty="0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kk-KZ" sz="1000" i="1" dirty="0">
                <a:solidFill>
                  <a:schemeClr val="tx1"/>
                </a:solidFill>
              </a:rPr>
              <a:t>№12 - </a:t>
            </a:r>
            <a:r>
              <a:rPr lang="ru-RU" sz="1000" i="1" dirty="0">
                <a:solidFill>
                  <a:schemeClr val="tx1"/>
                </a:solidFill>
              </a:rPr>
              <a:t>пр. </a:t>
            </a:r>
            <a:r>
              <a:rPr lang="ru-RU" sz="1000" i="1" dirty="0" err="1">
                <a:solidFill>
                  <a:schemeClr val="tx1"/>
                </a:solidFill>
              </a:rPr>
              <a:t>Райымбека</a:t>
            </a:r>
            <a:r>
              <a:rPr lang="ru-RU" sz="1000" i="1" dirty="0">
                <a:solidFill>
                  <a:schemeClr val="tx1"/>
                </a:solidFill>
              </a:rPr>
              <a:t>, угол ул. </a:t>
            </a:r>
            <a:r>
              <a:rPr lang="ru-RU" sz="1000" i="1" dirty="0" err="1">
                <a:solidFill>
                  <a:schemeClr val="tx1"/>
                </a:solidFill>
              </a:rPr>
              <a:t>Наурызбай</a:t>
            </a:r>
            <a:r>
              <a:rPr lang="ru-RU" sz="1000" i="1" dirty="0">
                <a:solidFill>
                  <a:schemeClr val="tx1"/>
                </a:solidFill>
              </a:rPr>
              <a:t> батыра</a:t>
            </a:r>
            <a:r>
              <a:rPr lang="kk-KZ" sz="1000" i="1" dirty="0">
                <a:solidFill>
                  <a:schemeClr val="tx1"/>
                </a:solidFill>
              </a:rPr>
              <a:t>;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kk-KZ" sz="1000" i="1" dirty="0">
                <a:solidFill>
                  <a:schemeClr val="tx1"/>
                </a:solidFill>
              </a:rPr>
              <a:t>№16 - </a:t>
            </a:r>
            <a:r>
              <a:rPr lang="ru-RU" sz="1000" i="1" dirty="0">
                <a:solidFill>
                  <a:schemeClr val="tx1"/>
                </a:solidFill>
              </a:rPr>
              <a:t>м-н </a:t>
            </a:r>
            <a:r>
              <a:rPr lang="ru-RU" sz="1000" i="1" dirty="0" err="1">
                <a:solidFill>
                  <a:schemeClr val="tx1"/>
                </a:solidFill>
              </a:rPr>
              <a:t>Айнабулак</a:t>
            </a:r>
            <a:r>
              <a:rPr lang="ru-RU" sz="1000" i="1" dirty="0">
                <a:solidFill>
                  <a:schemeClr val="tx1"/>
                </a:solidFill>
              </a:rPr>
              <a:t>-3</a:t>
            </a:r>
            <a:r>
              <a:rPr lang="kk-KZ" sz="1000" i="1" dirty="0">
                <a:solidFill>
                  <a:schemeClr val="tx1"/>
                </a:solidFill>
              </a:rPr>
              <a:t>;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kk-KZ" sz="1000" i="1" dirty="0">
                <a:solidFill>
                  <a:schemeClr val="tx1"/>
                </a:solidFill>
              </a:rPr>
              <a:t>№25 -</a:t>
            </a:r>
            <a:r>
              <a:rPr lang="kk-KZ" sz="1000" dirty="0">
                <a:solidFill>
                  <a:schemeClr val="tx1"/>
                </a:solidFill>
              </a:rPr>
              <a:t> </a:t>
            </a:r>
            <a:r>
              <a:rPr lang="ru-RU" sz="1000" i="1" dirty="0">
                <a:solidFill>
                  <a:schemeClr val="tx1"/>
                </a:solidFill>
              </a:rPr>
              <a:t>м-н Аксай-3, ул. </a:t>
            </a:r>
            <a:r>
              <a:rPr lang="ru-RU" sz="1000" i="1" dirty="0" err="1">
                <a:solidFill>
                  <a:schemeClr val="tx1"/>
                </a:solidFill>
              </a:rPr>
              <a:t>Маречека</a:t>
            </a:r>
            <a:r>
              <a:rPr lang="ru-RU" sz="1000" i="1" dirty="0">
                <a:solidFill>
                  <a:schemeClr val="tx1"/>
                </a:solidFill>
              </a:rPr>
              <a:t>, угол ул. </a:t>
            </a:r>
            <a:r>
              <a:rPr lang="ru-RU" sz="1000" i="1" dirty="0" err="1">
                <a:solidFill>
                  <a:schemeClr val="tx1"/>
                </a:solidFill>
              </a:rPr>
              <a:t>Б.Момышулы</a:t>
            </a:r>
            <a:r>
              <a:rPr lang="kk-KZ" sz="1000" i="1" dirty="0">
                <a:solidFill>
                  <a:schemeClr val="tx1"/>
                </a:solidFill>
              </a:rPr>
              <a:t>;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kk-KZ" sz="1000" i="1" dirty="0">
                <a:solidFill>
                  <a:schemeClr val="tx1"/>
                </a:solidFill>
              </a:rPr>
              <a:t>№26 - </a:t>
            </a:r>
            <a:r>
              <a:rPr lang="ru-RU" sz="1000" i="1" dirty="0">
                <a:solidFill>
                  <a:schemeClr val="tx1"/>
                </a:solidFill>
              </a:rPr>
              <a:t>м-н </a:t>
            </a:r>
            <a:r>
              <a:rPr lang="ru-RU" sz="1000" i="1" dirty="0" err="1">
                <a:solidFill>
                  <a:schemeClr val="tx1"/>
                </a:solidFill>
              </a:rPr>
              <a:t>Тастак</a:t>
            </a:r>
            <a:r>
              <a:rPr lang="ru-RU" sz="1000" i="1" dirty="0">
                <a:solidFill>
                  <a:schemeClr val="tx1"/>
                </a:solidFill>
              </a:rPr>
              <a:t>-1, ул. Толе </a:t>
            </a:r>
            <a:r>
              <a:rPr lang="ru-RU" sz="1000" i="1" dirty="0" err="1">
                <a:solidFill>
                  <a:schemeClr val="tx1"/>
                </a:solidFill>
              </a:rPr>
              <a:t>би</a:t>
            </a:r>
            <a:r>
              <a:rPr lang="ru-RU" sz="1000" i="1" dirty="0">
                <a:solidFill>
                  <a:schemeClr val="tx1"/>
                </a:solidFill>
              </a:rPr>
              <a:t>, 249, </a:t>
            </a:r>
            <a:r>
              <a:rPr lang="ru-RU" sz="1000" i="1" dirty="0" err="1">
                <a:solidFill>
                  <a:schemeClr val="tx1"/>
                </a:solidFill>
              </a:rPr>
              <a:t>ГУ</a:t>
            </a:r>
            <a:r>
              <a:rPr lang="ru-RU" sz="1000" i="1" dirty="0">
                <a:solidFill>
                  <a:schemeClr val="tx1"/>
                </a:solidFill>
              </a:rPr>
              <a:t> «городская детская поликлиника №8»</a:t>
            </a:r>
            <a:r>
              <a:rPr lang="kk-KZ" sz="1000" i="1" dirty="0">
                <a:solidFill>
                  <a:schemeClr val="tx1"/>
                </a:solidFill>
              </a:rPr>
              <a:t>.</a:t>
            </a:r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05413" y="4394200"/>
            <a:ext cx="4367212" cy="1890713"/>
            <a:chOff x="455893" y="3799939"/>
            <a:chExt cx="4366642" cy="1996158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250" cy="836795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660654" y="4099949"/>
              <a:ext cx="1879354" cy="9972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Астана,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chemeClr val="tx1"/>
                </a:solidFill>
                <a:latin typeface="Calibri" pitchFamily="34" charset="0"/>
              </a:rPr>
              <a:t>  </a:t>
            </a:r>
            <a:r>
              <a:rPr lang="en-US" altLang="ru-RU" b="1" i="1" dirty="0" err="1">
                <a:solidFill>
                  <a:schemeClr val="tx1"/>
                </a:solidFill>
                <a:cs typeface="Times New Roman" pitchFamily="18" charset="0"/>
              </a:rPr>
              <a:t>Составил</a:t>
            </a:r>
            <a:r>
              <a:rPr lang="kk-KZ" altLang="ru-RU" b="1" i="1" dirty="0">
                <a:solidFill>
                  <a:schemeClr val="tx1"/>
                </a:solidFill>
                <a:cs typeface="Times New Roman" pitchFamily="18" charset="0"/>
              </a:rPr>
              <a:t>(а)</a:t>
            </a:r>
            <a:r>
              <a:rPr lang="en-US" altLang="ru-RU" b="1" i="1" dirty="0">
                <a:solidFill>
                  <a:schemeClr val="tx1"/>
                </a:solidFill>
                <a:cs typeface="Times New Roman" pitchFamily="18" charset="0"/>
              </a:rPr>
              <a:t>:</a:t>
            </a:r>
            <a:r>
              <a:rPr lang="ru-RU" altLang="ru-RU" b="1" i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i="1" dirty="0" err="1">
                <a:solidFill>
                  <a:schemeClr val="tx1"/>
                </a:solidFill>
                <a:cs typeface="Times New Roman" panose="02020603050405020304" pitchFamily="18" charset="0"/>
              </a:rPr>
              <a:t>Қабдуалиева</a:t>
            </a:r>
            <a:r>
              <a:rPr lang="ru-RU" b="1" i="1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chemeClr val="tx1"/>
                </a:solidFill>
                <a:cs typeface="Times New Roman" panose="02020603050405020304" pitchFamily="18" charset="0"/>
              </a:rPr>
              <a:t>М.С</a:t>
            </a:r>
            <a:r>
              <a:rPr lang="ru-RU" b="1" i="1" dirty="0">
                <a:solidFill>
                  <a:schemeClr val="tx1"/>
                </a:solidFill>
                <a:cs typeface="Times New Roman" panose="02020603050405020304" pitchFamily="18" charset="0"/>
              </a:rPr>
              <a:t>.</a:t>
            </a:r>
            <a:endParaRPr lang="ru-RU" b="1" i="1" dirty="0">
              <a:solidFill>
                <a:schemeClr val="tx1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8600" y="230605"/>
            <a:ext cx="4479925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kk-KZ" b="1" dirty="0">
                <a:solidFill>
                  <a:schemeClr val="tx1"/>
                </a:solidFill>
                <a:cs typeface="Times New Roman" panose="02020603050405020304" pitchFamily="18" charset="0"/>
                <a:sym typeface="+mn-ea"/>
              </a:rPr>
              <a:t>ПРИ ПРЕДОСТАВЛЕНИИ ПРЕДУПРЕЖДЕНИЙ О</a:t>
            </a:r>
          </a:p>
          <a:p>
            <a:pPr algn="ctr">
              <a:buFont typeface="Arial" charset="0"/>
              <a:buNone/>
            </a:pPr>
            <a:r>
              <a:rPr lang="kk-KZ" b="1" dirty="0">
                <a:solidFill>
                  <a:schemeClr val="tx1"/>
                </a:solidFill>
                <a:cs typeface="Times New Roman" panose="02020603050405020304" pitchFamily="18" charset="0"/>
                <a:sym typeface="+mn-ea"/>
              </a:rPr>
              <a:t> НМУ РАЗЛИЧНОЙ СТЕПЕНИ РЕКОМЕНДУЕТСЯ ПРИДЕРЖИВАТЬСЯ СЛЕДУЮЩИХ МЕР</a:t>
            </a:r>
            <a:endParaRPr lang="ru-RU" b="1" dirty="0">
              <a:solidFill>
                <a:schemeClr val="tx1"/>
              </a:solidFill>
              <a:cs typeface="Times New Roman" panose="02020603050405020304" pitchFamily="18" charset="0"/>
              <a:sym typeface="+mn-ea"/>
            </a:endParaRPr>
          </a:p>
          <a:p>
            <a:pPr marL="0" indent="0" algn="just">
              <a:buNone/>
            </a:pPr>
            <a:r>
              <a:rPr lang="ru-RU" dirty="0">
                <a:solidFill>
                  <a:schemeClr val="tx1"/>
                </a:solidFill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br>
              <a:rPr lang="ru-RU" dirty="0">
                <a:solidFill>
                  <a:schemeClr val="tx1"/>
                </a:solidFill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tx1"/>
                </a:solidFill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br>
              <a:rPr lang="ru-RU" dirty="0">
                <a:solidFill>
                  <a:schemeClr val="tx1"/>
                </a:solidFill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tx1"/>
                </a:solidFill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lang="ru-RU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14711</TotalTime>
  <Words>797</Words>
  <Application>Microsoft Office PowerPoint</Application>
  <PresentationFormat>Лист A4 (210x297 мм)</PresentationFormat>
  <Paragraphs>116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2816</cp:revision>
  <cp:lastPrinted>2021-07-01T09:11:30Z</cp:lastPrinted>
  <dcterms:created xsi:type="dcterms:W3CDTF">2018-03-27T06:03:00Z</dcterms:created>
  <dcterms:modified xsi:type="dcterms:W3CDTF">2022-11-18T09:20:51Z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