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6792" autoAdjust="0"/>
    <p:restoredTop sz="94614" autoAdjust="0"/>
  </p:normalViewPr>
  <p:slideViewPr>
    <p:cSldViewPr showGuides="1">
      <p:cViewPr varScale="1">
        <p:scale>
          <a:sx n="67" d="100"/>
          <a:sy n="67" d="100"/>
        </p:scale>
        <p:origin x="474"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73602049"/>
              </p:ext>
            </p:extLst>
          </p:nvPr>
        </p:nvGraphicFramePr>
        <p:xfrm>
          <a:off x="307975" y="3186321"/>
          <a:ext cx="4465638" cy="196596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788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322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2022 жыл 18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30017" y="3365916"/>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18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48518862"/>
              </p:ext>
            </p:extLst>
          </p:nvPr>
        </p:nvGraphicFramePr>
        <p:xfrm>
          <a:off x="5014224" y="3947516"/>
          <a:ext cx="4691064" cy="2560441"/>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0972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880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61</a:t>
                      </a:r>
                      <a:endParaRPr lang="kk-KZ"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52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5014225" y="294367"/>
            <a:ext cx="4701348" cy="1446550"/>
          </a:xfrm>
          <a:prstGeom prst="rect">
            <a:avLst/>
          </a:prstGeom>
        </p:spPr>
        <p:txBody>
          <a:bodyPr wrap="square" anchor="ctr">
            <a:spAutoFit/>
          </a:bodyPr>
          <a:lstStyle/>
          <a:p>
            <a:pPr algn="ctr"/>
            <a:r>
              <a:rPr lang="ru-RU" altLang="ru-RU" sz="1100" b="1" dirty="0">
                <a:latin typeface="Times New Roman" panose="02020603050405020304" pitchFamily="18" charset="0"/>
                <a:cs typeface="Times New Roman" panose="02020603050405020304" pitchFamily="18" charset="0"/>
              </a:rPr>
              <a:t>Павлодар қаласы бойынша </a:t>
            </a:r>
            <a:r>
              <a:rPr lang="ru-RU" altLang="ru-RU" sz="1100" b="1" dirty="0">
                <a:solidFill>
                  <a:schemeClr val="tx1">
                    <a:lumMod val="75000"/>
                    <a:lumOff val="25000"/>
                  </a:schemeClr>
                </a:solidFill>
                <a:latin typeface="Times New Roman" panose="02020603050405020304" pitchFamily="18" charset="0"/>
                <a:cs typeface="Times New Roman" panose="02020603050405020304" pitchFamily="18" charset="0"/>
              </a:rPr>
              <a:t>19</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қарашаға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2022 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18 </a:t>
            </a:r>
            <a:r>
              <a:rPr lang="kk-KZ" sz="1100" b="1" dirty="0">
                <a:latin typeface="Times New Roman" panose="02020603050405020304" pitchFamily="18" charset="0"/>
                <a:cs typeface="Times New Roman" panose="02020603050405020304" pitchFamily="18" charset="0"/>
              </a:rPr>
              <a:t>қараша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21-ден 19 </a:t>
            </a:r>
            <a:r>
              <a:rPr lang="kk-KZ" sz="1100" b="1" dirty="0">
                <a:latin typeface="Times New Roman" panose="02020603050405020304" pitchFamily="18" charset="0"/>
                <a:cs typeface="Times New Roman" panose="02020603050405020304" pitchFamily="18" charset="0"/>
              </a:rPr>
              <a:t>қараша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21-ға дейін </a:t>
            </a:r>
          </a:p>
          <a:p>
            <a:pPr algn="just"/>
            <a:r>
              <a:rPr lang="kk-KZ" sz="1100" kern="1400" dirty="0">
                <a:solidFill>
                  <a:srgbClr val="000000"/>
                </a:solidFill>
                <a:latin typeface="Times New Roman" panose="02020603050405020304" pitchFamily="18" charset="0"/>
                <a:ea typeface="Times New Roman" panose="02020603050405020304" pitchFamily="18" charset="0"/>
              </a:rPr>
              <a:t> Күндіз қар, </a:t>
            </a:r>
            <a:r>
              <a:rPr lang="kk-KZ" sz="1100" dirty="0">
                <a:latin typeface="Times New Roman" panose="02020603050405020304" pitchFamily="18" charset="0"/>
                <a:cs typeface="Times New Roman" panose="02020603050405020304" pitchFamily="18" charset="0"/>
              </a:rPr>
              <a:t>жаяу бұрқасын</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ea typeface="Times New Roman" panose="02020603050405020304" pitchFamily="18" charset="0"/>
              </a:rPr>
              <a:t>Оңтүстік-батыстан</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жел соғады, күші 9-14</a:t>
            </a:r>
            <a:r>
              <a:rPr lang="kk-KZ" sz="1100" kern="1400" dirty="0">
                <a:solidFill>
                  <a:srgbClr val="000000"/>
                </a:solidFill>
                <a:latin typeface="Times New Roman" panose="02020603050405020304" pitchFamily="18" charset="0"/>
                <a:ea typeface="Times New Roman" panose="02020603050405020304" pitchFamily="18" charset="0"/>
              </a:rPr>
              <a:t> </a:t>
            </a:r>
            <a:r>
              <a:rPr lang="kk-KZ" sz="1100" dirty="0">
                <a:latin typeface="Times New Roman" panose="02020603050405020304" pitchFamily="18" charset="0"/>
                <a:ea typeface="Times New Roman" panose="02020603050405020304" pitchFamily="18" charset="0"/>
              </a:rPr>
              <a:t>м/с</a:t>
            </a:r>
            <a:r>
              <a:rPr lang="kk-KZ" sz="1100" kern="1400" dirty="0">
                <a:solidFill>
                  <a:srgbClr val="000000"/>
                </a:solidFill>
                <a:latin typeface="Times New Roman" panose="02020603050405020304" pitchFamily="18" charset="0"/>
                <a:ea typeface="Times New Roman" panose="02020603050405020304" pitchFamily="18" charset="0"/>
              </a:rPr>
              <a:t>. Ауа температурасы түнде 13-15, күндіз</a:t>
            </a:r>
            <a:r>
              <a:rPr lang="kk-KZ" sz="1100" dirty="0">
                <a:latin typeface="Times New Roman" panose="02020603050405020304" pitchFamily="18" charset="0"/>
                <a:ea typeface="Times New Roman" panose="02020603050405020304" pitchFamily="18" charset="0"/>
              </a:rPr>
              <a:t> 4-6 аяз</a:t>
            </a:r>
            <a:r>
              <a:rPr lang="kk-KZ" sz="1100" kern="1400" dirty="0">
                <a:solidFill>
                  <a:srgbClr val="000000"/>
                </a:solidFill>
                <a:latin typeface="Times New Roman" panose="02020603050405020304" pitchFamily="18" charset="0"/>
                <a:ea typeface="Times New Roman" panose="02020603050405020304" pitchFamily="18" charset="0"/>
              </a:rPr>
              <a:t>.</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20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қарашаға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2022 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19 </a:t>
            </a:r>
            <a:r>
              <a:rPr lang="kk-KZ" sz="1100" b="1" dirty="0">
                <a:latin typeface="Times New Roman" panose="02020603050405020304" pitchFamily="18" charset="0"/>
                <a:cs typeface="Times New Roman" panose="02020603050405020304" pitchFamily="18" charset="0"/>
              </a:rPr>
              <a:t>қараша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21-ден 20 </a:t>
            </a:r>
            <a:r>
              <a:rPr lang="kk-KZ" sz="1100" b="1" dirty="0">
                <a:latin typeface="Times New Roman" panose="02020603050405020304" pitchFamily="18" charset="0"/>
                <a:cs typeface="Times New Roman" panose="02020603050405020304" pitchFamily="18" charset="0"/>
              </a:rPr>
              <a:t>қараша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09-ға дейін </a:t>
            </a:r>
          </a:p>
          <a:p>
            <a:pPr algn="just"/>
            <a:r>
              <a:rPr lang="kk-KZ" sz="1100" dirty="0">
                <a:latin typeface="Times New Roman" panose="02020603050405020304" pitchFamily="18" charset="0"/>
                <a:cs typeface="Times New Roman" panose="02020603050405020304" pitchFamily="18" charset="0"/>
              </a:rPr>
              <a:t> Қ</a:t>
            </a:r>
            <a:r>
              <a:rPr lang="kk-KZ" sz="1100" kern="1400" dirty="0">
                <a:solidFill>
                  <a:srgbClr val="000000"/>
                </a:solidFill>
                <a:latin typeface="Times New Roman" panose="02020603050405020304" pitchFamily="18" charset="0"/>
                <a:ea typeface="Times New Roman" panose="02020603050405020304" pitchFamily="18" charset="0"/>
              </a:rPr>
              <a:t>ар, </a:t>
            </a:r>
            <a:r>
              <a:rPr lang="kk-KZ" sz="1100" dirty="0">
                <a:latin typeface="Times New Roman" panose="02020603050405020304" pitchFamily="18" charset="0"/>
                <a:cs typeface="Times New Roman" panose="02020603050405020304" pitchFamily="18" charset="0"/>
              </a:rPr>
              <a:t>жаяу бұрқасын</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Б</a:t>
            </a:r>
            <a:r>
              <a:rPr lang="kk-KZ" sz="1100" dirty="0">
                <a:latin typeface="Times New Roman" panose="02020603050405020304" pitchFamily="18" charset="0"/>
                <a:ea typeface="Times New Roman" panose="02020603050405020304" pitchFamily="18" charset="0"/>
              </a:rPr>
              <a:t>атыстан</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жел соғады, күші 9-14</a:t>
            </a:r>
            <a:r>
              <a:rPr lang="kk-KZ" sz="1100" kern="1400" dirty="0">
                <a:solidFill>
                  <a:srgbClr val="000000"/>
                </a:solidFill>
                <a:latin typeface="Times New Roman" panose="02020603050405020304" pitchFamily="18" charset="0"/>
                <a:ea typeface="Times New Roman" panose="02020603050405020304" pitchFamily="18" charset="0"/>
              </a:rPr>
              <a:t> </a:t>
            </a:r>
            <a:r>
              <a:rPr lang="kk-KZ" sz="1100" dirty="0">
                <a:latin typeface="Times New Roman" panose="02020603050405020304" pitchFamily="18" charset="0"/>
                <a:ea typeface="Times New Roman" panose="02020603050405020304" pitchFamily="18" charset="0"/>
                <a:cs typeface="Times New Roman" panose="02020603050405020304" pitchFamily="18" charset="0"/>
              </a:rPr>
              <a:t>м/с</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Ауа </a:t>
            </a:r>
            <a:r>
              <a:rPr lang="kk-KZ" sz="1100" kern="1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температурасы 8-10</a:t>
            </a:r>
            <a:r>
              <a:rPr lang="kk-KZ" sz="1100">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ea typeface="Times New Roman" panose="02020603050405020304" pitchFamily="18" charset="0"/>
                <a:cs typeface="Times New Roman" panose="02020603050405020304" pitchFamily="18" charset="0"/>
              </a:rPr>
              <a:t>аяз</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RU" sz="1100" dirty="0">
              <a:solidFill>
                <a:srgbClr val="000000"/>
              </a:solidFill>
              <a:latin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 xmlns:a16="http://schemas.microsoft.com/office/drawing/2014/main" id="{25FFC0C9-CE5E-4A2A-B300-5B91E7365327}"/>
              </a:ext>
            </a:extLst>
          </p:cNvPr>
          <p:cNvSpPr txBox="1"/>
          <p:nvPr/>
        </p:nvSpPr>
        <p:spPr>
          <a:xfrm>
            <a:off x="4960108" y="1910195"/>
            <a:ext cx="4731961"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19 </a:t>
            </a:r>
            <a:r>
              <a:rPr lang="kk-KZ" sz="1200" dirty="0">
                <a:solidFill>
                  <a:schemeClr val="tx1"/>
                </a:solidFill>
                <a:latin typeface="Times New Roman" panose="02020603050405020304" pitchFamily="18" charset="0"/>
                <a:cs typeface="Times New Roman" panose="02020603050405020304" pitchFamily="18" charset="0"/>
              </a:rPr>
              <a:t>қ</a:t>
            </a:r>
            <a:r>
              <a:rPr lang="ru-RU" sz="1200" dirty="0" err="1">
                <a:solidFill>
                  <a:schemeClr val="tx1"/>
                </a:solidFill>
                <a:latin typeface="Times New Roman" panose="02020603050405020304" pitchFamily="18" charset="0"/>
                <a:cs typeface="Times New Roman" panose="02020603050405020304" pitchFamily="18" charset="0"/>
              </a:rPr>
              <a:t>арашанда</a:t>
            </a:r>
            <a:r>
              <a:rPr lang="ru-RU" sz="1200" dirty="0">
                <a:solidFill>
                  <a:schemeClr val="tx1"/>
                </a:solidFill>
                <a:latin typeface="Times New Roman" panose="02020603050405020304" pitchFamily="18" charset="0"/>
                <a:cs typeface="Times New Roman" panose="02020603050405020304" pitchFamily="18" charset="0"/>
              </a:rPr>
              <a:t>, 20 </a:t>
            </a:r>
            <a:r>
              <a:rPr lang="kk-KZ" sz="1200" dirty="0">
                <a:solidFill>
                  <a:schemeClr val="tx1"/>
                </a:solidFill>
                <a:latin typeface="Times New Roman" panose="02020603050405020304" pitchFamily="18" charset="0"/>
                <a:cs typeface="Times New Roman" panose="02020603050405020304" pitchFamily="18" charset="0"/>
              </a:rPr>
              <a:t>қ</a:t>
            </a:r>
            <a:r>
              <a:rPr lang="ru-RU" sz="1200" dirty="0" err="1">
                <a:solidFill>
                  <a:schemeClr val="tx1"/>
                </a:solidFill>
                <a:latin typeface="Times New Roman" panose="02020603050405020304" pitchFamily="18" charset="0"/>
                <a:cs typeface="Times New Roman" panose="02020603050405020304" pitchFamily="18" charset="0"/>
              </a:rPr>
              <a:t>арашасына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метеорологиялық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lvl="0" algn="just"/>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бойынша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төмендеуі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pic>
        <p:nvPicPr>
          <p:cNvPr id="21" name="Рисунок 20">
            <a:extLst>
              <a:ext uri="{FF2B5EF4-FFF2-40B4-BE49-F238E27FC236}">
                <a16:creationId xmlns="" xmlns:a16="http://schemas.microsoft.com/office/drawing/2014/main" id="{CA408AB8-0CD4-4017-A25B-3FE2672E59E7}"/>
              </a:ext>
            </a:extLst>
          </p:cNvPr>
          <p:cNvPicPr>
            <a:picLocks noChangeAspect="1"/>
          </p:cNvPicPr>
          <p:nvPr/>
        </p:nvPicPr>
        <p:blipFill>
          <a:blip r:embed="rId4"/>
          <a:stretch>
            <a:fillRect/>
          </a:stretch>
        </p:blipFill>
        <p:spPr>
          <a:xfrm>
            <a:off x="4953000" y="2859862"/>
            <a:ext cx="4797968" cy="461665"/>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-Московская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бекет-Айманов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-Ломов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бекет-Каз</a:t>
            </a:r>
            <a:r>
              <a:rPr lang="ru-RU" altLang="ru-RU" sz="1200" dirty="0">
                <a:solidFill>
                  <a:srgbClr val="000000"/>
                </a:solidFill>
                <a:latin typeface="Times New Roman" panose="02020603050405020304" pitchFamily="18" charset="0"/>
                <a:cs typeface="Times New Roman" panose="02020603050405020304" pitchFamily="18" charset="0"/>
              </a:rPr>
              <a:t>. Правда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бекет-Естай</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-Затон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Дүйсенов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мен </a:t>
            </a:r>
            <a:r>
              <a:rPr lang="ru-RU" altLang="ru-RU" sz="1200" dirty="0" err="1">
                <a:solidFill>
                  <a:srgbClr val="000000"/>
                </a:solidFill>
                <a:latin typeface="Times New Roman" panose="02020603050405020304" pitchFamily="18" charset="0"/>
                <a:cs typeface="Times New Roman" panose="02020603050405020304" pitchFamily="18" charset="0"/>
              </a:rPr>
              <a:t>Торайғыров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4329" y="4188430"/>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38490" y="4161401"/>
              <a:ext cx="192392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Кабдуалиева М. 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205301285"/>
              </p:ext>
            </p:extLst>
          </p:nvPr>
        </p:nvGraphicFramePr>
        <p:xfrm>
          <a:off x="5276082" y="505311"/>
          <a:ext cx="4167505" cy="804672"/>
        </p:xfrm>
        <a:graphic>
          <a:graphicData uri="http://schemas.openxmlformats.org/drawingml/2006/table">
            <a:tbl>
              <a:tblPr/>
              <a:tblGrid>
                <a:gridCol w="1105309">
                  <a:extLst>
                    <a:ext uri="{9D8B030D-6E8A-4147-A177-3AD203B41FA5}">
                      <a16:colId xmlns="" xmlns:a16="http://schemas.microsoft.com/office/drawing/2014/main" val="20000"/>
                    </a:ext>
                  </a:extLst>
                </a:gridCol>
                <a:gridCol w="3062196">
                  <a:extLst>
                    <a:ext uri="{9D8B030D-6E8A-4147-A177-3AD203B41FA5}">
                      <a16:colId xmlns="" xmlns:a16="http://schemas.microsoft.com/office/drawing/2014/main"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51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474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91679981"/>
              </p:ext>
            </p:extLst>
          </p:nvPr>
        </p:nvGraphicFramePr>
        <p:xfrm>
          <a:off x="5056762" y="234823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17816</TotalTime>
  <Words>569</Words>
  <Application>Microsoft Office PowerPoint</Application>
  <PresentationFormat>Лист A4 (210x297 мм)</PresentationFormat>
  <Paragraphs>101</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2971</cp:revision>
  <cp:lastPrinted>2022-05-31T05:49:59Z</cp:lastPrinted>
  <dcterms:created xsi:type="dcterms:W3CDTF">2018-03-27T06:03:00Z</dcterms:created>
  <dcterms:modified xsi:type="dcterms:W3CDTF">2022-11-18T09:36:18Z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