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№320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8123" y="366023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24473341"/>
              </p:ext>
            </p:extLst>
          </p:nvPr>
        </p:nvGraphicFramePr>
        <p:xfrm>
          <a:off x="5024438" y="4143380"/>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2" y="115888"/>
            <a:ext cx="4785503"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a:t>
            </a:r>
            <a:r>
              <a:rPr lang="kk-KZ" altLang="ru-RU" sz="1200" b="1" dirty="0" smtClean="0">
                <a:latin typeface="Times New Roman" panose="02020603050405020304" pitchFamily="18" charset="0"/>
                <a:cs typeface="Times New Roman" panose="02020603050405020304" pitchFamily="18" charset="0"/>
              </a:rPr>
              <a:t> қарашаға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16 қарашадан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17 қарашаға 2022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түннің бірінші жартысында қар жауады</a:t>
            </a:r>
            <a:r>
              <a:rPr lang="uz-Cyrl-UZ" sz="1200" dirty="0" smtClean="0">
                <a:latin typeface="Times New Roman" pitchFamily="18" charset="0"/>
                <a:cs typeface="Times New Roman" pitchFamily="18" charset="0"/>
              </a:rPr>
              <a:t>. Түнде және таңертең кей уақытта тұман түседі. Шығыстан, оңтүстік-шығыстан </a:t>
            </a:r>
            <a:r>
              <a:rPr lang="kk-KZ" sz="1200" dirty="0" smtClean="0">
                <a:latin typeface="Times New Roman" pitchFamily="18" charset="0"/>
                <a:cs typeface="Times New Roman" pitchFamily="18" charset="0"/>
              </a:rPr>
              <a:t>жел соғады, күші 3-8 м/с. Ауа температурасы түнде 5-7 градус аяз, күндіз 5-7 градус жылы болады.</a:t>
            </a:r>
            <a:endParaRPr lang="ru-RU" sz="12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18 қарашаға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2022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17 қарашадан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18 қарашаға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жауын-шашынсыз бола</a:t>
            </a:r>
            <a:r>
              <a:rPr lang="ru-RU" sz="1200" dirty="0" err="1" smtClean="0">
                <a:latin typeface="Times New Roman" pitchFamily="18" charset="0"/>
                <a:cs typeface="Times New Roman" pitchFamily="18" charset="0"/>
              </a:rPr>
              <a:t>ды</a:t>
            </a:r>
            <a:r>
              <a:rPr lang="uz-Cyrl-UZ" sz="1200" dirty="0" smtClean="0">
                <a:latin typeface="Times New Roman" pitchFamily="18" charset="0"/>
                <a:cs typeface="Times New Roman" pitchFamily="18" charset="0"/>
              </a:rPr>
              <a:t>. Оңтүстік-шығыстан </a:t>
            </a:r>
            <a:r>
              <a:rPr lang="kk-KZ" sz="1200" dirty="0" smtClean="0">
                <a:latin typeface="Times New Roman" pitchFamily="18" charset="0"/>
                <a:cs typeface="Times New Roman" pitchFamily="18" charset="0"/>
              </a:rPr>
              <a:t>жел соғады, күші 3-8 м/с.  Ауа температурасы  0-2 градус аяз болады</a:t>
            </a:r>
            <a:r>
              <a:rPr lang="kk-KZ"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5013604" y="2292081"/>
            <a:ext cx="4680169" cy="1015663"/>
          </a:xfrm>
          <a:prstGeom prst="rect">
            <a:avLst/>
          </a:prstGeom>
          <a:solidFill>
            <a:schemeClr val="accent6">
              <a:lumMod val="75000"/>
            </a:schemeClr>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17 </a:t>
            </a:r>
            <a:r>
              <a:rPr lang="ru-RU" sz="1200" dirty="0" err="1" smtClean="0">
                <a:solidFill>
                  <a:schemeClr val="tx1"/>
                </a:solidFill>
                <a:latin typeface="Times New Roman" panose="02020603050405020304" pitchFamily="18" charset="0"/>
                <a:cs typeface="Times New Roman" panose="02020603050405020304" pitchFamily="18" charset="0"/>
              </a:rPr>
              <a:t>қарашада</a:t>
            </a:r>
            <a:r>
              <a:rPr lang="ru-RU" sz="1200" dirty="0" smtClean="0">
                <a:solidFill>
                  <a:schemeClr val="tx1"/>
                </a:solidFill>
                <a:latin typeface="Times New Roman" panose="02020603050405020304" pitchFamily="18" charset="0"/>
                <a:cs typeface="Times New Roman" panose="02020603050405020304" pitchFamily="18" charset="0"/>
              </a:rPr>
              <a:t>, 18 </a:t>
            </a:r>
            <a:r>
              <a:rPr lang="ru-RU" sz="1200" dirty="0" err="1" smtClean="0">
                <a:solidFill>
                  <a:schemeClr val="tx1"/>
                </a:solidFill>
                <a:latin typeface="Times New Roman" panose="02020603050405020304" pitchFamily="18" charset="0"/>
                <a:cs typeface="Times New Roman" panose="02020603050405020304" pitchFamily="18" charset="0"/>
              </a:rPr>
              <a:t>қарашаға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44072" y="3360279"/>
            <a:ext cx="4643470"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Прямоугольник 2"/>
          <p:cNvSpPr/>
          <p:nvPr/>
        </p:nvSpPr>
        <p:spPr>
          <a:xfrm>
            <a:off x="241012" y="227356"/>
            <a:ext cx="4503464" cy="2308324"/>
          </a:xfrm>
          <a:prstGeom prst="rect">
            <a:avLst/>
          </a:prstGeom>
        </p:spPr>
        <p:txBody>
          <a:bodyPr wrap="square">
            <a:spAutoFit/>
          </a:bodyPr>
          <a:lstStyle/>
          <a:p>
            <a:pPr algn="just"/>
            <a:r>
              <a:rPr lang="ru-RU" altLang="ru-RU" sz="1200" b="1" dirty="0" err="1">
                <a:solidFill>
                  <a:srgbClr val="000000"/>
                </a:solidFill>
                <a:latin typeface="Times New Roman" panose="02020603050405020304" pitchFamily="18" charset="0"/>
                <a:cs typeface="Times New Roman" panose="02020603050405020304" pitchFamily="18" charset="0"/>
                <a:sym typeface="+mn-ea"/>
              </a:rPr>
              <a:t>ӘР</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ТҮРЛІ</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ДӘРЕЖЕЛІ</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НМУ</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ТУРАЛЫ</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ЕСКЕРТУЛЕР</a:t>
            </a:r>
            <a:r>
              <a:rPr lang="ru-RU" altLang="ru-RU" sz="1200" b="1" dirty="0">
                <a:solidFill>
                  <a:srgbClr val="000000"/>
                </a:solidFill>
                <a:latin typeface="Times New Roman" panose="02020603050405020304" pitchFamily="18" charset="0"/>
                <a:cs typeface="Times New Roman" panose="02020603050405020304" pitchFamily="18" charset="0"/>
                <a:sym typeface="+mn-ea"/>
              </a:rPr>
              <a:t/>
            </a:r>
            <a:br>
              <a:rPr lang="ru-RU" altLang="ru-RU" sz="1200" b="1" dirty="0">
                <a:solidFill>
                  <a:srgbClr val="000000"/>
                </a:solidFill>
                <a:latin typeface="Times New Roman" panose="02020603050405020304" pitchFamily="18" charset="0"/>
                <a:cs typeface="Times New Roman" panose="02020603050405020304" pitchFamily="18" charset="0"/>
                <a:sym typeface="+mn-ea"/>
              </a:rPr>
            </a:br>
            <a:r>
              <a:rPr lang="ru-RU" altLang="ru-RU" sz="1200" b="1" dirty="0">
                <a:solidFill>
                  <a:srgbClr val="000000"/>
                </a:solidFill>
                <a:latin typeface="Times New Roman" panose="02020603050405020304" pitchFamily="18" charset="0"/>
                <a:cs typeface="Times New Roman" panose="02020603050405020304" pitchFamily="18" charset="0"/>
                <a:sym typeface="+mn-ea"/>
              </a:rPr>
              <a:t> БЕРГЕН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КЕЗДЕ</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КЕЛЕСІ</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ШАРАЛАРДЫ</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ҰСТАНУ</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br>
              <a:rPr lang="ru-RU" altLang="ru-RU" sz="1200" b="1" dirty="0">
                <a:solidFill>
                  <a:srgbClr val="000000"/>
                </a:solidFill>
                <a:latin typeface="Times New Roman" panose="02020603050405020304" pitchFamily="18" charset="0"/>
                <a:cs typeface="Times New Roman" panose="02020603050405020304" pitchFamily="18" charset="0"/>
                <a:sym typeface="+mn-ea"/>
              </a:rPr>
            </a:br>
            <a:r>
              <a:rPr lang="ru-RU" altLang="ru-RU" sz="1200" b="1" dirty="0" err="1">
                <a:solidFill>
                  <a:srgbClr val="000000"/>
                </a:solidFill>
                <a:latin typeface="Times New Roman" panose="02020603050405020304" pitchFamily="18" charset="0"/>
                <a:cs typeface="Times New Roman" panose="02020603050405020304" pitchFamily="18" charset="0"/>
                <a:sym typeface="+mn-ea"/>
              </a:rPr>
              <a:t>ҰСЫНЫЛАДЫ</a:t>
            </a:r>
            <a:r>
              <a:rPr lang="ru-RU" altLang="ru-RU" sz="1200" b="1" dirty="0"/>
              <a:t/>
            </a:r>
            <a:br>
              <a:rPr lang="ru-RU" altLang="ru-RU" sz="1200" b="1" dirty="0"/>
            </a:br>
            <a:r>
              <a:rPr lang="ru-RU" sz="1200" dirty="0">
                <a:latin typeface="Times New Roman" panose="02020603050405020304" pitchFamily="18" charset="0"/>
                <a:cs typeface="Times New Roman" panose="02020603050405020304" pitchFamily="18" charset="0"/>
              </a:rPr>
              <a:t>-</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әсіресе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автотрассалардың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немесе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басқа</a:t>
            </a:r>
            <a:r>
              <a:rPr lang="ru-RU" sz="1200" dirty="0">
                <a:latin typeface="Times New Roman" panose="02020603050405020304" pitchFamily="18" charset="0"/>
                <a:cs typeface="Times New Roman" panose="02020603050405020304" pitchFamily="18" charset="0"/>
              </a:rPr>
              <a:t> да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көздерінің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болу </a:t>
            </a:r>
            <a:r>
              <a:rPr lang="ru-RU" sz="1200" dirty="0" err="1">
                <a:latin typeface="Times New Roman" panose="02020603050405020304" pitchFamily="18" charset="0"/>
                <a:cs typeface="Times New Roman" panose="02020603050405020304" pitchFamily="18" charset="0"/>
              </a:rPr>
              <a:t>уақытын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қысқарту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Балалар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жүкті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әйелдер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ұзақ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серуендеуден</a:t>
            </a:r>
            <a:r>
              <a:rPr lang="ru-RU" sz="1200" dirty="0">
                <a:latin typeface="Times New Roman" panose="02020603050405020304" pitchFamily="18" charset="0"/>
                <a:cs typeface="Times New Roman" panose="02020603050405020304" pitchFamily="18" charset="0"/>
              </a:rPr>
              <a:t> бас </a:t>
            </a:r>
            <a:r>
              <a:rPr lang="ru-RU" sz="1200" dirty="0" err="1">
                <a:latin typeface="Times New Roman" panose="02020603050405020304" pitchFamily="18" charset="0"/>
                <a:cs typeface="Times New Roman" panose="02020603050405020304" pitchFamily="18" charset="0"/>
              </a:rPr>
              <a:t>тартуы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керек</a:t>
            </a:r>
            <a:r>
              <a:rPr lang="ru-RU" sz="1200" dirty="0">
                <a:latin typeface="Times New Roman" panose="02020603050405020304" pitchFamily="18" charset="0"/>
                <a:cs typeface="Times New Roman" panose="02020603050405020304" pitchFamily="18" charset="0"/>
              </a:rPr>
              <a:t>;</a:t>
            </a:r>
            <a:br>
              <a:rPr lang="ru-RU" sz="1200" dirty="0">
                <a:latin typeface="Times New Roman" panose="02020603050405020304" pitchFamily="18" charset="0"/>
                <a:cs typeface="Times New Roman" panose="02020603050405020304" pitchFamily="18" charset="0"/>
              </a:rPr>
            </a:b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өкпенің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жүрек-қан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тамырлары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аллергиялық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созылмалы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ауруларынан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зардап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шегетін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адамдарда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кезде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өзімен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бірге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дәрілік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препараттар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a:latin typeface="Times New Roman" panose="02020603050405020304" pitchFamily="18" charset="0"/>
                <a:cs typeface="Times New Roman" panose="02020603050405020304" pitchFamily="18" charset="0"/>
              </a:rPr>
              <a:t>;</a:t>
            </a:r>
            <a:br>
              <a:rPr lang="ru-RU" sz="1200" dirty="0">
                <a:latin typeface="Times New Roman" panose="02020603050405020304" pitchFamily="18" charset="0"/>
                <a:cs typeface="Times New Roman" panose="02020603050405020304" pitchFamily="18" charset="0"/>
              </a:rPr>
            </a:b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физикалық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белсенділікті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шектеңіз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Жабық</a:t>
            </a:r>
            <a:r>
              <a:rPr lang="ru-RU" sz="1200" dirty="0">
                <a:latin typeface="Times New Roman" panose="02020603050405020304" pitchFamily="18" charset="0"/>
                <a:cs typeface="Times New Roman" panose="02020603050405020304" pitchFamily="18" charset="0"/>
              </a:rPr>
              <a:t> спорт </a:t>
            </a:r>
            <a:r>
              <a:rPr lang="ru-RU" sz="1200" dirty="0" err="1">
                <a:latin typeface="Times New Roman" panose="02020603050405020304" pitchFamily="18" charset="0"/>
                <a:cs typeface="Times New Roman" panose="02020603050405020304" pitchFamily="18" charset="0"/>
              </a:rPr>
              <a:t>кешендерінде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шынықтыру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спортпен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айналысу</a:t>
            </a:r>
            <a:r>
              <a:rPr lang="ru-RU" sz="1200" dirty="0">
                <a:latin typeface="Times New Roman" panose="02020603050405020304" pitchFamily="18" charset="0"/>
                <a:cs typeface="Times New Roman" panose="02020603050405020304" pitchFamily="18" charset="0"/>
              </a:rPr>
              <a:t>.</a:t>
            </a:r>
            <a:endParaRPr lang="ru-RU" sz="1200"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13316</TotalTime>
  <Words>594</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2574</cp:revision>
  <cp:lastPrinted>2021-07-01T03:56:27Z</cp:lastPrinted>
  <dcterms:created xsi:type="dcterms:W3CDTF">2018-03-27T06:03:00Z</dcterms:created>
  <dcterms:modified xsi:type="dcterms:W3CDTF">2022-11-16T09:58:23Z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