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78" d="100"/>
          <a:sy n="78" d="100"/>
        </p:scale>
        <p:origin x="114" y="59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40316815"/>
              </p:ext>
            </p:extLst>
          </p:nvPr>
        </p:nvGraphicFramePr>
        <p:xfrm>
          <a:off x="307975" y="2501632"/>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84821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№319 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15 қараша</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21" name="TextBox 13"/>
          <p:cNvSpPr txBox="1"/>
          <p:nvPr/>
        </p:nvSpPr>
        <p:spPr>
          <a:xfrm>
            <a:off x="5079998" y="2336661"/>
            <a:ext cx="4672529" cy="93871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16, 2022 </a:t>
            </a:r>
            <a:r>
              <a:rPr lang="ru-RU" sz="1100" dirty="0" err="1" smtClean="0">
                <a:solidFill>
                  <a:schemeClr val="tx1"/>
                </a:solidFill>
                <a:latin typeface="Times New Roman" panose="02020603050405020304" pitchFamily="18" charset="0"/>
                <a:cs typeface="Times New Roman" panose="02020603050405020304" pitchFamily="18" charset="0"/>
              </a:rPr>
              <a:t>жылдың</a:t>
            </a:r>
            <a:r>
              <a:rPr lang="ru-RU" sz="1100" dirty="0" smtClean="0">
                <a:solidFill>
                  <a:schemeClr val="tx1"/>
                </a:solidFill>
                <a:latin typeface="Times New Roman" panose="02020603050405020304" pitchFamily="18" charset="0"/>
                <a:cs typeface="Times New Roman" panose="02020603050405020304" pitchFamily="18" charset="0"/>
              </a:rPr>
              <a:t> 17 </a:t>
            </a:r>
            <a:r>
              <a:rPr lang="kk-KZ" sz="1100" dirty="0" smtClean="0">
                <a:solidFill>
                  <a:srgbClr val="000000"/>
                </a:solidFill>
                <a:latin typeface="Times New Roman" panose="02020603050405020304" pitchFamily="18" charset="0"/>
                <a:cs typeface="Times New Roman" panose="02020603050405020304" pitchFamily="18" charset="0"/>
              </a:rPr>
              <a:t>қарашаға </a:t>
            </a:r>
            <a:r>
              <a:rPr lang="ru-RU" sz="1100" dirty="0" err="1" smtClean="0">
                <a:solidFill>
                  <a:schemeClr val="tx1"/>
                </a:solidFill>
                <a:latin typeface="Times New Roman" panose="02020603050405020304" pitchFamily="18" charset="0"/>
                <a:cs typeface="Times New Roman" panose="02020603050405020304" pitchFamily="18" charset="0"/>
              </a:rPr>
              <a:t>қараған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ыдырауына</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төмен</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болады</a:t>
            </a:r>
            <a:r>
              <a:rPr lang="ru-RU" sz="1100" dirty="0" smtClean="0">
                <a:solidFill>
                  <a:schemeClr val="tx1"/>
                </a:solidFill>
                <a:latin typeface="Times New Roman" panose="02020603050405020304" pitchFamily="18" charset="0"/>
                <a:cs typeface="Times New Roman" panose="02020603050405020304" pitchFamily="18" charset="0"/>
              </a:rPr>
              <a:t> 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60642366"/>
              </p:ext>
            </p:extLst>
          </p:nvPr>
        </p:nvGraphicFramePr>
        <p:xfrm>
          <a:off x="5067480" y="4114745"/>
          <a:ext cx="4667576" cy="234696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94375">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Ластаушы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18079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РМ-10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2"/>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3"/>
                  </a:ext>
                </a:extLst>
              </a:tr>
              <a:tr h="1807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1535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1807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180790">
                <a:tc>
                  <a:txBody>
                    <a:bodyPr/>
                    <a:lstStyle/>
                    <a:p>
                      <a:r>
                        <a:rPr lang="kk-KZ" sz="1000" dirty="0" smtClean="0">
                          <a:latin typeface="Times New Roman" panose="02020603050405020304" pitchFamily="18" charset="0"/>
                          <a:cs typeface="Times New Roman" panose="02020603050405020304" pitchFamily="18" charset="0"/>
                        </a:rPr>
                        <a:t>Күкірт сутегі</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180790">
                <a:tc>
                  <a:txBody>
                    <a:bodyPr/>
                    <a:lstStyle/>
                    <a:p>
                      <a:r>
                        <a:rPr lang="kk-KZ" sz="1000" dirty="0" smtClean="0">
                          <a:latin typeface="Times New Roman" panose="02020603050405020304" pitchFamily="18" charset="0"/>
                          <a:cs typeface="Times New Roman" panose="02020603050405020304" pitchFamily="18" charset="0"/>
                        </a:rPr>
                        <a:t>Аммиак</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1526028003"/>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2015ж.28.02 №168 </a:t>
                      </a: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атмосфералық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ауаға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қатысты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санитарлық-эпидемиологиялық</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ережелер</a:t>
                      </a:r>
                      <a:r>
                        <a:rPr lang="ru-RU" sz="700" i="1" dirty="0" smtClean="0">
                          <a:latin typeface="Times New Roman" panose="02020603050405020304" pitchFamily="18" charset="0"/>
                          <a:cs typeface="Times New Roman" panose="02020603050405020304" pitchFamily="18" charset="0"/>
                        </a:rPr>
                        <a:t> мен </a:t>
                      </a:r>
                      <a:r>
                        <a:rPr lang="ru-RU" sz="700" i="1" dirty="0" err="1" smtClean="0">
                          <a:latin typeface="Times New Roman" panose="02020603050405020304" pitchFamily="18" charset="0"/>
                          <a:cs typeface="Times New Roman" panose="02020603050405020304" pitchFamily="18" charset="0"/>
                        </a:rPr>
                        <a:t>нормаларға</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ru-RU" altLang="ru-RU" sz="1200" b="1" dirty="0">
                <a:latin typeface="Times New Roman" panose="02020603050405020304" pitchFamily="18" charset="0"/>
                <a:cs typeface="Times New Roman" panose="02020603050405020304" pitchFamily="18" charset="0"/>
              </a:rPr>
              <a:t>5</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қараша</a:t>
            </a:r>
            <a:endParaRPr lang="zh-CN" altLang="x-none"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Ақтау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51427" y="215900"/>
            <a:ext cx="4710110" cy="1954381"/>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lvl="0" algn="ctr"/>
            <a:r>
              <a:rPr lang="kk-KZ" altLang="ru-RU" sz="1100" b="1" dirty="0" smtClean="0">
                <a:latin typeface="Times New Roman" panose="02020603050405020304" pitchFamily="18" charset="0"/>
                <a:cs typeface="Times New Roman" panose="02020603050405020304" pitchFamily="18" charset="0"/>
              </a:rPr>
              <a:t>Ақтау қаласы бойынша 16 қарашаға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smtClean="0">
                <a:solidFill>
                  <a:srgbClr val="000000"/>
                </a:solidFill>
                <a:latin typeface="Times New Roman" panose="02020603050405020304" pitchFamily="18" charset="0"/>
                <a:cs typeface="Times New Roman" panose="02020603050405020304" pitchFamily="18" charset="0"/>
              </a:rPr>
              <a:t>2022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15 </a:t>
            </a:r>
            <a:r>
              <a:rPr lang="kk-KZ" altLang="ru-RU" sz="1100" b="1" dirty="0" smtClean="0">
                <a:solidFill>
                  <a:prstClr val="black"/>
                </a:solidFill>
                <a:latin typeface="Times New Roman" panose="02020603050405020304" pitchFamily="18" charset="0"/>
                <a:cs typeface="Times New Roman" panose="02020603050405020304" pitchFamily="18" charset="0"/>
              </a:rPr>
              <a:t>қараша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16 </a:t>
            </a:r>
            <a:r>
              <a:rPr lang="ru-RU" altLang="ru-RU" sz="1100" b="1" dirty="0" err="1" smtClean="0">
                <a:solidFill>
                  <a:srgbClr val="000000"/>
                </a:solidFill>
                <a:latin typeface="Times New Roman" panose="02020603050405020304" pitchFamily="18" charset="0"/>
                <a:cs typeface="Times New Roman" panose="02020603050405020304" pitchFamily="18" charset="0"/>
              </a:rPr>
              <a:t>қараша</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endParaRPr lang="ru-RU" sz="1100" b="1"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Көшпелі бұлтты, жауын-шашынсыз. </a:t>
            </a:r>
            <a:r>
              <a:rPr lang="kk-KZ" sz="1100" dirty="0" smtClean="0">
                <a:solidFill>
                  <a:prstClr val="black"/>
                </a:solidFill>
                <a:latin typeface="Times New Roman" pitchFamily="18" charset="0"/>
                <a:cs typeface="Times New Roman" pitchFamily="18" charset="0"/>
              </a:rPr>
              <a:t>Жел</a:t>
            </a:r>
            <a:r>
              <a:rPr lang="kk-KZ" sz="1100" dirty="0" smtClean="0">
                <a:solidFill>
                  <a:srgbClr val="000000"/>
                </a:solidFill>
                <a:latin typeface="Times New Roman" panose="02020603050405020304" pitchFamily="18" charset="0"/>
                <a:cs typeface="Times New Roman" panose="02020603050405020304" pitchFamily="18" charset="0"/>
                <a:sym typeface="+mn-ea"/>
              </a:rPr>
              <a:t> солтүстік-батыстан оңтүстік-шығысқа ауыспалы, күші 9-14, күндіз екпіні 15-20 </a:t>
            </a:r>
            <a:r>
              <a:rPr lang="kk-KZ" sz="1100" dirty="0" smtClean="0">
                <a:solidFill>
                  <a:prstClr val="black"/>
                </a:solidFill>
                <a:latin typeface="Times New Roman" pitchFamily="18" charset="0"/>
                <a:cs typeface="Times New Roman" pitchFamily="18" charset="0"/>
              </a:rPr>
              <a:t>м/с. Ауа температурасы түнде 1-3, күндіз 6-8 жылы.</a:t>
            </a:r>
          </a:p>
          <a:p>
            <a:pPr lvl="0" algn="ctr"/>
            <a:endParaRPr lang="kk-KZ" sz="1100" b="1" dirty="0">
              <a:solidFill>
                <a:srgbClr val="000000"/>
              </a:solidFill>
              <a:latin typeface="Times New Roman" panose="02020603050405020304" pitchFamily="18" charset="0"/>
              <a:cs typeface="Times New Roman" panose="02020603050405020304" pitchFamily="18" charset="0"/>
            </a:endParaRPr>
          </a:p>
          <a:p>
            <a:pPr lvl="0" algn="ctr"/>
            <a:r>
              <a:rPr lang="kk-KZ" sz="1100" b="1" dirty="0" smtClean="0">
                <a:solidFill>
                  <a:srgbClr val="000000"/>
                </a:solidFill>
                <a:latin typeface="Times New Roman" panose="02020603050405020304" pitchFamily="18" charset="0"/>
                <a:cs typeface="Times New Roman" panose="02020603050405020304" pitchFamily="18" charset="0"/>
              </a:rPr>
              <a:t>17 қарашаға</a:t>
            </a:r>
            <a:endParaRPr lang="ru-RU" sz="1100" b="1" dirty="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2022 ж. 16 </a:t>
            </a:r>
            <a:r>
              <a:rPr lang="ru-RU" sz="1100" b="1" dirty="0" err="1" smtClean="0">
                <a:solidFill>
                  <a:srgbClr val="000000"/>
                </a:solidFill>
                <a:latin typeface="Times New Roman" panose="02020603050405020304" pitchFamily="18" charset="0"/>
                <a:cs typeface="Times New Roman" panose="02020603050405020304" pitchFamily="18" charset="0"/>
              </a:rPr>
              <a:t>қараша</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20-дан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2022 ж. 17 </a:t>
            </a:r>
            <a:r>
              <a:rPr lang="kk-KZ" sz="1100" b="1" dirty="0" smtClean="0">
                <a:solidFill>
                  <a:srgbClr val="000000"/>
                </a:solidFill>
                <a:latin typeface="Times New Roman" panose="02020603050405020304" pitchFamily="18" charset="0"/>
                <a:cs typeface="Times New Roman" panose="02020603050405020304" pitchFamily="18" charset="0"/>
              </a:rPr>
              <a:t>қараша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08-ге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Көшпелі </a:t>
            </a:r>
            <a:r>
              <a:rPr lang="kk-KZ" sz="1100" dirty="0">
                <a:solidFill>
                  <a:srgbClr val="000000"/>
                </a:solidFill>
                <a:latin typeface="Times New Roman" panose="02020603050405020304" pitchFamily="18" charset="0"/>
                <a:cs typeface="Times New Roman" panose="02020603050405020304" pitchFamily="18" charset="0"/>
                <a:sym typeface="+mn-ea"/>
              </a:rPr>
              <a:t>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оңтүстік-шығыстан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9-14 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a:solidFill>
                  <a:prstClr val="black"/>
                </a:solidFill>
                <a:latin typeface="Times New Roman" pitchFamily="18" charset="0"/>
                <a:cs typeface="Times New Roman" pitchFamily="18" charset="0"/>
              </a:rPr>
              <a:t> </a:t>
            </a:r>
            <a:r>
              <a:rPr lang="ru-RU" sz="1100" smtClean="0">
                <a:solidFill>
                  <a:prstClr val="black"/>
                </a:solidFill>
                <a:latin typeface="Times New Roman" pitchFamily="18" charset="0"/>
                <a:cs typeface="Times New Roman" pitchFamily="18" charset="0"/>
              </a:rPr>
              <a:t>2-4</a:t>
            </a:r>
            <a:r>
              <a:rPr lang="kk-KZ" sz="110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жылы</a:t>
            </a:r>
            <a:r>
              <a:rPr lang="ru-RU"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a16="http://schemas.microsoft.com/office/drawing/2014/main" id="{E1A8E3C0-CFA9-44DB-A7DD-D1427BEBA2CE}"/>
              </a:ext>
            </a:extLst>
          </p:cNvPr>
          <p:cNvSpPr txBox="1"/>
          <p:nvPr/>
        </p:nvSpPr>
        <p:spPr>
          <a:xfrm>
            <a:off x="317284" y="246083"/>
            <a:ext cx="4635716"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КЕЗІНДЕ </a:t>
            </a:r>
            <a:r>
              <a:rPr lang="ru-RU" sz="1400" b="1" dirty="0">
                <a:solidFill>
                  <a:srgbClr val="000000"/>
                </a:solidFill>
                <a:latin typeface="Times New Roman" pitchFamily="18" charset="0"/>
                <a:cs typeface="Times New Roman" pitchFamily="18" charset="0"/>
                <a:sym typeface="+mn-ea"/>
              </a:rPr>
              <a:t>ХАЛЫҚҚА АРНАЛҒАН ҰСЫНЫСТАР</a:t>
            </a:r>
            <a:endParaRPr lang="ru-RU" sz="1400" b="1" dirty="0"/>
          </a:p>
        </p:txBody>
      </p:sp>
      <p:sp>
        <p:nvSpPr>
          <p:cNvPr id="22" name="Прямоугольник 26"/>
          <p:cNvSpPr/>
          <p:nvPr/>
        </p:nvSpPr>
        <p:spPr>
          <a:xfrm>
            <a:off x="317284" y="4659557"/>
            <a:ext cx="4661089"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31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 10 </a:t>
            </a:r>
            <a:r>
              <a:rPr lang="ru-RU" sz="1200" dirty="0" err="1" smtClean="0">
                <a:latin typeface="Times New Roman" panose="02020603050405020304" pitchFamily="18" charset="0"/>
                <a:cs typeface="Times New Roman" panose="02020603050405020304" pitchFamily="18" charset="0"/>
              </a:rPr>
              <a:t>учаскесі</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43441" y="4386751"/>
            <a:ext cx="4514262" cy="1780911"/>
            <a:chOff x="308273" y="3799939"/>
            <a:chExt cx="4514262"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Халықаралық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ынтымақтастық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08273" y="4077010"/>
              <a:ext cx="2584362"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Астана қ.,  </a:t>
              </a:r>
              <a:r>
                <a:rPr lang="ru-RU" altLang="ru-RU" sz="1000" i="1" dirty="0" err="1" smtClean="0">
                  <a:latin typeface="Times New Roman" panose="02020603050405020304" pitchFamily="18" charset="0"/>
                  <a:cs typeface="Times New Roman" panose="02020603050405020304" pitchFamily="18" charset="0"/>
                </a:rPr>
                <a:t>Мәңгілік</a:t>
              </a:r>
              <a:r>
                <a:rPr lang="ru-RU" altLang="ru-RU" sz="1000" i="1" dirty="0" smtClean="0">
                  <a:latin typeface="Times New Roman" panose="02020603050405020304" pitchFamily="18" charset="0"/>
                  <a:cs typeface="Times New Roman" panose="02020603050405020304" pitchFamily="18" charset="0"/>
                </a:rPr>
                <a:t> ел </a:t>
              </a:r>
              <a:r>
                <a:rPr lang="ru-RU" altLang="ru-RU" sz="1000" i="1" dirty="0" err="1" smtClean="0">
                  <a:latin typeface="Times New Roman" panose="02020603050405020304" pitchFamily="18" charset="0"/>
                  <a:cs typeface="Times New Roman" panose="02020603050405020304" pitchFamily="18" charset="0"/>
                </a:rPr>
                <a:t>даңғылы</a:t>
              </a:r>
              <a:r>
                <a:rPr lang="ru-RU" altLang="ru-RU" sz="1000" i="1" dirty="0" smtClean="0">
                  <a:latin typeface="Times New Roman" panose="02020603050405020304" pitchFamily="18" charset="0"/>
                  <a:cs typeface="Times New Roman" panose="02020603050405020304" pitchFamily="18" charset="0"/>
                </a:rPr>
                <a:t>, 11/1</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smtClean="0">
                <a:solidFill>
                  <a:srgbClr val="000000"/>
                </a:solidFill>
                <a:latin typeface="Times New Roman" panose="02020603050405020304" pitchFamily="18" charset="0"/>
                <a:cs typeface="Times New Roman" panose="02020603050405020304" pitchFamily="18" charset="0"/>
              </a:rPr>
              <a:t>Нұрмахамбет М.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val="20000"/>
                    </a:ext>
                  </a:extLst>
                </a:gridCol>
                <a:gridCol w="3484059">
                  <a:extLst>
                    <a:ext uri="{9D8B030D-6E8A-4147-A177-3AD203B41FA5}">
                      <a16:colId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2" name="Прямоугольник 1"/>
          <p:cNvSpPr/>
          <p:nvPr/>
        </p:nvSpPr>
        <p:spPr>
          <a:xfrm>
            <a:off x="302994" y="792056"/>
            <a:ext cx="1580497" cy="307777"/>
          </a:xfrm>
          <a:prstGeom prst="rect">
            <a:avLst/>
          </a:prstGeom>
          <a:noFill/>
        </p:spPr>
        <p:txBody>
          <a:bodyPr wrap="none">
            <a:spAutoFit/>
          </a:bodyPr>
          <a:lstStyle/>
          <a:p>
            <a:pPr indent="176213" algn="just">
              <a:spcAft>
                <a:spcPts val="0"/>
              </a:spcAft>
            </a:pPr>
            <a:r>
              <a:rPr lang="kk-KZ" sz="1400" dirty="0">
                <a:latin typeface="Times New Roman" panose="02020603050405020304" pitchFamily="18" charset="0"/>
                <a:cs typeface="Times New Roman" panose="02020603050405020304" pitchFamily="18" charset="0"/>
              </a:rPr>
              <a:t>Ұсыныстар жоқ</a:t>
            </a:r>
            <a:endParaRPr lang="ru-RU" sz="1400" dirty="0">
              <a:latin typeface="Times New Roman" panose="02020603050405020304" pitchFamily="18" charset="0"/>
              <a:cs typeface="Times New Roman" panose="02020603050405020304" pitchFamily="18" charset="0"/>
            </a:endParaRPr>
          </a:p>
        </p:txBody>
      </p:sp>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18660</TotalTime>
  <Words>589</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Мейирхан Нурмахамбет</cp:lastModifiedBy>
  <cp:revision>2503</cp:revision>
  <cp:lastPrinted>2021-07-01T07:38:07Z</cp:lastPrinted>
  <dcterms:created xsi:type="dcterms:W3CDTF">2018-03-27T06:03:00Z</dcterms:created>
  <dcterms:modified xsi:type="dcterms:W3CDTF">2022-11-15T08:48:50Z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