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User" initials="U" lastIdx="0" clrIdx="0">
    <p:extLst>
      <p:ext uri="{19B8F6BF-5375-455C-9EA6-DF929625EA0E}">
        <p15:presenceInfo xmlns:p15="http://schemas.microsoft.com/office/powerpoint/2012/main" userId="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86"/>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10" Type="http://schemas.microsoft.com/office/2016/11/relationships/changesInfo" Target="changesInfos/changesInfo1.xml"/><Relationship Id="rId4" Type="http://schemas.openxmlformats.org/officeDocument/2006/relationships/notesMaster" Target="notesMasters/notesMaster1.xml"/><Relationship Id="rId9"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userId="df42278df007c026" providerId="LiveId" clId="{BA79C80D-CDFB-4992-BCF8-D2600AB55484}"/>
    <pc:docChg chg="modSld">
      <pc:chgData name="Moldir" userId="df42278df007c026" providerId="LiveId" clId="{BA79C80D-CDFB-4992-BCF8-D2600AB55484}" dt="2022-11-13T10:35:16.653" v="31" actId="20577"/>
      <pc:docMkLst>
        <pc:docMk/>
      </pc:docMkLst>
      <pc:sldChg chg="modSp mod">
        <pc:chgData name="Moldir" userId="df42278df007c026" providerId="LiveId" clId="{BA79C80D-CDFB-4992-BCF8-D2600AB55484}" dt="2022-11-13T10:34:53.023" v="29" actId="20577"/>
        <pc:sldMkLst>
          <pc:docMk/>
          <pc:sldMk cId="0" sldId="261"/>
        </pc:sldMkLst>
        <pc:spChg chg="mod">
          <ac:chgData name="Moldir" userId="df42278df007c026" providerId="LiveId" clId="{BA79C80D-CDFB-4992-BCF8-D2600AB55484}" dt="2022-11-13T10:34:47.335" v="25" actId="20577"/>
          <ac:spMkLst>
            <pc:docMk/>
            <pc:sldMk cId="0" sldId="261"/>
            <ac:spMk id="14" creationId="{00000000-0000-0000-0000-000000000000}"/>
          </ac:spMkLst>
        </pc:spChg>
        <pc:graphicFrameChg chg="modGraphic">
          <ac:chgData name="Moldir" userId="df42278df007c026" providerId="LiveId" clId="{BA79C80D-CDFB-4992-BCF8-D2600AB55484}" dt="2022-11-13T10:34:53.023" v="29" actId="20577"/>
          <ac:graphicFrameMkLst>
            <pc:docMk/>
            <pc:sldMk cId="0" sldId="261"/>
            <ac:graphicFrameMk id="19" creationId="{00000000-0000-0000-0000-000000000000}"/>
          </ac:graphicFrameMkLst>
        </pc:graphicFrameChg>
        <pc:graphicFrameChg chg="modGraphic">
          <ac:chgData name="Moldir" userId="df42278df007c026" providerId="LiveId" clId="{BA79C80D-CDFB-4992-BCF8-D2600AB55484}" dt="2022-11-13T10:34:19.415" v="23" actId="20577"/>
          <ac:graphicFrameMkLst>
            <pc:docMk/>
            <pc:sldMk cId="0" sldId="261"/>
            <ac:graphicFrameMk id="23" creationId="{94CC0974-E1E4-47F3-9A8B-49A879A3B96B}"/>
          </ac:graphicFrameMkLst>
        </pc:graphicFrameChg>
      </pc:sldChg>
      <pc:sldChg chg="modSp mod">
        <pc:chgData name="Moldir" userId="df42278df007c026" providerId="LiveId" clId="{BA79C80D-CDFB-4992-BCF8-D2600AB55484}" dt="2022-11-13T10:35:16.653" v="31" actId="20577"/>
        <pc:sldMkLst>
          <pc:docMk/>
          <pc:sldMk cId="334028445" sldId="265"/>
        </pc:sldMkLst>
        <pc:spChg chg="mod">
          <ac:chgData name="Moldir" userId="df42278df007c026" providerId="LiveId" clId="{BA79C80D-CDFB-4992-BCF8-D2600AB55484}" dt="2022-11-13T10:35:16.653" v="31" actId="20577"/>
          <ac:spMkLst>
            <pc:docMk/>
            <pc:sldMk cId="334028445" sldId="265"/>
            <ac:spMk id="18"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6242" y="114301"/>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881514" y="199760"/>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385609303"/>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a:solidFill>
                  <a:srgbClr val="0070C0"/>
                </a:solidFill>
                <a:latin typeface="Times New Roman" panose="02020603050405020304" pitchFamily="18" charset="0"/>
                <a:cs typeface="Times New Roman" panose="02020603050405020304" pitchFamily="18" charset="0"/>
              </a:rPr>
              <a:t>Қазақстан Республикасы Экология, геология және табиғи ресурстар министрлігі</a:t>
            </a:r>
          </a:p>
          <a:p>
            <a:pPr algn="ctr"/>
            <a:r>
              <a:rPr lang="ru-RU" altLang="ru-RU" sz="1200" b="1">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1526832320"/>
              </p:ext>
            </p:extLst>
          </p:nvPr>
        </p:nvGraphicFramePr>
        <p:xfrm>
          <a:off x="307975" y="2588895"/>
          <a:ext cx="4465638" cy="2362200"/>
        </p:xfrm>
        <a:graphic>
          <a:graphicData uri="http://schemas.openxmlformats.org/drawingml/2006/table">
            <a:tbl>
              <a:tblPr/>
              <a:tblGrid>
                <a:gridCol w="4465638">
                  <a:extLst>
                    <a:ext uri="{9D8B030D-6E8A-4147-A177-3AD203B41FA5}">
                      <a16:colId xmlns:a16="http://schemas.microsoft.com/office/drawing/2014/main" val="20000"/>
                    </a:ext>
                  </a:extLst>
                </a:gridCol>
              </a:tblGrid>
              <a:tr h="199223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a:t>
                      </a:r>
                      <a:r>
                        <a:rPr lang="ru-RU" altLang="x-none" sz="1600" b="1" i="1" baseline="0" dirty="0">
                          <a:solidFill>
                            <a:srgbClr val="002060"/>
                          </a:solidFill>
                          <a:latin typeface="Times New Roman" panose="02020603050405020304" pitchFamily="18" charset="0"/>
                          <a:cs typeface="Times New Roman" panose="02020603050405020304" pitchFamily="18" charset="0"/>
                        </a:rPr>
                        <a:t> 317 </a:t>
                      </a:r>
                      <a:r>
                        <a:rPr lang="ru-RU" altLang="x-none" sz="1600" b="1" i="1" dirty="0">
                          <a:solidFill>
                            <a:srgbClr val="002060"/>
                          </a:solidFill>
                          <a:latin typeface="Times New Roman" panose="02020603050405020304" pitchFamily="18" charset="0"/>
                          <a:cs typeface="Times New Roman" panose="02020603050405020304" pitchFamily="18" charset="0"/>
                        </a:rPr>
                        <a:t>КҮНДЕЛІКТІ </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a:t>
                      </a: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БЮЛЛЕТЕНІ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Қостанай</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a:t>
                      </a:r>
                      <a:r>
                        <a:rPr lang="ru-RU" altLang="zh-CN" sz="1200" b="1" i="1" baseline="0" dirty="0">
                          <a:solidFill>
                            <a:schemeClr val="tx2">
                              <a:lumMod val="75000"/>
                            </a:schemeClr>
                          </a:solidFill>
                          <a:latin typeface="Times New Roman" panose="02020603050405020304" pitchFamily="18" charset="0"/>
                          <a:cs typeface="Times New Roman" panose="02020603050405020304" pitchFamily="18" charset="0"/>
                        </a:rPr>
                        <a:t>13 </a:t>
                      </a:r>
                      <a:r>
                        <a:rPr lang="ru-RU" altLang="zh-CN" sz="1200" b="1" i="1" baseline="0" dirty="0" err="1">
                          <a:solidFill>
                            <a:schemeClr val="tx2">
                              <a:lumMod val="75000"/>
                            </a:schemeClr>
                          </a:solidFill>
                          <a:latin typeface="Times New Roman" panose="02020603050405020304" pitchFamily="18" charset="0"/>
                          <a:cs typeface="Times New Roman" panose="02020603050405020304" pitchFamily="18" charset="0"/>
                        </a:rPr>
                        <a:t>қараша</a:t>
                      </a:r>
                      <a:endParaRPr lang="ru-RU" altLang="zh-CN" sz="1200" b="1" i="1" baseline="0" dirty="0">
                        <a:solidFill>
                          <a:schemeClr val="tx2">
                            <a:lumMod val="75000"/>
                          </a:schemeClr>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endParaRPr lang="kk-KZ" altLang="zh-CN" sz="1200" b="1" i="1" baseline="0" dirty="0">
                        <a:solidFill>
                          <a:schemeClr val="tx2">
                            <a:lumMod val="75000"/>
                          </a:schemeClr>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3" name="Прямоугольник 2"/>
          <p:cNvSpPr/>
          <p:nvPr/>
        </p:nvSpPr>
        <p:spPr>
          <a:xfrm>
            <a:off x="5024389" y="260319"/>
            <a:ext cx="4752928" cy="2123658"/>
          </a:xfrm>
          <a:prstGeom prst="rect">
            <a:avLst/>
          </a:prstGeom>
        </p:spPr>
        <p:txBody>
          <a:bodyPr wrap="square">
            <a:spAutoFit/>
          </a:bodyPr>
          <a:lstStyle/>
          <a:p>
            <a:pPr lvl="0" algn="ctr"/>
            <a:r>
              <a:rPr lang="ru-RU" altLang="ru-RU" sz="1200" b="1" dirty="0" err="1">
                <a:latin typeface="Times New Roman" panose="02020603050405020304" pitchFamily="18" charset="0"/>
                <a:cs typeface="Times New Roman" panose="02020603050405020304" pitchFamily="18" charset="0"/>
              </a:rPr>
              <a:t>Қостанай</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бойынша</a:t>
            </a:r>
            <a:r>
              <a:rPr lang="ru-RU" altLang="ru-RU" sz="1200" b="1" dirty="0">
                <a:latin typeface="Times New Roman" panose="02020603050405020304" pitchFamily="18" charset="0"/>
                <a:cs typeface="Times New Roman" panose="02020603050405020304" pitchFamily="18" charset="0"/>
              </a:rPr>
              <a:t> </a:t>
            </a:r>
          </a:p>
          <a:p>
            <a:pPr lvl="0"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a:t>
            </a:r>
            <a:r>
              <a:rPr lang="kk-KZ" altLang="ru-RU" sz="1200" b="1" dirty="0">
                <a:latin typeface="Times New Roman" panose="02020603050405020304" pitchFamily="18" charset="0"/>
                <a:cs typeface="Times New Roman" panose="02020603050405020304" pitchFamily="18" charset="0"/>
              </a:rPr>
              <a:t>14</a:t>
            </a:r>
            <a:r>
              <a:rPr lang="kk-KZ" sz="1200" b="1" dirty="0">
                <a:latin typeface="Times New Roman" panose="02020603050405020304" pitchFamily="18" charset="0"/>
                <a:cs typeface="Times New Roman" panose="02020603050405020304" pitchFamily="18" charset="0"/>
              </a:rPr>
              <a:t> қараша </a:t>
            </a:r>
          </a:p>
          <a:p>
            <a:pPr lvl="0" algn="ctr"/>
            <a:r>
              <a:rPr lang="kk-KZ" altLang="ru-RU" sz="1200" b="1" dirty="0">
                <a:latin typeface="Times New Roman" panose="02020603050405020304" pitchFamily="18" charset="0"/>
                <a:cs typeface="Times New Roman" panose="02020603050405020304" pitchFamily="18" charset="0"/>
              </a:rPr>
              <a:t>   13 қараша 2022 ж. сағ. 21-ден 14 қараша 2022 ж. сағ. 21 дейін</a:t>
            </a:r>
          </a:p>
          <a:p>
            <a:pPr algn="just"/>
            <a:r>
              <a:rPr lang="ru-RU" sz="1200" dirty="0">
                <a:latin typeface="Times New Roman" panose="02020603050405020304" pitchFamily="18" charset="0"/>
                <a:cs typeface="Times New Roman" panose="02020603050405020304" pitchFamily="18" charset="0"/>
              </a:rPr>
              <a:t>Жауын-шашын (</a:t>
            </a:r>
            <a:r>
              <a:rPr lang="ru-RU" sz="1200" dirty="0" err="1">
                <a:latin typeface="Times New Roman" panose="02020603050405020304" pitchFamily="18" charset="0"/>
                <a:cs typeface="Times New Roman" panose="02020603050405020304" pitchFamily="18" charset="0"/>
              </a:rPr>
              <a:t>жаңбыр</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қар</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Оңтүстік-батыстан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соққан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жел</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солтүстік-батысқа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ауысады</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күші</a:t>
            </a:r>
            <a:r>
              <a:rPr lang="ru-RU" sz="1200" dirty="0">
                <a:latin typeface="Times New Roman" panose="02020603050405020304" pitchFamily="18" charset="0"/>
                <a:cs typeface="Times New Roman" panose="02020603050405020304" pitchFamily="18" charset="0"/>
              </a:rPr>
              <a:t> 15-20, </a:t>
            </a:r>
            <a:r>
              <a:rPr lang="ru-RU" sz="1200" dirty="0" err="1">
                <a:latin typeface="Times New Roman" panose="02020603050405020304" pitchFamily="18" charset="0"/>
                <a:cs typeface="Times New Roman" panose="02020603050405020304" pitchFamily="18" charset="0"/>
              </a:rPr>
              <a:t>екпіні</a:t>
            </a:r>
            <a:r>
              <a:rPr lang="ru-RU" sz="1200" dirty="0">
                <a:latin typeface="Times New Roman" panose="02020603050405020304" pitchFamily="18" charset="0"/>
                <a:cs typeface="Times New Roman" panose="02020603050405020304" pitchFamily="18" charset="0"/>
              </a:rPr>
              <a:t> 23-28 м/с. </a:t>
            </a:r>
            <a:r>
              <a:rPr lang="ru-RU" sz="1200" dirty="0" err="1">
                <a:latin typeface="Times New Roman" panose="02020603050405020304" pitchFamily="18" charset="0"/>
                <a:cs typeface="Times New Roman" panose="02020603050405020304" pitchFamily="18" charset="0"/>
              </a:rPr>
              <a:t>Ауа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температурасы</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түнде</a:t>
            </a:r>
            <a:r>
              <a:rPr lang="ru-RU" sz="1200" dirty="0">
                <a:latin typeface="Times New Roman" panose="02020603050405020304" pitchFamily="18" charset="0"/>
                <a:cs typeface="Times New Roman" panose="02020603050405020304" pitchFamily="18" charset="0"/>
              </a:rPr>
              <a:t> 0-2, </a:t>
            </a:r>
            <a:r>
              <a:rPr lang="ru-RU" sz="1200" dirty="0" err="1">
                <a:latin typeface="Times New Roman" panose="02020603050405020304" pitchFamily="18" charset="0"/>
                <a:cs typeface="Times New Roman" panose="02020603050405020304" pitchFamily="18" charset="0"/>
              </a:rPr>
              <a:t>күндіз</a:t>
            </a:r>
            <a:r>
              <a:rPr lang="ru-RU" sz="1200" dirty="0">
                <a:latin typeface="Times New Roman" panose="02020603050405020304" pitchFamily="18" charset="0"/>
                <a:cs typeface="Times New Roman" panose="02020603050405020304" pitchFamily="18" charset="0"/>
              </a:rPr>
              <a:t> 2-4 градус </a:t>
            </a:r>
            <a:r>
              <a:rPr lang="ru-RU" sz="1200" dirty="0" err="1">
                <a:latin typeface="Times New Roman" panose="02020603050405020304" pitchFamily="18" charset="0"/>
                <a:cs typeface="Times New Roman" panose="02020603050405020304" pitchFamily="18" charset="0"/>
              </a:rPr>
              <a:t>жылы</a:t>
            </a:r>
            <a:r>
              <a:rPr lang="ru-RU" sz="1200" dirty="0">
                <a:latin typeface="Times New Roman" panose="02020603050405020304" pitchFamily="18" charset="0"/>
                <a:cs typeface="Times New Roman" panose="02020603050405020304" pitchFamily="18" charset="0"/>
              </a:rPr>
              <a:t>.</a:t>
            </a:r>
          </a:p>
          <a:p>
            <a:pPr algn="just"/>
            <a:endParaRPr lang="ru-RU" sz="1200" dirty="0">
              <a:latin typeface="Times New Roman" panose="02020603050405020304" pitchFamily="18" charset="0"/>
              <a:cs typeface="Times New Roman" panose="02020603050405020304" pitchFamily="18" charset="0"/>
            </a:endParaRPr>
          </a:p>
          <a:p>
            <a:pPr algn="ctr"/>
            <a:r>
              <a:rPr lang="kk-KZ" sz="1200" b="1" dirty="0">
                <a:latin typeface="Times New Roman" panose="02020603050405020304" pitchFamily="18" charset="0"/>
                <a:cs typeface="Times New Roman" panose="02020603050405020304" pitchFamily="18" charset="0"/>
              </a:rPr>
              <a:t>2022 жылғы 15 қараша</a:t>
            </a:r>
          </a:p>
          <a:p>
            <a:pPr lvl="0" algn="ctr"/>
            <a:r>
              <a:rPr lang="kk-KZ" sz="1200" b="1" dirty="0">
                <a:latin typeface="Times New Roman" panose="02020603050405020304" pitchFamily="18" charset="0"/>
                <a:cs typeface="Times New Roman" panose="02020603050405020304" pitchFamily="18" charset="0"/>
              </a:rPr>
              <a:t> 14 қараша </a:t>
            </a:r>
            <a:r>
              <a:rPr lang="ru-RU" sz="1200" b="1" dirty="0" err="1">
                <a:latin typeface="Times New Roman" panose="02020603050405020304" pitchFamily="18" charset="0"/>
                <a:cs typeface="Times New Roman" panose="02020603050405020304" pitchFamily="18" charset="0"/>
              </a:rPr>
              <a:t>сағ</a:t>
            </a:r>
            <a:r>
              <a:rPr lang="ru-RU" sz="1200" b="1" dirty="0">
                <a:latin typeface="Times New Roman" panose="02020603050405020304" pitchFamily="18" charset="0"/>
                <a:cs typeface="Times New Roman" panose="02020603050405020304" pitchFamily="18" charset="0"/>
              </a:rPr>
              <a:t>.  21-ден </a:t>
            </a:r>
            <a:r>
              <a:rPr lang="ru-RU" sz="1200" b="1" dirty="0" err="1">
                <a:latin typeface="Times New Roman" panose="02020603050405020304" pitchFamily="18" charset="0"/>
                <a:cs typeface="Times New Roman" panose="02020603050405020304" pitchFamily="18" charset="0"/>
              </a:rPr>
              <a:t>бастап</a:t>
            </a:r>
            <a:r>
              <a:rPr lang="ru-RU" sz="1200" b="1" dirty="0">
                <a:latin typeface="Times New Roman" panose="02020603050405020304" pitchFamily="18" charset="0"/>
                <a:cs typeface="Times New Roman" panose="02020603050405020304" pitchFamily="18" charset="0"/>
              </a:rPr>
              <a:t> 15 </a:t>
            </a:r>
            <a:r>
              <a:rPr lang="ru-RU" sz="1200" b="1" dirty="0" err="1">
                <a:latin typeface="Times New Roman" panose="02020603050405020304" pitchFamily="18" charset="0"/>
                <a:cs typeface="Times New Roman" panose="02020603050405020304" pitchFamily="18" charset="0"/>
              </a:rPr>
              <a:t>қараша</a:t>
            </a:r>
            <a:r>
              <a:rPr lang="ru-RU" sz="1200" b="1" dirty="0">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сағ</a:t>
            </a:r>
            <a:r>
              <a:rPr lang="ru-RU" sz="1200" b="1" dirty="0">
                <a:latin typeface="Times New Roman" panose="02020603050405020304" pitchFamily="18" charset="0"/>
                <a:cs typeface="Times New Roman" panose="02020603050405020304" pitchFamily="18" charset="0"/>
              </a:rPr>
              <a:t>. 09-ға </a:t>
            </a:r>
            <a:r>
              <a:rPr lang="ru-RU" sz="1200" b="1" dirty="0" err="1">
                <a:latin typeface="Times New Roman" panose="02020603050405020304" pitchFamily="18" charset="0"/>
                <a:cs typeface="Times New Roman" panose="02020603050405020304" pitchFamily="18" charset="0"/>
              </a:rPr>
              <a:t>дейін</a:t>
            </a:r>
            <a:r>
              <a:rPr lang="ru-RU" sz="1200" b="1" dirty="0">
                <a:latin typeface="Times New Roman" panose="02020603050405020304" pitchFamily="18" charset="0"/>
                <a:cs typeface="Times New Roman" panose="02020603050405020304" pitchFamily="18" charset="0"/>
              </a:rPr>
              <a:t> </a:t>
            </a:r>
          </a:p>
          <a:p>
            <a:pPr lvl="0"/>
            <a:r>
              <a:rPr lang="ru-RU" sz="1200" dirty="0">
                <a:latin typeface="Times New Roman" panose="02020603050405020304" pitchFamily="18" charset="0"/>
                <a:cs typeface="Times New Roman" panose="02020603050405020304" pitchFamily="18" charset="0"/>
              </a:rPr>
              <a:t>Жауын-шашын (жаңбыр, </a:t>
            </a:r>
            <a:r>
              <a:rPr lang="ru-RU" sz="1200" dirty="0" err="1">
                <a:latin typeface="Times New Roman" panose="02020603050405020304" pitchFamily="18" charset="0"/>
                <a:cs typeface="Times New Roman" panose="02020603050405020304" pitchFamily="18" charset="0"/>
              </a:rPr>
              <a:t>қар</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бұрқасын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Сол</a:t>
            </a:r>
            <a:r>
              <a:rPr lang="kk-KZ" sz="1200" dirty="0">
                <a:latin typeface="Times New Roman" panose="02020603050405020304" pitchFamily="18" charset="0"/>
                <a:cs typeface="Times New Roman" panose="02020603050405020304" pitchFamily="18" charset="0"/>
              </a:rPr>
              <a:t>тұстік-б</a:t>
            </a:r>
            <a:r>
              <a:rPr lang="ru-RU" sz="1200" dirty="0" err="1">
                <a:latin typeface="Times New Roman" panose="02020603050405020304" pitchFamily="18" charset="0"/>
                <a:cs typeface="Times New Roman" panose="02020603050405020304" pitchFamily="18" charset="0"/>
              </a:rPr>
              <a:t>атыстан</a:t>
            </a:r>
            <a:r>
              <a:rPr lang="ru-RU" sz="1200" dirty="0">
                <a:latin typeface="Times New Roman" panose="02020603050405020304" pitchFamily="18" charset="0"/>
                <a:cs typeface="Times New Roman" panose="02020603050405020304" pitchFamily="18" charset="0"/>
              </a:rPr>
              <a:t> </a:t>
            </a:r>
            <a:r>
              <a:rPr lang="kk-KZ" sz="1200" dirty="0">
                <a:latin typeface="Times New Roman" panose="02020603050405020304" pitchFamily="18" charset="0"/>
                <a:cs typeface="Times New Roman" panose="02020603050405020304" pitchFamily="18" charset="0"/>
              </a:rPr>
              <a:t>жел соғады</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күші</a:t>
            </a:r>
            <a:r>
              <a:rPr lang="ru-RU" sz="1200" dirty="0">
                <a:latin typeface="Times New Roman" panose="02020603050405020304" pitchFamily="18" charset="0"/>
                <a:cs typeface="Times New Roman" panose="02020603050405020304" pitchFamily="18" charset="0"/>
              </a:rPr>
              <a:t> 15-20 м/с. </a:t>
            </a:r>
            <a:r>
              <a:rPr lang="ru-RU" sz="1200" dirty="0" err="1">
                <a:latin typeface="Times New Roman" panose="02020603050405020304" pitchFamily="18" charset="0"/>
                <a:cs typeface="Times New Roman" panose="02020603050405020304" pitchFamily="18" charset="0"/>
              </a:rPr>
              <a:t>Ауа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температурасы</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түнде</a:t>
            </a:r>
            <a:r>
              <a:rPr lang="ru-RU" sz="1200" dirty="0">
                <a:latin typeface="Times New Roman" panose="02020603050405020304" pitchFamily="18" charset="0"/>
                <a:cs typeface="Times New Roman" panose="02020603050405020304" pitchFamily="18" charset="0"/>
              </a:rPr>
              <a:t> 2-4 градус </a:t>
            </a:r>
            <a:r>
              <a:rPr lang="ru-RU" sz="1200" dirty="0" err="1">
                <a:latin typeface="Times New Roman" panose="02020603050405020304" pitchFamily="18" charset="0"/>
                <a:cs typeface="Times New Roman" panose="02020603050405020304" pitchFamily="18" charset="0"/>
              </a:rPr>
              <a:t>аяз</a:t>
            </a:r>
            <a:r>
              <a:rPr lang="ru-RU" sz="1200" dirty="0">
                <a:latin typeface="Times New Roman" panose="02020603050405020304" pitchFamily="18" charset="0"/>
                <a:cs typeface="Times New Roman" panose="02020603050405020304" pitchFamily="18" charset="0"/>
              </a:rPr>
              <a:t>. </a:t>
            </a:r>
          </a:p>
        </p:txBody>
      </p:sp>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2431633792"/>
              </p:ext>
            </p:extLst>
          </p:nvPr>
        </p:nvGraphicFramePr>
        <p:xfrm>
          <a:off x="5021266" y="4534534"/>
          <a:ext cx="4667576" cy="1893753"/>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430713">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РМ-2,5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18079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a:solidFill>
                            <a:schemeClr val="tx1"/>
                          </a:solidFill>
                          <a:latin typeface="Times New Roman" panose="02020603050405020304" pitchFamily="18" charset="0"/>
                          <a:cs typeface="Times New Roman" panose="02020603050405020304" pitchFamily="18" charset="0"/>
                        </a:rPr>
                        <a:t>РМ-10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1807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13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a:solidFill>
                            <a:srgbClr val="000000"/>
                          </a:solidFill>
                          <a:effectLst/>
                          <a:latin typeface="Times New Roman" panose="02020603050405020304" pitchFamily="18" charset="0"/>
                        </a:rPr>
                        <a:t>0,03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1807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Көміртегі</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11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18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graphicFrame>
        <p:nvGraphicFramePr>
          <p:cNvPr id="24" name="Таблица 23"/>
          <p:cNvGraphicFramePr/>
          <p:nvPr>
            <p:extLst>
              <p:ext uri="{D42A27DB-BD31-4B8C-83A1-F6EECF244321}">
                <p14:modId xmlns:p14="http://schemas.microsoft.com/office/powerpoint/2010/main" val="3652201443"/>
              </p:ext>
            </p:extLst>
          </p:nvPr>
        </p:nvGraphicFramePr>
        <p:xfrm>
          <a:off x="4973638" y="6464130"/>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80965" y="4037026"/>
            <a:ext cx="4797380"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13 </a:t>
            </a:r>
            <a:r>
              <a:rPr lang="ru-RU" altLang="ru-RU" sz="1200" b="1" dirty="0" err="1">
                <a:latin typeface="Times New Roman" panose="02020603050405020304" pitchFamily="18" charset="0"/>
                <a:cs typeface="Times New Roman" panose="02020603050405020304" pitchFamily="18" charset="0"/>
              </a:rPr>
              <a:t>қарашаға</a:t>
            </a:r>
            <a:endParaRPr lang="ru-RU" altLang="ru-RU" sz="1200" b="1" dirty="0">
              <a:latin typeface="Times New Roman" panose="02020603050405020304" pitchFamily="18" charset="0"/>
              <a:cs typeface="Times New Roman" panose="02020603050405020304" pitchFamily="18" charset="0"/>
            </a:endParaRPr>
          </a:p>
          <a:p>
            <a:pPr algn="ctr"/>
            <a:r>
              <a:rPr lang="kk-KZ" altLang="ru-RU" sz="1200" b="1" dirty="0">
                <a:solidFill>
                  <a:prstClr val="black"/>
                </a:solidFill>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Қостанай</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жай-күйі</a:t>
            </a:r>
            <a:endParaRPr lang="ru-RU" altLang="ru-RU" sz="1200" b="1" dirty="0">
              <a:latin typeface="Times New Roman" panose="02020603050405020304" pitchFamily="18" charset="0"/>
              <a:cs typeface="Times New Roman" panose="02020603050405020304" pitchFamily="18" charset="0"/>
            </a:endParaRPr>
          </a:p>
        </p:txBody>
      </p:sp>
      <p:sp>
        <p:nvSpPr>
          <p:cNvPr id="15" name="TextBox 13"/>
          <p:cNvSpPr txBox="1"/>
          <p:nvPr/>
        </p:nvSpPr>
        <p:spPr>
          <a:xfrm>
            <a:off x="4988924" y="3753556"/>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16" name="TextBox 13"/>
          <p:cNvSpPr txBox="1"/>
          <p:nvPr/>
        </p:nvSpPr>
        <p:spPr>
          <a:xfrm>
            <a:off x="4980965" y="2553227"/>
            <a:ext cx="4667576" cy="120032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200" dirty="0">
                <a:solidFill>
                  <a:schemeClr val="tx1"/>
                </a:solidFill>
                <a:latin typeface="Times New Roman" panose="02020603050405020304" pitchFamily="18" charset="0"/>
                <a:cs typeface="Times New Roman" panose="02020603050405020304" pitchFamily="18" charset="0"/>
              </a:rPr>
              <a:t>14 </a:t>
            </a:r>
            <a:r>
              <a:rPr lang="ru-RU" sz="1200" dirty="0" err="1">
                <a:solidFill>
                  <a:schemeClr val="tx1"/>
                </a:solidFill>
                <a:latin typeface="Times New Roman" panose="02020603050405020304" pitchFamily="18" charset="0"/>
                <a:cs typeface="Times New Roman" panose="02020603050405020304" pitchFamily="18" charset="0"/>
              </a:rPr>
              <a:t>қараша</a:t>
            </a:r>
            <a:r>
              <a:rPr lang="ru-RU" sz="1200" dirty="0">
                <a:solidFill>
                  <a:schemeClr val="tx1"/>
                </a:solidFill>
                <a:latin typeface="Times New Roman" panose="02020603050405020304" pitchFamily="18" charset="0"/>
                <a:cs typeface="Times New Roman" panose="02020603050405020304" pitchFamily="18" charset="0"/>
              </a:rPr>
              <a:t>, 2022 </a:t>
            </a:r>
            <a:r>
              <a:rPr lang="ru-RU" sz="1200" dirty="0" err="1">
                <a:solidFill>
                  <a:schemeClr val="tx1"/>
                </a:solidFill>
                <a:latin typeface="Times New Roman" panose="02020603050405020304" pitchFamily="18" charset="0"/>
                <a:cs typeface="Times New Roman" panose="02020603050405020304" pitchFamily="18" charset="0"/>
              </a:rPr>
              <a:t>жылдың</a:t>
            </a:r>
            <a:r>
              <a:rPr lang="ru-RU" sz="1200" dirty="0">
                <a:solidFill>
                  <a:schemeClr val="tx1"/>
                </a:solidFill>
                <a:latin typeface="Times New Roman" panose="02020603050405020304" pitchFamily="18" charset="0"/>
                <a:cs typeface="Times New Roman" panose="02020603050405020304" pitchFamily="18" charset="0"/>
              </a:rPr>
              <a:t> 15 </a:t>
            </a:r>
            <a:r>
              <a:rPr lang="ru-RU" sz="1200" dirty="0" err="1">
                <a:solidFill>
                  <a:schemeClr val="tx1"/>
                </a:solidFill>
                <a:latin typeface="Times New Roman" panose="02020603050405020304" pitchFamily="18" charset="0"/>
                <a:cs typeface="Times New Roman" panose="02020603050405020304" pitchFamily="18" charset="0"/>
              </a:rPr>
              <a:t>қараша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қараған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түні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метеорологиялық</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жағдайлар</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a:t>
            </a:r>
            <a:r>
              <a:rPr lang="ru-RU" sz="1200" dirty="0">
                <a:solidFill>
                  <a:schemeClr val="tx1"/>
                </a:solidFill>
                <a:latin typeface="Times New Roman" panose="02020603050405020304" pitchFamily="18" charset="0"/>
                <a:cs typeface="Times New Roman" panose="02020603050405020304" pitchFamily="18" charset="0"/>
              </a:rPr>
              <a:t> ыдыруына </a:t>
            </a:r>
            <a:r>
              <a:rPr lang="ru-RU" sz="1200" dirty="0" err="1">
                <a:solidFill>
                  <a:schemeClr val="tx1"/>
                </a:solidFill>
                <a:latin typeface="Times New Roman" panose="02020603050405020304" pitchFamily="18" charset="0"/>
                <a:cs typeface="Times New Roman" panose="02020603050405020304" pitchFamily="18" charset="0"/>
              </a:rPr>
              <a:t>ықпал</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етеді</a:t>
            </a:r>
            <a:r>
              <a:rPr lang="ru-RU" sz="1200" dirty="0">
                <a:solidFill>
                  <a:schemeClr val="tx1"/>
                </a:solidFill>
                <a:latin typeface="Times New Roman" panose="02020603050405020304" pitchFamily="18" charset="0"/>
                <a:cs typeface="Times New Roman" panose="02020603050405020304" pitchFamily="18" charset="0"/>
              </a:rPr>
              <a:t>.</a:t>
            </a:r>
          </a:p>
          <a:p>
            <a:pPr algn="just"/>
            <a:r>
              <a:rPr lang="ru-RU" sz="1200" dirty="0">
                <a:solidFill>
                  <a:schemeClr val="tx1"/>
                </a:solidFill>
                <a:latin typeface="Times New Roman" panose="02020603050405020304" pitchFamily="18" charset="0"/>
                <a:cs typeface="Times New Roman" panose="02020603050405020304" pitchFamily="18" charset="0"/>
              </a:rPr>
              <a:t> Жалпы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ru-RU" sz="1200" dirty="0">
                <a:solidFill>
                  <a:schemeClr val="tx1"/>
                </a:solidFill>
                <a:latin typeface="Times New Roman" panose="02020603050405020304" pitchFamily="18" charset="0"/>
                <a:cs typeface="Times New Roman" panose="02020603050405020304" pitchFamily="18" charset="0"/>
              </a:rPr>
              <a:t> төмендеуі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a:t>
            </a:r>
          </a:p>
          <a:p>
            <a:pPr algn="just"/>
            <a:endParaRPr lang="ru-RU" sz="1200"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КЕЗІНДЕ ХАЛЫҚҚА АРНАЛҒАН ҰСЫНЫСТАР</a:t>
            </a:r>
            <a:endParaRPr lang="ru-RU" sz="1400" b="1" dirty="0"/>
          </a:p>
        </p:txBody>
      </p:sp>
      <p:sp>
        <p:nvSpPr>
          <p:cNvPr id="22" name="Прямоугольник 26"/>
          <p:cNvSpPr/>
          <p:nvPr/>
        </p:nvSpPr>
        <p:spPr>
          <a:xfrm>
            <a:off x="128589" y="4659557"/>
            <a:ext cx="4794304" cy="1200329"/>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Ақтау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kk-KZ" sz="1200" dirty="0">
                <a:latin typeface="Times New Roman" panose="02020603050405020304" pitchFamily="18" charset="0"/>
                <a:cs typeface="Times New Roman" panose="02020603050405020304" pitchFamily="18" charset="0"/>
              </a:rPr>
              <a:t>№ 1 бекет – Қайырбеков көшесі, 379;</a:t>
            </a:r>
          </a:p>
          <a:p>
            <a:pPr algn="just"/>
            <a:r>
              <a:rPr lang="kk-KZ" sz="1200" dirty="0">
                <a:latin typeface="Times New Roman" panose="02020603050405020304" pitchFamily="18" charset="0"/>
                <a:cs typeface="Times New Roman" panose="02020603050405020304" pitchFamily="18" charset="0"/>
              </a:rPr>
              <a:t>№ 3 бекет – Дощанов көшесі, 43;</a:t>
            </a:r>
            <a:endParaRPr lang="ru-RU" sz="1200" dirty="0">
              <a:latin typeface="Times New Roman" panose="02020603050405020304" pitchFamily="18" charset="0"/>
              <a:cs typeface="Times New Roman" panose="02020603050405020304" pitchFamily="18" charset="0"/>
            </a:endParaRPr>
          </a:p>
          <a:p>
            <a:pPr algn="just"/>
            <a:r>
              <a:rPr lang="kk-KZ" sz="1200" dirty="0">
                <a:latin typeface="Times New Roman" panose="02020603050405020304" pitchFamily="18" charset="0"/>
                <a:cs typeface="Times New Roman" panose="02020603050405020304" pitchFamily="18" charset="0"/>
              </a:rPr>
              <a:t>№ 2 бекет – </a:t>
            </a:r>
            <a:r>
              <a:rPr lang="ru-RU" sz="1200" dirty="0">
                <a:latin typeface="Times New Roman" panose="02020603050405020304" pitchFamily="18" charset="0"/>
                <a:cs typeface="Times New Roman" panose="02020603050405020304" pitchFamily="18" charset="0"/>
              </a:rPr>
              <a:t>Бородин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 №142 </a:t>
            </a:r>
            <a:r>
              <a:rPr lang="ru-RU" sz="1200" dirty="0" err="1">
                <a:latin typeface="Times New Roman" panose="02020603050405020304" pitchFamily="18" charset="0"/>
                <a:cs typeface="Times New Roman" panose="02020603050405020304" pitchFamily="18" charset="0"/>
              </a:rPr>
              <a:t>үйдің</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ауданы</a:t>
            </a:r>
            <a:r>
              <a:rPr lang="ru-RU" sz="1200" dirty="0">
                <a:latin typeface="Times New Roman" panose="02020603050405020304" pitchFamily="18" charset="0"/>
                <a:cs typeface="Times New Roman" panose="02020603050405020304" pitchFamily="18" charset="0"/>
              </a:rPr>
              <a:t>;</a:t>
            </a:r>
          </a:p>
          <a:p>
            <a:pPr algn="just"/>
            <a:r>
              <a:rPr lang="kk-KZ" sz="1200" dirty="0">
                <a:latin typeface="Times New Roman" panose="02020603050405020304" pitchFamily="18" charset="0"/>
                <a:cs typeface="Times New Roman" panose="02020603050405020304" pitchFamily="18" charset="0"/>
              </a:rPr>
              <a:t>№ 4 бекет – </a:t>
            </a:r>
            <a:r>
              <a:rPr lang="ru-RU" sz="1200" dirty="0">
                <a:latin typeface="Times New Roman" panose="02020603050405020304" pitchFamily="18" charset="0"/>
                <a:cs typeface="Times New Roman" panose="02020603050405020304" pitchFamily="18" charset="0"/>
              </a:rPr>
              <a:t>Маяковский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a:t>
            </a:r>
          </a:p>
        </p:txBody>
      </p:sp>
      <p:sp>
        <p:nvSpPr>
          <p:cNvPr id="23" name="Прямоугольник 13"/>
          <p:cNvSpPr/>
          <p:nvPr/>
        </p:nvSpPr>
        <p:spPr>
          <a:xfrm>
            <a:off x="4937125" y="86533"/>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60575" y="4521817"/>
            <a:ext cx="4337932" cy="1780911"/>
            <a:chOff x="484603" y="3799939"/>
            <a:chExt cx="4337932"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sz="800" dirty="0" err="1">
                            <a:latin typeface="Times New Roman" panose="02020603050405020304" pitchFamily="18" charset="0"/>
                            <a:cs typeface="Times New Roman" panose="02020603050405020304" pitchFamily="18" charset="0"/>
                          </a:rPr>
                          <a:t>Баспасөз</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a:latin typeface="Times New Roman" panose="02020603050405020304" pitchFamily="18" charset="0"/>
                            <a:cs typeface="Times New Roman" panose="02020603050405020304" pitchFamily="18" charset="0"/>
                          </a:rPr>
                          <a:t>Халықаралық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ынтымақтастық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484603" y="4077010"/>
              <a:ext cx="2231701"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a:latin typeface="Times New Roman" panose="02020603050405020304" pitchFamily="18" charset="0"/>
                  <a:cs typeface="Times New Roman" panose="02020603050405020304" pitchFamily="18" charset="0"/>
                </a:rPr>
                <a:t>Астана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025923" y="6274753"/>
            <a:ext cx="4521389" cy="307777"/>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ru-RU" sz="1200" b="1" i="1" dirty="0" err="1">
                <a:latin typeface="Times New Roman" panose="02020603050405020304" pitchFamily="18" charset="0"/>
                <a:cs typeface="Times New Roman" panose="02020603050405020304" pitchFamily="18" charset="0"/>
              </a:rPr>
              <a:t>Қабдуалиева</a:t>
            </a:r>
            <a:r>
              <a:rPr lang="ru-RU" sz="1200" b="1" i="1" dirty="0">
                <a:latin typeface="Times New Roman" panose="02020603050405020304" pitchFamily="18" charset="0"/>
                <a:cs typeface="Times New Roman" panose="02020603050405020304" pitchFamily="18" charset="0"/>
              </a:rPr>
              <a:t> М.С.</a:t>
            </a:r>
            <a:endParaRPr lang="ru-RU" sz="1200" b="1"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2864712609"/>
              </p:ext>
            </p:extLst>
          </p:nvPr>
        </p:nvGraphicFramePr>
        <p:xfrm>
          <a:off x="5331002" y="548496"/>
          <a:ext cx="4167505" cy="772416"/>
        </p:xfrm>
        <a:graphic>
          <a:graphicData uri="http://schemas.openxmlformats.org/drawingml/2006/table">
            <a:tbl>
              <a:tblPr/>
              <a:tblGrid>
                <a:gridCol w="1327730">
                  <a:extLst>
                    <a:ext uri="{9D8B030D-6E8A-4147-A177-3AD203B41FA5}">
                      <a16:colId xmlns:a16="http://schemas.microsoft.com/office/drawing/2014/main" val="20000"/>
                    </a:ext>
                  </a:extLst>
                </a:gridCol>
                <a:gridCol w="2839775">
                  <a:extLst>
                    <a:ext uri="{9D8B030D-6E8A-4147-A177-3AD203B41FA5}">
                      <a16:colId xmlns:a16="http://schemas.microsoft.com/office/drawing/2014/main" val="20001"/>
                    </a:ext>
                  </a:extLst>
                </a:gridCol>
              </a:tblGrid>
              <a:tr h="5807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a:solidFill>
                            <a:srgbClr val="000000"/>
                          </a:solidFill>
                          <a:latin typeface="Times New Roman" panose="02020603050405020304" pitchFamily="18" charset="0"/>
                        </a:rPr>
                        <a:t>Ластану</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дәрежесін</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62139">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0,09</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62139">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0,09 ≤ Р &lt; 0,13</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62139">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0,13 ≤ Р &lt; 0,19</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62139">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0,19</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53000" y="1327596"/>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86628" y="2094405"/>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764040757"/>
              </p:ext>
            </p:extLst>
          </p:nvPr>
        </p:nvGraphicFramePr>
        <p:xfrm>
          <a:off x="5054197" y="2431312"/>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58689" y="4511602"/>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14957</TotalTime>
  <Words>609</Words>
  <Application>Microsoft Office PowerPoint</Application>
  <PresentationFormat>Лист A4 (210x297 мм)</PresentationFormat>
  <Paragraphs>98</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2582</cp:revision>
  <cp:lastPrinted>2021-07-01T07:38:07Z</cp:lastPrinted>
  <dcterms:created xsi:type="dcterms:W3CDTF">2018-03-27T06:03:00Z</dcterms:created>
  <dcterms:modified xsi:type="dcterms:W3CDTF">2022-11-13T10:35:21Z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