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20"/>
    <p:restoredTop sz="94660"/>
  </p:normalViewPr>
  <p:slideViewPr>
    <p:cSldViewPr showGuides="1">
      <p:cViewPr varScale="1">
        <p:scale>
          <a:sx n="62" d="100"/>
          <a:sy n="62" d="100"/>
        </p:scale>
        <p:origin x="154" y="67"/>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179F1310-5EDB-4E23-AB13-39A011041272}"/>
    <pc:docChg chg="custSel modSld">
      <pc:chgData name="Moldir" userId="df42278df007c026" providerId="LiveId" clId="{179F1310-5EDB-4E23-AB13-39A011041272}" dt="2022-11-13T10:11:22.939" v="50" actId="207"/>
      <pc:docMkLst>
        <pc:docMk/>
      </pc:docMkLst>
      <pc:sldChg chg="modSp mod">
        <pc:chgData name="Moldir" userId="df42278df007c026" providerId="LiveId" clId="{179F1310-5EDB-4E23-AB13-39A011041272}" dt="2022-11-13T10:11:22.939" v="50" actId="207"/>
        <pc:sldMkLst>
          <pc:docMk/>
          <pc:sldMk cId="0" sldId="261"/>
        </pc:sldMkLst>
        <pc:spChg chg="mod">
          <ac:chgData name="Moldir" userId="df42278df007c026" providerId="LiveId" clId="{179F1310-5EDB-4E23-AB13-39A011041272}" dt="2022-11-13T10:10:06.858" v="47" actId="20577"/>
          <ac:spMkLst>
            <pc:docMk/>
            <pc:sldMk cId="0" sldId="261"/>
            <ac:spMk id="14" creationId="{00000000-0000-0000-0000-000000000000}"/>
          </ac:spMkLst>
        </pc:spChg>
        <pc:graphicFrameChg chg="modGraphic">
          <ac:chgData name="Moldir" userId="df42278df007c026" providerId="LiveId" clId="{179F1310-5EDB-4E23-AB13-39A011041272}" dt="2022-11-13T10:11:22.939" v="50" actId="207"/>
          <ac:graphicFrameMkLst>
            <pc:docMk/>
            <pc:sldMk cId="0" sldId="261"/>
            <ac:graphicFrameMk id="19" creationId="{00000000-0000-0000-0000-000000000000}"/>
          </ac:graphicFrameMkLst>
        </pc:graphicFrameChg>
        <pc:graphicFrameChg chg="modGraphic">
          <ac:chgData name="Moldir" userId="df42278df007c026" providerId="LiveId" clId="{179F1310-5EDB-4E23-AB13-39A011041272}" dt="2022-11-13T10:09:36.809" v="43" actId="20577"/>
          <ac:graphicFrameMkLst>
            <pc:docMk/>
            <pc:sldMk cId="0" sldId="261"/>
            <ac:graphicFrameMk id="23" creationId="{94CC0974-E1E4-47F3-9A8B-49A879A3B96B}"/>
          </ac:graphicFrameMkLst>
        </pc:graphicFrameChg>
      </pc:sldChg>
      <pc:sldChg chg="modSp mod">
        <pc:chgData name="Moldir" userId="df42278df007c026" providerId="LiveId" clId="{179F1310-5EDB-4E23-AB13-39A011041272}" dt="2022-11-13T10:10:51.997" v="49" actId="20577"/>
        <pc:sldMkLst>
          <pc:docMk/>
          <pc:sldMk cId="334028445" sldId="265"/>
        </pc:sldMkLst>
        <pc:spChg chg="mod">
          <ac:chgData name="Moldir" userId="df42278df007c026" providerId="LiveId" clId="{179F1310-5EDB-4E23-AB13-39A011041272}" dt="2022-11-13T10:10:51.997" v="49" actId="20577"/>
          <ac:spMkLst>
            <pc:docMk/>
            <pc:sldMk cId="334028445" sldId="265"/>
            <ac:spMk id="18"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1468683973"/>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x-none" sz="1200" b="1" i="1" dirty="0">
                          <a:solidFill>
                            <a:srgbClr val="002060"/>
                          </a:solidFill>
                          <a:latin typeface="Times New Roman" panose="02020603050405020304" pitchFamily="18" charset="0"/>
                          <a:cs typeface="Times New Roman" panose="02020603050405020304" pitchFamily="18" charset="0"/>
                        </a:rPr>
                        <a:t>Актау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1937994287"/>
              </p:ext>
            </p:extLst>
          </p:nvPr>
        </p:nvGraphicFramePr>
        <p:xfrm>
          <a:off x="307975" y="2501632"/>
          <a:ext cx="4465638" cy="1935480"/>
        </p:xfrm>
        <a:graphic>
          <a:graphicData uri="http://schemas.openxmlformats.org/drawingml/2006/table">
            <a:tbl>
              <a:tblPr/>
              <a:tblGrid>
                <a:gridCol w="4465638">
                  <a:extLst>
                    <a:ext uri="{9D8B030D-6E8A-4147-A177-3AD203B41FA5}">
                      <a16:colId xmlns:a16="http://schemas.microsoft.com/office/drawing/2014/main" val="20000"/>
                    </a:ext>
                  </a:extLst>
                </a:gridCol>
              </a:tblGrid>
              <a:tr h="1848217">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chemeClr val="tx2">
                              <a:lumMod val="75000"/>
                            </a:schemeClr>
                          </a:solidFill>
                          <a:latin typeface="Times New Roman" panose="02020603050405020304" pitchFamily="18" charset="0"/>
                          <a:cs typeface="Times New Roman" panose="02020603050405020304" pitchFamily="18" charset="0"/>
                        </a:rPr>
                        <a:t>№317</a:t>
                      </a:r>
                      <a:r>
                        <a:rPr lang="ru-RU" altLang="x-none" sz="1600" b="1" i="1" baseline="0" dirty="0">
                          <a:solidFill>
                            <a:schemeClr val="tx2">
                              <a:lumMod val="75000"/>
                            </a:schemeClr>
                          </a:solidFill>
                          <a:latin typeface="Times New Roman" panose="02020603050405020304" pitchFamily="18" charset="0"/>
                          <a:cs typeface="Times New Roman" panose="02020603050405020304" pitchFamily="18" charset="0"/>
                        </a:rPr>
                        <a:t> </a:t>
                      </a:r>
                      <a:r>
                        <a:rPr lang="ru-RU" altLang="x-none" sz="1600" b="1" i="1" dirty="0">
                          <a:solidFill>
                            <a:schemeClr val="tx2">
                              <a:lumMod val="75000"/>
                            </a:schemeClr>
                          </a:solidFill>
                          <a:latin typeface="Times New Roman" panose="02020603050405020304" pitchFamily="18" charset="0"/>
                          <a:cs typeface="Times New Roman" panose="02020603050405020304" pitchFamily="18" charset="0"/>
                        </a:rPr>
                        <a:t>КҮНДЕЛІКТІ БЮЛЛЕТЕНЬ</a:t>
                      </a:r>
                    </a:p>
                    <a:p>
                      <a:pPr lvl="0" algn="ctr" eaLnBrk="1" hangingPunct="1">
                        <a:buNone/>
                      </a:pPr>
                      <a:endParaRPr lang="ru-RU" altLang="x-none" sz="1600" b="1" i="1" dirty="0">
                        <a:solidFill>
                          <a:schemeClr val="tx2">
                            <a:lumMod val="75000"/>
                          </a:schemeClr>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chemeClr val="tx2">
                              <a:lumMod val="75000"/>
                            </a:schemeClr>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endParaRPr lang="zh-CN" altLang="x-none" sz="1400" b="1" i="1" dirty="0">
                        <a:solidFill>
                          <a:schemeClr val="tx2">
                            <a:lumMod val="75000"/>
                          </a:schemeClr>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chemeClr val="tx2">
                              <a:lumMod val="75000"/>
                            </a:schemeClr>
                          </a:solidFill>
                          <a:latin typeface="Times New Roman" panose="02020603050405020304" pitchFamily="18" charset="0"/>
                          <a:cs typeface="Times New Roman" panose="02020603050405020304" pitchFamily="18" charset="0"/>
                        </a:rPr>
                        <a:t>Ақтау</a:t>
                      </a:r>
                      <a:r>
                        <a:rPr lang="ru-RU" altLang="x-none" sz="1400" b="1" i="1" dirty="0">
                          <a:solidFill>
                            <a:schemeClr val="tx2">
                              <a:lumMod val="75000"/>
                            </a:schemeClr>
                          </a:solidFill>
                          <a:latin typeface="Times New Roman" panose="02020603050405020304" pitchFamily="18" charset="0"/>
                          <a:cs typeface="Times New Roman" panose="02020603050405020304" pitchFamily="18" charset="0"/>
                        </a:rPr>
                        <a:t> қ.</a:t>
                      </a:r>
                      <a:r>
                        <a:rPr lang="ru-RU" altLang="en-US" sz="1400" b="1" i="1" dirty="0">
                          <a:solidFill>
                            <a:schemeClr val="tx2">
                              <a:lumMod val="75000"/>
                            </a:schemeClr>
                          </a:solidFill>
                          <a:latin typeface="Times New Roman" panose="02020603050405020304" pitchFamily="18" charset="0"/>
                          <a:cs typeface="Times New Roman" panose="02020603050405020304" pitchFamily="18" charset="0"/>
                        </a:rPr>
                        <a:t> </a:t>
                      </a:r>
                      <a:endParaRPr lang="en-US" altLang="x-none" sz="1400" b="1" i="1" dirty="0">
                        <a:solidFill>
                          <a:schemeClr val="tx2">
                            <a:lumMod val="75000"/>
                          </a:schemeClr>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chemeClr val="tx2">
                            <a:lumMod val="75000"/>
                          </a:schemeClr>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chemeClr val="tx2">
                            <a:lumMod val="75000"/>
                          </a:schemeClr>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chemeClr val="tx2">
                            <a:lumMod val="75000"/>
                          </a:schemeClr>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chemeClr val="tx2">
                              <a:lumMod val="75000"/>
                            </a:schemeClr>
                          </a:solidFill>
                          <a:latin typeface="Times New Roman" panose="02020603050405020304" pitchFamily="18" charset="0"/>
                          <a:cs typeface="Times New Roman" panose="02020603050405020304" pitchFamily="18" charset="0"/>
                        </a:rPr>
                        <a:t>2022</a:t>
                      </a:r>
                      <a:r>
                        <a:rPr lang="kk-KZ" altLang="zh-CN" sz="1200" b="1" i="1" baseline="0" dirty="0">
                          <a:solidFill>
                            <a:schemeClr val="tx2">
                              <a:lumMod val="75000"/>
                            </a:schemeClr>
                          </a:solidFill>
                          <a:latin typeface="Times New Roman" panose="02020603050405020304" pitchFamily="18" charset="0"/>
                          <a:cs typeface="Times New Roman" panose="02020603050405020304" pitchFamily="18" charset="0"/>
                        </a:rPr>
                        <a:t> жыл 13 қараша</a:t>
                      </a:r>
                      <a:endParaRPr lang="zh-CN" altLang="x-none" sz="1200" b="1" i="1" dirty="0">
                        <a:solidFill>
                          <a:schemeClr val="tx2">
                            <a:lumMod val="75000"/>
                          </a:schemeClr>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21" name="TextBox 13"/>
          <p:cNvSpPr txBox="1"/>
          <p:nvPr/>
        </p:nvSpPr>
        <p:spPr>
          <a:xfrm>
            <a:off x="5079998" y="2336661"/>
            <a:ext cx="4672529" cy="93871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100" dirty="0">
                <a:solidFill>
                  <a:schemeClr val="tx1"/>
                </a:solidFill>
                <a:latin typeface="Times New Roman" panose="02020603050405020304" pitchFamily="18" charset="0"/>
                <a:cs typeface="Times New Roman" panose="02020603050405020304" pitchFamily="18" charset="0"/>
              </a:rPr>
              <a:t>       14, 2022 </a:t>
            </a:r>
            <a:r>
              <a:rPr lang="ru-RU" sz="1100" dirty="0" err="1">
                <a:solidFill>
                  <a:schemeClr val="tx1"/>
                </a:solidFill>
                <a:latin typeface="Times New Roman" panose="02020603050405020304" pitchFamily="18" charset="0"/>
                <a:cs typeface="Times New Roman" panose="02020603050405020304" pitchFamily="18" charset="0"/>
              </a:rPr>
              <a:t>жылдың</a:t>
            </a:r>
            <a:r>
              <a:rPr lang="ru-RU" sz="1100" dirty="0">
                <a:solidFill>
                  <a:schemeClr val="tx1"/>
                </a:solidFill>
                <a:latin typeface="Times New Roman" panose="02020603050405020304" pitchFamily="18" charset="0"/>
                <a:cs typeface="Times New Roman" panose="02020603050405020304" pitchFamily="18" charset="0"/>
              </a:rPr>
              <a:t> 15 </a:t>
            </a:r>
            <a:r>
              <a:rPr lang="kk-KZ" sz="1100" dirty="0">
                <a:solidFill>
                  <a:srgbClr val="000000"/>
                </a:solidFill>
                <a:latin typeface="Times New Roman" panose="02020603050405020304" pitchFamily="18" charset="0"/>
                <a:cs typeface="Times New Roman" panose="02020603050405020304" pitchFamily="18" charset="0"/>
              </a:rPr>
              <a:t>қарашаға </a:t>
            </a:r>
            <a:r>
              <a:rPr lang="ru-RU" sz="1100" dirty="0" err="1">
                <a:solidFill>
                  <a:schemeClr val="tx1"/>
                </a:solidFill>
                <a:latin typeface="Times New Roman" panose="02020603050405020304" pitchFamily="18" charset="0"/>
                <a:cs typeface="Times New Roman" panose="02020603050405020304" pitchFamily="18" charset="0"/>
              </a:rPr>
              <a:t>қараған</a:t>
            </a:r>
            <a:r>
              <a:rPr lang="ru-RU" sz="1100" dirty="0">
                <a:solidFill>
                  <a:schemeClr val="tx1"/>
                </a:solidFill>
                <a:latin typeface="Times New Roman" panose="02020603050405020304" pitchFamily="18" charset="0"/>
                <a:cs typeface="Times New Roman" panose="02020603050405020304" pitchFamily="18" charset="0"/>
              </a:rPr>
              <a:t> түні метеорологиялық жағдайлар қала атмосферасында ластаушы </a:t>
            </a:r>
            <a:r>
              <a:rPr lang="ru-RU" sz="1100" dirty="0" err="1">
                <a:solidFill>
                  <a:schemeClr val="tx1"/>
                </a:solidFill>
                <a:latin typeface="Times New Roman" panose="02020603050405020304" pitchFamily="18" charset="0"/>
                <a:cs typeface="Times New Roman" panose="02020603050405020304" pitchFamily="18" charset="0"/>
              </a:rPr>
              <a:t>заттардың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ыдырауына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a:t>
            </a:r>
            <a:r>
              <a:rPr lang="ru-RU" sz="1100" dirty="0">
                <a:solidFill>
                  <a:schemeClr val="tx1"/>
                </a:solidFill>
                <a:latin typeface="Times New Roman" panose="02020603050405020304" pitchFamily="18" charset="0"/>
                <a:cs typeface="Times New Roman" panose="02020603050405020304" pitchFamily="18" charset="0"/>
              </a:rPr>
              <a:t> етеді.    </a:t>
            </a:r>
          </a:p>
          <a:p>
            <a:pPr algn="just"/>
            <a:r>
              <a:rPr lang="ru-RU" sz="1100" dirty="0">
                <a:solidFill>
                  <a:schemeClr val="tx1"/>
                </a:solidFill>
                <a:latin typeface="Times New Roman" panose="02020603050405020304" pitchFamily="18" charset="0"/>
                <a:cs typeface="Times New Roman" panose="02020603050405020304" pitchFamily="18" charset="0"/>
              </a:rPr>
              <a:t>       Жалпы қала бойынша </a:t>
            </a:r>
            <a:r>
              <a:rPr lang="ru-RU" sz="1100" dirty="0" err="1">
                <a:solidFill>
                  <a:schemeClr val="tx1"/>
                </a:solidFill>
                <a:latin typeface="Times New Roman" panose="02020603050405020304" pitchFamily="18" charset="0"/>
                <a:cs typeface="Times New Roman" panose="02020603050405020304" pitchFamily="18" charset="0"/>
              </a:rPr>
              <a:t>ауаның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төмен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болады</a:t>
            </a:r>
            <a:r>
              <a:rPr lang="ru-RU" sz="1100" dirty="0">
                <a:solidFill>
                  <a:schemeClr val="tx1"/>
                </a:solidFill>
                <a:latin typeface="Times New Roman" panose="02020603050405020304" pitchFamily="18" charset="0"/>
                <a:cs typeface="Times New Roman" panose="02020603050405020304" pitchFamily="18" charset="0"/>
              </a:rPr>
              <a:t> деп күтілуде.</a:t>
            </a: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206437693"/>
              </p:ext>
            </p:extLst>
          </p:nvPr>
        </p:nvGraphicFramePr>
        <p:xfrm>
          <a:off x="5067480" y="4114745"/>
          <a:ext cx="4667576" cy="234696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94375">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Ластаушы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1807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202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2"/>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3"/>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1986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63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53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180790">
                <a:tc>
                  <a:txBody>
                    <a:bodyPr/>
                    <a:lstStyle/>
                    <a:p>
                      <a:r>
                        <a:rPr lang="kk-KZ" sz="1000" dirty="0">
                          <a:latin typeface="Times New Roman" panose="02020603050405020304" pitchFamily="18" charset="0"/>
                          <a:cs typeface="Times New Roman" panose="02020603050405020304" pitchFamily="18" charset="0"/>
                        </a:rPr>
                        <a:t>Күкірт сутегі</a:t>
                      </a:r>
                      <a:endParaRPr lang="ru-RU" sz="10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180790">
                <a:tc>
                  <a:txBody>
                    <a:bodyPr/>
                    <a:lstStyle/>
                    <a:p>
                      <a:r>
                        <a:rPr lang="kk-KZ" sz="1000" dirty="0">
                          <a:latin typeface="Times New Roman" panose="02020603050405020304" pitchFamily="18" charset="0"/>
                          <a:cs typeface="Times New Roman" panose="02020603050405020304" pitchFamily="18" charset="0"/>
                        </a:rPr>
                        <a:t>Аммиак</a:t>
                      </a:r>
                      <a:endParaRPr lang="ru-RU" sz="10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86936" y="3649136"/>
            <a:ext cx="4824412" cy="461665"/>
          </a:xfrm>
          <a:prstGeom prst="rect">
            <a:avLst/>
          </a:prstGeom>
          <a:noFill/>
          <a:ln w="9525">
            <a:noFill/>
          </a:ln>
        </p:spPr>
        <p:txBody>
          <a:bodyPr wrap="square">
            <a:spAutoFit/>
          </a:bodyPr>
          <a:lstStyle/>
          <a:p>
            <a:pPr lvl="0"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13</a:t>
            </a:r>
            <a:r>
              <a:rPr lang="kk-KZ" altLang="ru-RU" sz="1200" b="1" dirty="0">
                <a:latin typeface="Times New Roman" panose="02020603050405020304" pitchFamily="18" charset="0"/>
                <a:cs typeface="Times New Roman" panose="02020603050405020304" pitchFamily="18" charset="0"/>
              </a:rPr>
              <a:t> қараша</a:t>
            </a:r>
            <a:endParaRPr lang="zh-CN" altLang="x-none" sz="1200" b="1" dirty="0">
              <a:latin typeface="Times New Roman" panose="02020603050405020304" pitchFamily="18" charset="0"/>
              <a:cs typeface="Times New Roman" panose="02020603050405020304" pitchFamily="18" charset="0"/>
            </a:endParaRPr>
          </a:p>
          <a:p>
            <a:pPr algn="ct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Ақтау</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16" name="Прямоугольник 15"/>
          <p:cNvSpPr/>
          <p:nvPr/>
        </p:nvSpPr>
        <p:spPr>
          <a:xfrm>
            <a:off x="5051427" y="215900"/>
            <a:ext cx="4710110" cy="1785104"/>
          </a:xfrm>
          <a:prstGeom prst="rect">
            <a:avLst/>
          </a:prstGeom>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lvl="0" algn="ctr"/>
            <a:r>
              <a:rPr lang="kk-KZ" altLang="ru-RU" sz="1100" b="1" dirty="0">
                <a:latin typeface="Times New Roman" panose="02020603050405020304" pitchFamily="18" charset="0"/>
                <a:cs typeface="Times New Roman" panose="02020603050405020304" pitchFamily="18" charset="0"/>
              </a:rPr>
              <a:t>Ақтау қаласы бойынша 14 қарашаға арналған ауа-райы болжамы</a:t>
            </a:r>
            <a:endParaRPr lang="ru-RU" altLang="ru-RU" sz="1100" b="1" dirty="0">
              <a:latin typeface="Times New Roman" panose="02020603050405020304" pitchFamily="18" charset="0"/>
              <a:cs typeface="Times New Roman" panose="02020603050405020304" pitchFamily="18" charset="0"/>
            </a:endParaRPr>
          </a:p>
          <a:p>
            <a:pPr lvl="0" algn="ct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13 </a:t>
            </a:r>
            <a:r>
              <a:rPr lang="kk-KZ" altLang="ru-RU" sz="1100" b="1" dirty="0">
                <a:solidFill>
                  <a:prstClr val="black"/>
                </a:solidFill>
                <a:latin typeface="Times New Roman" panose="02020603050405020304" pitchFamily="18" charset="0"/>
                <a:cs typeface="Times New Roman" panose="02020603050405020304" pitchFamily="18" charset="0"/>
              </a:rPr>
              <a:t>қараша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20-дан 14 </a:t>
            </a:r>
            <a:r>
              <a:rPr lang="ru-RU" altLang="ru-RU" sz="1100" b="1" dirty="0" err="1">
                <a:solidFill>
                  <a:srgbClr val="000000"/>
                </a:solidFill>
                <a:latin typeface="Times New Roman" panose="02020603050405020304" pitchFamily="18" charset="0"/>
                <a:cs typeface="Times New Roman" panose="02020603050405020304" pitchFamily="18" charset="0"/>
              </a:rPr>
              <a:t>қараша</a:t>
            </a:r>
            <a:r>
              <a:rPr lang="ru-RU" altLang="ru-RU" sz="1100" b="1" dirty="0">
                <a:solidFill>
                  <a:srgbClr val="000000"/>
                </a:solidFill>
                <a:latin typeface="Times New Roman" panose="02020603050405020304" pitchFamily="18" charset="0"/>
                <a:cs typeface="Times New Roman" panose="02020603050405020304" pitchFamily="18" charset="0"/>
              </a:rPr>
              <a:t>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20-ға </a:t>
            </a:r>
            <a:r>
              <a:rPr lang="ru-RU" altLang="ru-RU" sz="1100" b="1" dirty="0" err="1">
                <a:solidFill>
                  <a:srgbClr val="000000"/>
                </a:solidFill>
                <a:latin typeface="Times New Roman" panose="02020603050405020304" pitchFamily="18" charset="0"/>
                <a:cs typeface="Times New Roman" panose="02020603050405020304" pitchFamily="18" charset="0"/>
              </a:rPr>
              <a:t>дейін</a:t>
            </a:r>
            <a:r>
              <a:rPr lang="ru-RU" sz="1100" b="1" dirty="0">
                <a:solidFill>
                  <a:srgbClr val="000000"/>
                </a:solidFill>
                <a:latin typeface="Times New Roman" panose="02020603050405020304" pitchFamily="18" charset="0"/>
                <a:cs typeface="Times New Roman" panose="02020603050405020304" pitchFamily="18" charset="0"/>
                <a:sym typeface="+mn-ea"/>
              </a:rPr>
              <a:t>  </a:t>
            </a:r>
          </a:p>
          <a:p>
            <a:pPr lvl="0" algn="ctr"/>
            <a:endParaRPr lang="ru-RU" sz="1100" b="1" dirty="0">
              <a:solidFill>
                <a:srgbClr val="000000"/>
              </a:solidFill>
              <a:latin typeface="Times New Roman" panose="02020603050405020304" pitchFamily="18" charset="0"/>
              <a:cs typeface="Times New Roman" panose="02020603050405020304" pitchFamily="18" charset="0"/>
              <a:sym typeface="+mn-ea"/>
            </a:endParaRPr>
          </a:p>
          <a:p>
            <a:pPr lvl="0" algn="just"/>
            <a:r>
              <a:rPr lang="kk-KZ" sz="1100" dirty="0">
                <a:solidFill>
                  <a:srgbClr val="000000"/>
                </a:solidFill>
                <a:latin typeface="Times New Roman" panose="02020603050405020304" pitchFamily="18" charset="0"/>
                <a:cs typeface="Times New Roman" panose="02020603050405020304" pitchFamily="18" charset="0"/>
                <a:sym typeface="+mn-ea"/>
              </a:rPr>
              <a:t>             Бұлтты, жаңбыр. </a:t>
            </a:r>
            <a:r>
              <a:rPr lang="kk-KZ" sz="1100" dirty="0">
                <a:solidFill>
                  <a:prstClr val="black"/>
                </a:solidFill>
                <a:latin typeface="Times New Roman" pitchFamily="18" charset="0"/>
                <a:cs typeface="Times New Roman" pitchFamily="18" charset="0"/>
              </a:rPr>
              <a:t>Жел</a:t>
            </a:r>
            <a:r>
              <a:rPr lang="kk-KZ" sz="1100" dirty="0">
                <a:solidFill>
                  <a:srgbClr val="000000"/>
                </a:solidFill>
                <a:latin typeface="Times New Roman" panose="02020603050405020304" pitchFamily="18" charset="0"/>
                <a:cs typeface="Times New Roman" panose="02020603050405020304" pitchFamily="18" charset="0"/>
                <a:sym typeface="+mn-ea"/>
              </a:rPr>
              <a:t> солтүстік-батыстан, күші 15-20, екпіні 23 </a:t>
            </a:r>
            <a:r>
              <a:rPr lang="kk-KZ" sz="1100" dirty="0">
                <a:solidFill>
                  <a:prstClr val="black"/>
                </a:solidFill>
                <a:latin typeface="Times New Roman" pitchFamily="18" charset="0"/>
                <a:cs typeface="Times New Roman" pitchFamily="18" charset="0"/>
              </a:rPr>
              <a:t>м/с. Ауа температурасы түнде және күндіз 8-10 жылы.</a:t>
            </a:r>
          </a:p>
          <a:p>
            <a:pPr lvl="0" algn="ctr"/>
            <a:endParaRPr lang="kk-KZ" sz="1100" b="1" dirty="0">
              <a:solidFill>
                <a:srgbClr val="000000"/>
              </a:solidFill>
              <a:latin typeface="Times New Roman" panose="02020603050405020304" pitchFamily="18" charset="0"/>
              <a:cs typeface="Times New Roman" panose="02020603050405020304" pitchFamily="18" charset="0"/>
            </a:endParaRPr>
          </a:p>
          <a:p>
            <a:pPr lvl="0" algn="ctr"/>
            <a:r>
              <a:rPr lang="kk-KZ" sz="1100" b="1" dirty="0">
                <a:solidFill>
                  <a:srgbClr val="000000"/>
                </a:solidFill>
                <a:latin typeface="Times New Roman" panose="02020603050405020304" pitchFamily="18" charset="0"/>
                <a:cs typeface="Times New Roman" panose="02020603050405020304" pitchFamily="18" charset="0"/>
              </a:rPr>
              <a:t>15 қарашаға</a:t>
            </a:r>
            <a:endParaRPr lang="ru-RU" sz="1100" b="1" dirty="0">
              <a:solidFill>
                <a:srgbClr val="000000"/>
              </a:solidFill>
              <a:latin typeface="Times New Roman" panose="02020603050405020304" pitchFamily="18" charset="0"/>
              <a:cs typeface="Times New Roman" panose="02020603050405020304" pitchFamily="18" charset="0"/>
            </a:endParaRPr>
          </a:p>
          <a:p>
            <a:pPr lvl="0" algn="ctr"/>
            <a:r>
              <a:rPr lang="ru-RU" sz="1100" b="1" dirty="0">
                <a:solidFill>
                  <a:srgbClr val="000000"/>
                </a:solidFill>
                <a:latin typeface="Times New Roman" panose="02020603050405020304" pitchFamily="18" charset="0"/>
                <a:cs typeface="Times New Roman" panose="02020603050405020304" pitchFamily="18" charset="0"/>
              </a:rPr>
              <a:t>2022 ж. 14 </a:t>
            </a:r>
            <a:r>
              <a:rPr lang="ru-RU" sz="1100" b="1" dirty="0" err="1">
                <a:solidFill>
                  <a:srgbClr val="000000"/>
                </a:solidFill>
                <a:latin typeface="Times New Roman" panose="02020603050405020304" pitchFamily="18" charset="0"/>
                <a:cs typeface="Times New Roman" panose="02020603050405020304" pitchFamily="18" charset="0"/>
              </a:rPr>
              <a:t>қараша</a:t>
            </a:r>
            <a:r>
              <a:rPr lang="ru-RU" sz="1100" b="1" dirty="0">
                <a:solidFill>
                  <a:srgbClr val="000000"/>
                </a:solidFill>
                <a:latin typeface="Times New Roman" panose="02020603050405020304" pitchFamily="18" charset="0"/>
                <a:cs typeface="Times New Roman" panose="02020603050405020304" pitchFamily="18" charset="0"/>
              </a:rPr>
              <a:t>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20-дан </a:t>
            </a:r>
            <a:r>
              <a:rPr lang="ru-RU" sz="1100" b="1" dirty="0" err="1">
                <a:solidFill>
                  <a:srgbClr val="000000"/>
                </a:solidFill>
                <a:latin typeface="Times New Roman" panose="02020603050405020304" pitchFamily="18" charset="0"/>
                <a:cs typeface="Times New Roman" panose="02020603050405020304" pitchFamily="18" charset="0"/>
              </a:rPr>
              <a:t>бастап</a:t>
            </a:r>
            <a:r>
              <a:rPr lang="ru-RU" sz="1100" b="1" dirty="0">
                <a:solidFill>
                  <a:srgbClr val="000000"/>
                </a:solidFill>
                <a:latin typeface="Times New Roman" panose="02020603050405020304" pitchFamily="18" charset="0"/>
                <a:cs typeface="Times New Roman" panose="02020603050405020304" pitchFamily="18" charset="0"/>
              </a:rPr>
              <a:t> 2022 ж. 15 </a:t>
            </a:r>
            <a:r>
              <a:rPr lang="kk-KZ" sz="1100" b="1" dirty="0">
                <a:solidFill>
                  <a:srgbClr val="000000"/>
                </a:solidFill>
                <a:latin typeface="Times New Roman" panose="02020603050405020304" pitchFamily="18" charset="0"/>
                <a:cs typeface="Times New Roman" panose="02020603050405020304" pitchFamily="18" charset="0"/>
              </a:rPr>
              <a:t>қараша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08-ге </a:t>
            </a:r>
            <a:r>
              <a:rPr lang="ru-RU" sz="1100" b="1" dirty="0" err="1">
                <a:solidFill>
                  <a:srgbClr val="000000"/>
                </a:solidFill>
                <a:latin typeface="Times New Roman" panose="02020603050405020304" pitchFamily="18" charset="0"/>
                <a:cs typeface="Times New Roman" panose="02020603050405020304" pitchFamily="18" charset="0"/>
              </a:rPr>
              <a:t>дейін</a:t>
            </a:r>
            <a:endParaRPr lang="kk-KZ" sz="1100" dirty="0">
              <a:solidFill>
                <a:srgbClr val="000000"/>
              </a:solidFill>
              <a:latin typeface="Times New Roman" panose="02020603050405020304" pitchFamily="18" charset="0"/>
              <a:cs typeface="Times New Roman" panose="02020603050405020304" pitchFamily="18" charset="0"/>
              <a:sym typeface="+mn-ea"/>
            </a:endParaRPr>
          </a:p>
          <a:p>
            <a:pPr lvl="0" algn="just"/>
            <a:r>
              <a:rPr lang="kk-KZ" sz="1100" dirty="0">
                <a:solidFill>
                  <a:srgbClr val="000000"/>
                </a:solidFill>
                <a:latin typeface="Times New Roman" panose="02020603050405020304" pitchFamily="18" charset="0"/>
                <a:cs typeface="Times New Roman" panose="02020603050405020304" pitchFamily="18" charset="0"/>
                <a:sym typeface="+mn-ea"/>
              </a:rPr>
              <a:t>             Көшпелі бұлтты, жауын-шашынсыз</a:t>
            </a:r>
            <a:r>
              <a:rPr lang="kk-KZ" sz="1100" dirty="0">
                <a:solidFill>
                  <a:prstClr val="black"/>
                </a:solidFill>
                <a:latin typeface="Times New Roman" pitchFamily="18" charset="0"/>
                <a:cs typeface="Times New Roman" pitchFamily="18" charset="0"/>
              </a:rPr>
              <a:t>. </a:t>
            </a:r>
            <a:r>
              <a:rPr lang="kk-KZ" sz="1100" dirty="0">
                <a:solidFill>
                  <a:srgbClr val="000000"/>
                </a:solidFill>
                <a:latin typeface="Times New Roman" panose="02020603050405020304" pitchFamily="18" charset="0"/>
                <a:cs typeface="Times New Roman" panose="02020603050405020304" pitchFamily="18" charset="0"/>
                <a:sym typeface="+mn-ea"/>
              </a:rPr>
              <a:t>Жел солтүстік-батыстан</a:t>
            </a:r>
            <a:r>
              <a:rPr lang="ru-RU" sz="1100" dirty="0">
                <a:solidFill>
                  <a:prstClr val="black"/>
                </a:solidFill>
                <a:latin typeface="Times New Roman" pitchFamily="18" charset="0"/>
                <a:cs typeface="Times New Roman" pitchFamily="18" charset="0"/>
              </a:rPr>
              <a:t>,</a:t>
            </a:r>
            <a:r>
              <a:rPr lang="kk-KZ" sz="1100" dirty="0">
                <a:solidFill>
                  <a:prstClr val="black"/>
                </a:solidFill>
                <a:latin typeface="Times New Roman" pitchFamily="18" charset="0"/>
                <a:cs typeface="Times New Roman" pitchFamily="18" charset="0"/>
              </a:rPr>
              <a:t> күші 9-14, екпіні 15-20 м/с</a:t>
            </a:r>
            <a:r>
              <a:rPr lang="ru-RU" sz="1100" dirty="0">
                <a:solidFill>
                  <a:prstClr val="black"/>
                </a:solidFill>
                <a:latin typeface="Times New Roman" pitchFamily="18" charset="0"/>
                <a:cs typeface="Times New Roman" pitchFamily="18" charset="0"/>
              </a:rPr>
              <a:t>. </a:t>
            </a:r>
            <a:r>
              <a:rPr lang="ru-RU" sz="1100" dirty="0" err="1">
                <a:solidFill>
                  <a:prstClr val="black"/>
                </a:solidFill>
                <a:latin typeface="Times New Roman" pitchFamily="18" charset="0"/>
                <a:cs typeface="Times New Roman" pitchFamily="18" charset="0"/>
              </a:rPr>
              <a:t>Ауа</a:t>
            </a:r>
            <a:r>
              <a:rPr lang="ru-RU" sz="1100" dirty="0">
                <a:solidFill>
                  <a:prstClr val="black"/>
                </a:solidFill>
                <a:latin typeface="Times New Roman" pitchFamily="18" charset="0"/>
                <a:cs typeface="Times New Roman" pitchFamily="18" charset="0"/>
              </a:rPr>
              <a:t> </a:t>
            </a:r>
            <a:r>
              <a:rPr lang="ru-RU" sz="1100" dirty="0" err="1">
                <a:solidFill>
                  <a:prstClr val="black"/>
                </a:solidFill>
                <a:latin typeface="Times New Roman" pitchFamily="18" charset="0"/>
                <a:cs typeface="Times New Roman" pitchFamily="18" charset="0"/>
              </a:rPr>
              <a:t>температурасы</a:t>
            </a:r>
            <a:r>
              <a:rPr lang="ru-RU" sz="1100" dirty="0">
                <a:solidFill>
                  <a:prstClr val="black"/>
                </a:solidFill>
                <a:latin typeface="Times New Roman" pitchFamily="18" charset="0"/>
                <a:cs typeface="Times New Roman" pitchFamily="18" charset="0"/>
              </a:rPr>
              <a:t> </a:t>
            </a:r>
            <a:r>
              <a:rPr lang="ru-RU" sz="1100" dirty="0" err="1">
                <a:solidFill>
                  <a:prstClr val="black"/>
                </a:solidFill>
                <a:latin typeface="Times New Roman" pitchFamily="18" charset="0"/>
                <a:cs typeface="Times New Roman" pitchFamily="18" charset="0"/>
              </a:rPr>
              <a:t>түнде</a:t>
            </a:r>
            <a:r>
              <a:rPr lang="ru-RU" sz="1100" dirty="0">
                <a:solidFill>
                  <a:prstClr val="black"/>
                </a:solidFill>
                <a:latin typeface="Times New Roman" pitchFamily="18" charset="0"/>
                <a:cs typeface="Times New Roman" pitchFamily="18" charset="0"/>
              </a:rPr>
              <a:t> 3-5</a:t>
            </a:r>
            <a:r>
              <a:rPr lang="kk-KZ" sz="1100" dirty="0">
                <a:solidFill>
                  <a:prstClr val="black"/>
                </a:solidFill>
                <a:latin typeface="Times New Roman" pitchFamily="18" charset="0"/>
                <a:cs typeface="Times New Roman" pitchFamily="18" charset="0"/>
              </a:rPr>
              <a:t> </a:t>
            </a:r>
            <a:r>
              <a:rPr lang="ru-RU" sz="1100" dirty="0" err="1">
                <a:solidFill>
                  <a:prstClr val="black"/>
                </a:solidFill>
                <a:latin typeface="Times New Roman" pitchFamily="18" charset="0"/>
                <a:cs typeface="Times New Roman" pitchFamily="18" charset="0"/>
              </a:rPr>
              <a:t>жылы</a:t>
            </a:r>
            <a:r>
              <a:rPr lang="ru-RU" sz="1100" dirty="0">
                <a:solidFill>
                  <a:prstClr val="black"/>
                </a:solidFill>
                <a:latin typeface="Times New Roman" pitchFamily="18" charset="0"/>
                <a:cs typeface="Times New Roman" pitchFamily="18" charset="0"/>
              </a:rPr>
              <a:t>.</a:t>
            </a:r>
          </a:p>
        </p:txBody>
      </p:sp>
      <p:sp>
        <p:nvSpPr>
          <p:cNvPr id="15" name="TextBox 13"/>
          <p:cNvSpPr txBox="1"/>
          <p:nvPr/>
        </p:nvSpPr>
        <p:spPr>
          <a:xfrm>
            <a:off x="5072359" y="3260600"/>
            <a:ext cx="4680169" cy="261610"/>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100" dirty="0">
                <a:solidFill>
                  <a:schemeClr val="tx1"/>
                </a:solidFill>
                <a:latin typeface="Times New Roman" panose="02020603050405020304" pitchFamily="18" charset="0"/>
                <a:cs typeface="Times New Roman" panose="02020603050405020304" pitchFamily="18" charset="0"/>
              </a:rPr>
              <a:t>1, 2, 3 дәрежелі ҚМЖ ескертуі жоқ</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317284" y="4659557"/>
            <a:ext cx="4661089" cy="1508105"/>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Ақтау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ауаның ластану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kk-KZ" sz="1200" dirty="0">
                <a:latin typeface="Times New Roman" panose="02020603050405020304" pitchFamily="18" charset="0"/>
                <a:cs typeface="Times New Roman" panose="02020603050405020304" pitchFamily="18" charset="0"/>
              </a:rPr>
              <a:t>№ 3 бекет – </a:t>
            </a:r>
            <a:r>
              <a:rPr lang="ru-RU" sz="1200" dirty="0">
                <a:latin typeface="Times New Roman" panose="02020603050405020304" pitchFamily="18" charset="0"/>
                <a:cs typeface="Times New Roman" panose="02020603050405020304" pitchFamily="18" charset="0"/>
              </a:rPr>
              <a:t>31 </a:t>
            </a:r>
            <a:r>
              <a:rPr lang="ru-RU" sz="1200" dirty="0" err="1">
                <a:latin typeface="Times New Roman" panose="02020603050405020304" pitchFamily="18" charset="0"/>
                <a:cs typeface="Times New Roman" panose="02020603050405020304" pitchFamily="18" charset="0"/>
              </a:rPr>
              <a:t>шағын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a:t>
            </a:r>
            <a:r>
              <a:rPr lang="ru-RU" sz="1200" dirty="0">
                <a:latin typeface="Times New Roman" panose="02020603050405020304" pitchFamily="18" charset="0"/>
                <a:cs typeface="Times New Roman" panose="02020603050405020304" pitchFamily="18" charset="0"/>
              </a:rPr>
              <a:t>, №3 </a:t>
            </a:r>
            <a:r>
              <a:rPr lang="ru-RU" sz="1200" dirty="0" err="1">
                <a:latin typeface="Times New Roman" panose="02020603050405020304" pitchFamily="18" charset="0"/>
                <a:cs typeface="Times New Roman" panose="02020603050405020304" pitchFamily="18" charset="0"/>
              </a:rPr>
              <a:t>мектеп</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аумағында</a:t>
            </a:r>
            <a:r>
              <a:rPr lang="ru-RU" sz="1200" dirty="0">
                <a:latin typeface="Times New Roman" panose="02020603050405020304" pitchFamily="18" charset="0"/>
                <a:cs typeface="Times New Roman" panose="02020603050405020304" pitchFamily="18" charset="0"/>
              </a:rPr>
              <a:t>;</a:t>
            </a:r>
          </a:p>
          <a:p>
            <a:r>
              <a:rPr lang="kk-KZ" sz="1200" dirty="0">
                <a:latin typeface="Times New Roman" panose="02020603050405020304" pitchFamily="18" charset="0"/>
                <a:cs typeface="Times New Roman" panose="02020603050405020304" pitchFamily="18" charset="0"/>
              </a:rPr>
              <a:t>№ 4 бекет – </a:t>
            </a:r>
            <a:r>
              <a:rPr lang="ru-RU" sz="1200" dirty="0">
                <a:latin typeface="Times New Roman" panose="02020603050405020304" pitchFamily="18" charset="0"/>
                <a:cs typeface="Times New Roman" panose="02020603050405020304" pitchFamily="18" charset="0"/>
              </a:rPr>
              <a:t>12 </a:t>
            </a:r>
            <a:r>
              <a:rPr lang="ru-RU" sz="1200" dirty="0" err="1">
                <a:latin typeface="Times New Roman" panose="02020603050405020304" pitchFamily="18" charset="0"/>
                <a:cs typeface="Times New Roman" panose="02020603050405020304" pitchFamily="18" charset="0"/>
              </a:rPr>
              <a:t>шағын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a:t>
            </a:r>
            <a:r>
              <a:rPr lang="ru-RU" sz="1200" dirty="0">
                <a:latin typeface="Times New Roman" panose="02020603050405020304" pitchFamily="18" charset="0"/>
                <a:cs typeface="Times New Roman" panose="02020603050405020304" pitchFamily="18" charset="0"/>
              </a:rPr>
              <a:t> №22 </a:t>
            </a:r>
            <a:r>
              <a:rPr lang="ru-RU" sz="1200" dirty="0" err="1">
                <a:latin typeface="Times New Roman" panose="02020603050405020304" pitchFamily="18" charset="0"/>
                <a:cs typeface="Times New Roman" panose="02020603050405020304" pitchFamily="18" charset="0"/>
              </a:rPr>
              <a:t>мектеп</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аумағында</a:t>
            </a:r>
            <a:r>
              <a:rPr lang="kk-KZ" sz="1200" dirty="0">
                <a:latin typeface="Times New Roman" panose="02020603050405020304" pitchFamily="18" charset="0"/>
                <a:cs typeface="Times New Roman" panose="02020603050405020304" pitchFamily="18" charset="0"/>
              </a:rPr>
              <a:t>;</a:t>
            </a:r>
            <a:endParaRPr 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5 бекет – </a:t>
            </a:r>
            <a:r>
              <a:rPr lang="ru-RU" sz="1200" dirty="0">
                <a:latin typeface="Times New Roman" panose="02020603050405020304" pitchFamily="18" charset="0"/>
                <a:cs typeface="Times New Roman" panose="02020603050405020304" pitchFamily="18" charset="0"/>
              </a:rPr>
              <a:t>12 </a:t>
            </a:r>
            <a:r>
              <a:rPr lang="ru-RU" sz="1200" dirty="0" err="1">
                <a:latin typeface="Times New Roman" panose="02020603050405020304" pitchFamily="18" charset="0"/>
                <a:cs typeface="Times New Roman" panose="02020603050405020304" pitchFamily="18" charset="0"/>
              </a:rPr>
              <a:t>шағын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a:t>
            </a:r>
            <a:r>
              <a:rPr lang="ru-RU" sz="1200" dirty="0">
                <a:latin typeface="Times New Roman" panose="02020603050405020304" pitchFamily="18" charset="0"/>
                <a:cs typeface="Times New Roman" panose="02020603050405020304" pitchFamily="18" charset="0"/>
              </a:rPr>
              <a:t>;</a:t>
            </a:r>
          </a:p>
          <a:p>
            <a:r>
              <a:rPr lang="kk-KZ" sz="1200" dirty="0">
                <a:latin typeface="Times New Roman" panose="02020603050405020304" pitchFamily="18" charset="0"/>
                <a:cs typeface="Times New Roman" panose="02020603050405020304" pitchFamily="18" charset="0"/>
              </a:rPr>
              <a:t>№ 6 бекет – </a:t>
            </a:r>
            <a:r>
              <a:rPr lang="ru-RU" sz="1200" dirty="0">
                <a:latin typeface="Times New Roman" panose="02020603050405020304" pitchFamily="18" charset="0"/>
                <a:cs typeface="Times New Roman" panose="02020603050405020304" pitchFamily="18" charset="0"/>
              </a:rPr>
              <a:t>31 </a:t>
            </a:r>
            <a:r>
              <a:rPr lang="ru-RU" sz="1200" dirty="0" err="1">
                <a:latin typeface="Times New Roman" panose="02020603050405020304" pitchFamily="18" charset="0"/>
                <a:cs typeface="Times New Roman" panose="02020603050405020304" pitchFamily="18" charset="0"/>
              </a:rPr>
              <a:t>шағын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a:t>
            </a:r>
            <a:r>
              <a:rPr lang="ru-RU" sz="1200" dirty="0">
                <a:latin typeface="Times New Roman" panose="02020603050405020304" pitchFamily="18" charset="0"/>
                <a:cs typeface="Times New Roman" panose="02020603050405020304" pitchFamily="18" charset="0"/>
              </a:rPr>
              <a:t>, № 10 </a:t>
            </a:r>
            <a:r>
              <a:rPr lang="ru-RU" sz="1200" dirty="0" err="1">
                <a:latin typeface="Times New Roman" panose="02020603050405020304" pitchFamily="18" charset="0"/>
                <a:cs typeface="Times New Roman" panose="02020603050405020304" pitchFamily="18" charset="0"/>
              </a:rPr>
              <a:t>учаскесі</a:t>
            </a:r>
            <a:r>
              <a:rPr lang="ru-RU" sz="1200" dirty="0">
                <a:latin typeface="Times New Roman" panose="02020603050405020304" pitchFamily="18" charset="0"/>
                <a:cs typeface="Times New Roman" panose="02020603050405020304" pitchFamily="18" charset="0"/>
              </a:rPr>
              <a:t>.</a:t>
            </a:r>
          </a:p>
          <a:p>
            <a:pPr eaLnBrk="0" hangingPunct="0"/>
            <a:r>
              <a:rPr lang="ru-RU" altLang="ru-RU" sz="1000" dirty="0">
                <a:latin typeface="Calibri" panose="020F0502020204030204" pitchFamily="34" charset="0"/>
              </a:rPr>
              <a:t> </a:t>
            </a:r>
          </a:p>
          <a:p>
            <a:pPr eaLnBrk="0" hangingPunct="0"/>
            <a:endParaRPr lang="ru-RU" altLang="ru-RU" sz="10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53000" y="61978"/>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қала бойынша ауаның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43441" y="4386751"/>
            <a:ext cx="4514262" cy="1780911"/>
            <a:chOff x="308273" y="3799939"/>
            <a:chExt cx="4514262"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308273" y="4077010"/>
              <a:ext cx="2584362"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           Астана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72552" y="6167662"/>
            <a:ext cx="4521389" cy="307777"/>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sz="1200" b="1" i="1" dirty="0" err="1">
                <a:latin typeface="Times New Roman" panose="02020603050405020304" pitchFamily="18" charset="0"/>
                <a:cs typeface="Times New Roman" panose="02020603050405020304" pitchFamily="18" charset="0"/>
              </a:rPr>
              <a:t>Қабдуалиева</a:t>
            </a:r>
            <a:r>
              <a:rPr lang="ru-RU" sz="1200" b="1" i="1" dirty="0">
                <a:latin typeface="Times New Roman" panose="02020603050405020304" pitchFamily="18" charset="0"/>
                <a:cs typeface="Times New Roman" panose="02020603050405020304" pitchFamily="18" charset="0"/>
              </a:rPr>
              <a:t> М.С.</a:t>
            </a:r>
            <a:endParaRPr lang="ru-RU" sz="1200" b="1"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3741167895"/>
              </p:ext>
            </p:extLst>
          </p:nvPr>
        </p:nvGraphicFramePr>
        <p:xfrm>
          <a:off x="5111853" y="552735"/>
          <a:ext cx="4473537" cy="762000"/>
        </p:xfrm>
        <a:graphic>
          <a:graphicData uri="http://schemas.openxmlformats.org/drawingml/2006/table">
            <a:tbl>
              <a:tblPr/>
              <a:tblGrid>
                <a:gridCol w="989478">
                  <a:extLst>
                    <a:ext uri="{9D8B030D-6E8A-4147-A177-3AD203B41FA5}">
                      <a16:colId xmlns:a16="http://schemas.microsoft.com/office/drawing/2014/main" val="20000"/>
                    </a:ext>
                  </a:extLst>
                </a:gridCol>
                <a:gridCol w="3484059">
                  <a:extLst>
                    <a:ext uri="{9D8B030D-6E8A-4147-A177-3AD203B41FA5}">
                      <a16:colId xmlns:a16="http://schemas.microsoft.com/office/drawing/2014/main" val="20001"/>
                    </a:ext>
                  </a:extLst>
                </a:gridCol>
              </a:tblGrid>
              <a:tr h="1431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ru-RU" sz="1000" b="0" i="0" dirty="0">
                          <a:latin typeface="Times New Roman" panose="02020603050405020304" pitchFamily="18" charset="0"/>
                          <a:cs typeface="Times New Roman" panose="02020603050405020304" pitchFamily="18" charset="0"/>
                        </a:rPr>
                        <a:t>«Р» </a:t>
                      </a:r>
                      <a:r>
                        <a:rPr lang="ru-RU" altLang="ru-RU" sz="1000" b="0" i="0" dirty="0" err="1">
                          <a:latin typeface="Times New Roman" panose="02020603050405020304" pitchFamily="18" charset="0"/>
                          <a:cs typeface="Times New Roman" panose="02020603050405020304" pitchFamily="18" charset="0"/>
                        </a:rPr>
                        <a:t>өлшемі</a:t>
                      </a:r>
                      <a:endParaRPr lang="ru-RU" altLang="en-US" sz="1000" b="0" i="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b="0" i="0" dirty="0">
                          <a:solidFill>
                            <a:srgbClr val="000000"/>
                          </a:solidFill>
                          <a:latin typeface="Times New Roman" panose="02020603050405020304" pitchFamily="18" charset="0"/>
                        </a:rPr>
                        <a:t>Ластану </a:t>
                      </a:r>
                      <a:r>
                        <a:rPr lang="ru-RU" sz="1000" b="0" i="0" dirty="0" err="1">
                          <a:solidFill>
                            <a:srgbClr val="000000"/>
                          </a:solidFill>
                          <a:latin typeface="Times New Roman" panose="02020603050405020304" pitchFamily="18" charset="0"/>
                        </a:rPr>
                        <a:t>дәрежесін</a:t>
                      </a:r>
                      <a:r>
                        <a:rPr lang="ru-RU" sz="1000" b="0" i="0" dirty="0">
                          <a:solidFill>
                            <a:srgbClr val="000000"/>
                          </a:solidFill>
                          <a:latin typeface="Times New Roman" panose="02020603050405020304" pitchFamily="18" charset="0"/>
                        </a:rPr>
                        <a:t> </a:t>
                      </a:r>
                      <a:r>
                        <a:rPr lang="ru-RU" sz="1000" b="0" i="0" dirty="0" err="1">
                          <a:solidFill>
                            <a:srgbClr val="000000"/>
                          </a:solidFill>
                          <a:latin typeface="Times New Roman" panose="02020603050405020304" pitchFamily="18" charset="0"/>
                        </a:rPr>
                        <a:t>анықтау</a:t>
                      </a:r>
                      <a:endParaRPr lang="ru-RU" altLang="en-US" sz="1000" b="0" i="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825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a:solidFill>
                            <a:schemeClr val="tx1"/>
                          </a:solidFill>
                          <a:effectLst/>
                          <a:latin typeface="Times New Roman" panose="02020603050405020304" pitchFamily="18" charset="0"/>
                          <a:ea typeface="+mn-ea"/>
                          <a:cs typeface="Times New Roman" panose="02020603050405020304" pitchFamily="18" charset="0"/>
                        </a:rPr>
                        <a:t>Р &lt; 0,22</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8356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a:solidFill>
                            <a:schemeClr val="tx1"/>
                          </a:solidFill>
                          <a:effectLst/>
                          <a:latin typeface="Times New Roman" panose="02020603050405020304" pitchFamily="18" charset="0"/>
                          <a:ea typeface="+mn-ea"/>
                          <a:cs typeface="Times New Roman" panose="02020603050405020304" pitchFamily="18" charset="0"/>
                        </a:rPr>
                        <a:t>0,22 ≤ Р &lt; 0,29</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279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a:solidFill>
                            <a:schemeClr val="tx1"/>
                          </a:solidFill>
                          <a:effectLst/>
                          <a:latin typeface="Times New Roman" panose="02020603050405020304" pitchFamily="18" charset="0"/>
                          <a:ea typeface="+mn-ea"/>
                          <a:cs typeface="Times New Roman" panose="02020603050405020304" pitchFamily="18" charset="0"/>
                        </a:rPr>
                        <a:t>0,29 ≤ Р &lt; 0,3</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7584">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ru-RU" sz="900" kern="1200" dirty="0">
                          <a:solidFill>
                            <a:schemeClr val="tx1"/>
                          </a:solidFill>
                          <a:effectLst/>
                          <a:latin typeface="Times New Roman" panose="02020603050405020304" pitchFamily="18" charset="0"/>
                          <a:ea typeface="+mn-ea"/>
                          <a:cs typeface="Times New Roman" panose="02020603050405020304" pitchFamily="18" charset="0"/>
                        </a:rPr>
                        <a:t>Р ≥ 0,3</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2" name="Прямоугольник 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53000" y="1276330"/>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1" name="Прямоугольник 30"/>
          <p:cNvSpPr/>
          <p:nvPr/>
        </p:nvSpPr>
        <p:spPr>
          <a:xfrm>
            <a:off x="4961166" y="2067124"/>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2" name="Таблица 31"/>
          <p:cNvGraphicFramePr/>
          <p:nvPr>
            <p:extLst>
              <p:ext uri="{D42A27DB-BD31-4B8C-83A1-F6EECF244321}">
                <p14:modId xmlns:p14="http://schemas.microsoft.com/office/powerpoint/2010/main" val="2466876938"/>
              </p:ext>
            </p:extLst>
          </p:nvPr>
        </p:nvGraphicFramePr>
        <p:xfrm>
          <a:off x="5030174" y="2405929"/>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3" name="TextBox 32"/>
          <p:cNvSpPr txBox="1"/>
          <p:nvPr/>
        </p:nvSpPr>
        <p:spPr>
          <a:xfrm>
            <a:off x="4958691" y="4484583"/>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18650</TotalTime>
  <Words>622</Words>
  <Application>Microsoft Office PowerPoint</Application>
  <PresentationFormat>Лист A4 (210x297 мм)</PresentationFormat>
  <Paragraphs>105</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2497</cp:revision>
  <cp:lastPrinted>2021-07-01T07:38:07Z</cp:lastPrinted>
  <dcterms:created xsi:type="dcterms:W3CDTF">2018-03-27T06:03:00Z</dcterms:created>
  <dcterms:modified xsi:type="dcterms:W3CDTF">2022-11-13T10:11:27Z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