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61" r:id="rId2"/>
    <p:sldId id="265" r:id="rId3"/>
  </p:sldIdLst>
  <p:sldSz cx="9906000" cy="6858000" type="A4"/>
  <p:notesSz cx="6858000" cy="9947275"/>
  <p:defaultTex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15:guide id="1" orient="horz" pos="2159">
          <p15:clr>
            <a:srgbClr val="A4A3A4"/>
          </p15:clr>
        </p15:guide>
        <p15:guide id="2" pos="310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5620"/>
    <p:restoredTop sz="94660"/>
  </p:normalViewPr>
  <p:slideViewPr>
    <p:cSldViewPr showGuides="1">
      <p:cViewPr varScale="1">
        <p:scale>
          <a:sx n="62" d="100"/>
          <a:sy n="62" d="100"/>
        </p:scale>
        <p:origin x="154" y="53"/>
      </p:cViewPr>
      <p:guideLst>
        <p:guide orient="horz" pos="2159"/>
        <p:guide pos="310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 Id="rId9"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oldir" userId="df42278df007c026" providerId="LiveId" clId="{A245B3B2-584C-48ED-866E-1DAB28EDCF5E}"/>
    <pc:docChg chg="modSld">
      <pc:chgData name="Moldir" userId="df42278df007c026" providerId="LiveId" clId="{A245B3B2-584C-48ED-866E-1DAB28EDCF5E}" dt="2022-11-12T09:14:58.754" v="29" actId="20577"/>
      <pc:docMkLst>
        <pc:docMk/>
      </pc:docMkLst>
      <pc:sldChg chg="modSp mod">
        <pc:chgData name="Moldir" userId="df42278df007c026" providerId="LiveId" clId="{A245B3B2-584C-48ED-866E-1DAB28EDCF5E}" dt="2022-11-12T09:14:58.754" v="29" actId="20577"/>
        <pc:sldMkLst>
          <pc:docMk/>
          <pc:sldMk cId="0" sldId="261"/>
        </pc:sldMkLst>
        <pc:graphicFrameChg chg="modGraphic">
          <ac:chgData name="Moldir" userId="df42278df007c026" providerId="LiveId" clId="{A245B3B2-584C-48ED-866E-1DAB28EDCF5E}" dt="2022-11-12T09:14:58.754" v="29" actId="20577"/>
          <ac:graphicFrameMkLst>
            <pc:docMk/>
            <pc:sldMk cId="0" sldId="261"/>
            <ac:graphicFrameMk id="23" creationId="{94CC0974-E1E4-47F3-9A8B-49A879A3B96B}"/>
          </ac:graphicFrameMkLst>
        </pc:graphicFrame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1" y="1"/>
            <a:ext cx="2972421" cy="499402"/>
          </a:xfrm>
          <a:prstGeom prst="rect">
            <a:avLst/>
          </a:prstGeom>
        </p:spPr>
        <p:txBody>
          <a:bodyPr vert="horz" wrap="square" lIns="94225" tIns="47113" rIns="94225" bIns="47113" numCol="1" anchor="t" anchorCtr="0" compatLnSpc="1"/>
          <a:lstStyle>
            <a:lvl1pPr>
              <a:defRPr sz="1300" smtClean="0"/>
            </a:lvl1pPr>
          </a:lstStyle>
          <a:p>
            <a:pPr defTabSz="942247">
              <a:defRPr/>
            </a:pPr>
            <a:endParaRPr lang="ru-RU" altLang="en-US" dirty="0">
              <a:cs typeface="Arial" panose="020B0604020202020204" pitchFamily="34" charset="0"/>
            </a:endParaRPr>
          </a:p>
        </p:txBody>
      </p:sp>
      <p:sp>
        <p:nvSpPr>
          <p:cNvPr id="3" name="Дата 2"/>
          <p:cNvSpPr>
            <a:spLocks noGrp="1"/>
          </p:cNvSpPr>
          <p:nvPr>
            <p:ph type="dt" idx="1"/>
          </p:nvPr>
        </p:nvSpPr>
        <p:spPr>
          <a:xfrm>
            <a:off x="3884027" y="1"/>
            <a:ext cx="2972421" cy="499402"/>
          </a:xfrm>
          <a:prstGeom prst="rect">
            <a:avLst/>
          </a:prstGeom>
        </p:spPr>
        <p:txBody>
          <a:bodyPr vert="horz" wrap="square" lIns="94225" tIns="47113" rIns="94225" bIns="47113" numCol="1" anchor="t" anchorCtr="0" compatLnSpc="1"/>
          <a:lstStyle>
            <a:lvl1pPr algn="r">
              <a:defRPr sz="1300" smtClean="0"/>
            </a:lvl1pPr>
          </a:lstStyle>
          <a:p>
            <a:pPr defTabSz="942247">
              <a:defRPr/>
            </a:pPr>
            <a:endParaRPr lang="ru-RU" altLang="en-US" dirty="0">
              <a:cs typeface="Arial" panose="020B0604020202020204" pitchFamily="34" charset="0"/>
            </a:endParaRPr>
          </a:p>
        </p:txBody>
      </p:sp>
      <p:sp>
        <p:nvSpPr>
          <p:cNvPr id="6148" name="Образ слайда 3"/>
          <p:cNvSpPr>
            <a:spLocks noGrp="1" noRot="1" noChangeAspect="1"/>
          </p:cNvSpPr>
          <p:nvPr>
            <p:ph type="sldImg"/>
          </p:nvPr>
        </p:nvSpPr>
        <p:spPr>
          <a:xfrm>
            <a:off x="1006475" y="1243013"/>
            <a:ext cx="4845050" cy="3355975"/>
          </a:xfrm>
          <a:prstGeom prst="rect">
            <a:avLst/>
          </a:prstGeom>
          <a:noFill/>
          <a:ln w="12700" cap="flat" cmpd="sng">
            <a:solidFill>
              <a:srgbClr val="000000"/>
            </a:solidFill>
            <a:prstDash val="solid"/>
            <a:round/>
            <a:headEnd type="none" w="med" len="med"/>
            <a:tailEnd type="none" w="med" len="med"/>
          </a:ln>
        </p:spPr>
      </p:sp>
      <p:sp>
        <p:nvSpPr>
          <p:cNvPr id="2053" name="Заметки 4"/>
          <p:cNvSpPr>
            <a:spLocks noGrp="1" noChangeArrowheads="1"/>
          </p:cNvSpPr>
          <p:nvPr>
            <p:ph type="body" sz="quarter" idx="4294967295"/>
          </p:nvPr>
        </p:nvSpPr>
        <p:spPr bwMode="auto">
          <a:xfrm>
            <a:off x="686422" y="4786787"/>
            <a:ext cx="5485157" cy="3917079"/>
          </a:xfrm>
          <a:prstGeom prst="rect">
            <a:avLst/>
          </a:prstGeom>
          <a:noFill/>
          <a:ln w="9525">
            <a:noFill/>
            <a:miter lim="800000"/>
          </a:ln>
        </p:spPr>
        <p:txBody>
          <a:bodyPr vert="horz" wrap="square" lIns="94225" tIns="47113" rIns="94225" bIns="47113" numCol="1" anchor="t" anchorCtr="0" compatLnSpc="1"/>
          <a:lstStyle/>
          <a:p>
            <a:pPr marL="0" marR="0" lvl="0"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Образец текста</a:t>
            </a:r>
          </a:p>
          <a:p>
            <a:pPr marL="471123" marR="0" lvl="1"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Второй уровень</a:t>
            </a:r>
          </a:p>
          <a:p>
            <a:pPr marL="942247" marR="0" lvl="2"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Третий уровень</a:t>
            </a:r>
          </a:p>
          <a:p>
            <a:pPr marL="1413370" marR="0" lvl="3"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Четвертый уровень</a:t>
            </a:r>
          </a:p>
          <a:p>
            <a:pPr marL="1884493" marR="0" lvl="4"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Пятый уровень</a:t>
            </a:r>
          </a:p>
        </p:txBody>
      </p:sp>
      <p:sp>
        <p:nvSpPr>
          <p:cNvPr id="6" name="Нижний колонтитул 5"/>
          <p:cNvSpPr>
            <a:spLocks noGrp="1"/>
          </p:cNvSpPr>
          <p:nvPr>
            <p:ph type="ftr" sz="quarter" idx="4"/>
          </p:nvPr>
        </p:nvSpPr>
        <p:spPr>
          <a:xfrm>
            <a:off x="1" y="9447874"/>
            <a:ext cx="2972421" cy="499402"/>
          </a:xfrm>
          <a:prstGeom prst="rect">
            <a:avLst/>
          </a:prstGeom>
        </p:spPr>
        <p:txBody>
          <a:bodyPr vert="horz" wrap="square" lIns="94225" tIns="47113" rIns="94225" bIns="47113" numCol="1" anchor="b" anchorCtr="0" compatLnSpc="1"/>
          <a:lstStyle>
            <a:lvl1pPr>
              <a:defRPr sz="1300" smtClean="0"/>
            </a:lvl1pPr>
          </a:lstStyle>
          <a:p>
            <a:pPr defTabSz="942247">
              <a:defRPr/>
            </a:pPr>
            <a:endParaRPr lang="ru-RU" altLang="en-US" dirty="0">
              <a:cs typeface="Arial" panose="020B0604020202020204" pitchFamily="34" charset="0"/>
            </a:endParaRPr>
          </a:p>
        </p:txBody>
      </p:sp>
      <p:sp>
        <p:nvSpPr>
          <p:cNvPr id="7" name="Номер слайда 6"/>
          <p:cNvSpPr>
            <a:spLocks noGrp="1"/>
          </p:cNvSpPr>
          <p:nvPr>
            <p:ph type="sldNum" sz="quarter" idx="5"/>
          </p:nvPr>
        </p:nvSpPr>
        <p:spPr>
          <a:xfrm>
            <a:off x="3884027" y="9447874"/>
            <a:ext cx="2972421" cy="499402"/>
          </a:xfrm>
          <a:prstGeom prst="rect">
            <a:avLst/>
          </a:prstGeom>
        </p:spPr>
        <p:txBody>
          <a:bodyPr vert="horz" wrap="square" lIns="94225" tIns="47113" rIns="94225" bIns="47113" numCol="1" anchor="b" anchorCtr="0" compatLnSpc="1"/>
          <a:lstStyle/>
          <a:p>
            <a:pPr lvl="0" algn="r" eaLnBrk="1" hangingPunct="1"/>
            <a:fld id="{9A0DB2DC-4C9A-4742-B13C-FB6460FD3503}" type="slidenum">
              <a:rPr lang="ru-RU" altLang="en-US" sz="1300" dirty="0"/>
              <a:pPr lvl="0" algn="r" eaLnBrk="1" hangingPunct="1"/>
              <a:t>‹#›</a:t>
            </a:fld>
            <a:endParaRPr lang="ru-RU" altLang="en-US" sz="1300" dirty="0"/>
          </a:p>
        </p:txBody>
      </p:sp>
    </p:spTree>
    <p:extLst>
      <p:ext uri="{BB962C8B-B14F-4D97-AF65-F5344CB8AC3E}">
        <p14:creationId xmlns:p14="http://schemas.microsoft.com/office/powerpoint/2010/main" val="2246862601"/>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0"/>
      </a:spcBef>
      <a:spcAft>
        <a:spcPct val="0"/>
      </a:spcAft>
      <a:defRPr sz="1200" kern="1200">
        <a:solidFill>
          <a:schemeClr val="tx1"/>
        </a:solidFill>
        <a:latin typeface="+mn-lt"/>
        <a:ea typeface="+mn-ea"/>
        <a:cs typeface="+mn-cs"/>
      </a:defRPr>
    </a:lvl1pPr>
    <a:lvl2pPr marL="457200" algn="l" rtl="0" eaLnBrk="0" fontAlgn="base" hangingPunct="0">
      <a:spcBef>
        <a:spcPct val="0"/>
      </a:spcBef>
      <a:spcAft>
        <a:spcPct val="0"/>
      </a:spcAft>
      <a:defRPr sz="1200" kern="1200">
        <a:solidFill>
          <a:schemeClr val="tx1"/>
        </a:solidFill>
        <a:latin typeface="+mn-lt"/>
        <a:ea typeface="+mn-ea"/>
        <a:cs typeface="+mn-cs"/>
      </a:defRPr>
    </a:lvl2pPr>
    <a:lvl3pPr marL="914400" algn="l" rtl="0" eaLnBrk="0" fontAlgn="base" hangingPunct="0">
      <a:spcBef>
        <a:spcPct val="0"/>
      </a:spcBef>
      <a:spcAft>
        <a:spcPct val="0"/>
      </a:spcAft>
      <a:defRPr sz="1200" kern="1200">
        <a:solidFill>
          <a:schemeClr val="tx1"/>
        </a:solidFill>
        <a:latin typeface="+mn-lt"/>
        <a:ea typeface="+mn-ea"/>
        <a:cs typeface="+mn-cs"/>
      </a:defRPr>
    </a:lvl3pPr>
    <a:lvl4pPr marL="1371600" algn="l" rtl="0" eaLnBrk="0" fontAlgn="base" hangingPunct="0">
      <a:spcBef>
        <a:spcPct val="0"/>
      </a:spcBef>
      <a:spcAft>
        <a:spcPct val="0"/>
      </a:spcAft>
      <a:defRPr sz="1200" kern="1200">
        <a:solidFill>
          <a:schemeClr val="tx1"/>
        </a:solidFill>
        <a:latin typeface="+mn-lt"/>
        <a:ea typeface="+mn-ea"/>
        <a:cs typeface="+mn-cs"/>
      </a:defRPr>
    </a:lvl4pPr>
    <a:lvl5pPr marL="1828800" algn="l" rtl="0" eaLnBrk="0" fontAlgn="base" hangingPunct="0">
      <a:spcBef>
        <a:spcPct val="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42950" y="2130426"/>
            <a:ext cx="8420100" cy="1470025"/>
          </a:xfrm>
        </p:spPr>
        <p:txBody>
          <a:bodyPr/>
          <a:lstStyle/>
          <a:p>
            <a:r>
              <a:rPr lang="ru-RU" noProof="1"/>
              <a:t>Образец заголовка</a:t>
            </a:r>
          </a:p>
        </p:txBody>
      </p:sp>
      <p:sp>
        <p:nvSpPr>
          <p:cNvPr id="3" name="Подзаголовок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noProof="1"/>
              <a:t>Образец подзаголовка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Вертикальный текст 2"/>
          <p:cNvSpPr>
            <a:spLocks noGrp="1"/>
          </p:cNvSpPr>
          <p:nvPr>
            <p:ph type="body" orient="vert" idx="1"/>
          </p:nvPr>
        </p:nvSpPr>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7780337" y="274639"/>
            <a:ext cx="2414588" cy="5851525"/>
          </a:xfrm>
        </p:spPr>
        <p:txBody>
          <a:bodyPr vert="eaVert"/>
          <a:lstStyle/>
          <a:p>
            <a:r>
              <a:rPr lang="ru-RU" noProof="1"/>
              <a:t>Образец заголовка</a:t>
            </a:r>
          </a:p>
        </p:txBody>
      </p:sp>
      <p:sp>
        <p:nvSpPr>
          <p:cNvPr id="3" name="Вертикальный текст 2"/>
          <p:cNvSpPr>
            <a:spLocks noGrp="1"/>
          </p:cNvSpPr>
          <p:nvPr>
            <p:ph type="body" orient="vert" idx="1"/>
          </p:nvPr>
        </p:nvSpPr>
        <p:spPr>
          <a:xfrm>
            <a:off x="536575" y="274639"/>
            <a:ext cx="7078663" cy="5851525"/>
          </a:xfrm>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idx="1"/>
          </p:nvPr>
        </p:nvSpPr>
        <p:spPr/>
        <p:txBody>
          <a:body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2506" y="4406901"/>
            <a:ext cx="8420100" cy="1362075"/>
          </a:xfrm>
        </p:spPr>
        <p:txBody>
          <a:bodyPr anchor="t"/>
          <a:lstStyle>
            <a:lvl1pPr algn="l">
              <a:defRPr sz="4000" b="1" cap="all"/>
            </a:lvl1pPr>
          </a:lstStyle>
          <a:p>
            <a:r>
              <a:rPr lang="ru-RU" noProof="1"/>
              <a:t>Образец заголовка</a:t>
            </a:r>
          </a:p>
        </p:txBody>
      </p:sp>
      <p:sp>
        <p:nvSpPr>
          <p:cNvPr id="3" name="Текст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noProof="1"/>
              <a:t>Образец текста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sz="half" idx="1"/>
          </p:nvPr>
        </p:nvSpPr>
        <p:spPr>
          <a:xfrm>
            <a:off x="536575"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Объект 3"/>
          <p:cNvSpPr>
            <a:spLocks noGrp="1"/>
          </p:cNvSpPr>
          <p:nvPr>
            <p:ph sz="half" idx="2"/>
          </p:nvPr>
        </p:nvSpPr>
        <p:spPr>
          <a:xfrm>
            <a:off x="5448300"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4638"/>
            <a:ext cx="8915400" cy="1143000"/>
          </a:xfrm>
        </p:spPr>
        <p:txBody>
          <a:bodyPr/>
          <a:lstStyle>
            <a:lvl1pPr>
              <a:defRPr/>
            </a:lvl1pPr>
          </a:lstStyle>
          <a:p>
            <a:r>
              <a:rPr lang="ru-RU" noProof="1"/>
              <a:t>Образец заголовка</a:t>
            </a:r>
          </a:p>
        </p:txBody>
      </p:sp>
      <p:sp>
        <p:nvSpPr>
          <p:cNvPr id="3" name="Текст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4" name="Объект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Текст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6" name="Объект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7" name="Замещающая дата 6"/>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8" name="Замещающий нижний колонтитул 7"/>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9" name="Замещающий номер слайда 8"/>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Замещающая дата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ижний колонтитул 3"/>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омер слайда 4"/>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Замещающая дата 1"/>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3" name="Замещающий нижний колонтитул 2"/>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омер слайда 3"/>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3050"/>
            <a:ext cx="3259006" cy="1162050"/>
          </a:xfrm>
        </p:spPr>
        <p:txBody>
          <a:bodyPr anchor="b"/>
          <a:lstStyle>
            <a:lvl1pPr algn="l">
              <a:defRPr sz="2000" b="1"/>
            </a:lvl1pPr>
          </a:lstStyle>
          <a:p>
            <a:r>
              <a:rPr lang="ru-RU" noProof="1"/>
              <a:t>Образец заголовка</a:t>
            </a:r>
          </a:p>
        </p:txBody>
      </p:sp>
      <p:sp>
        <p:nvSpPr>
          <p:cNvPr id="3" name="Объект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Текст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41645" y="4800600"/>
            <a:ext cx="5943600" cy="566738"/>
          </a:xfrm>
        </p:spPr>
        <p:txBody>
          <a:bodyPr anchor="b"/>
          <a:lstStyle>
            <a:lvl1pPr algn="l">
              <a:defRPr sz="2000" b="1"/>
            </a:lvl1pPr>
          </a:lstStyle>
          <a:p>
            <a:r>
              <a:rPr lang="ru-RU" noProof="1"/>
              <a:t>Образец заголовка</a:t>
            </a:r>
          </a:p>
        </p:txBody>
      </p:sp>
      <p:sp>
        <p:nvSpPr>
          <p:cNvPr id="3" name="Рисунок 2"/>
          <p:cNvSpPr>
            <a:spLocks noGrp="1"/>
          </p:cNvSpPr>
          <p:nvPr>
            <p:ph type="pic" idx="1"/>
          </p:nvPr>
        </p:nvSpPr>
        <p:spPr>
          <a:xfrm>
            <a:off x="1941645" y="612775"/>
            <a:ext cx="5943600" cy="4114800"/>
          </a:xfrm>
        </p:spPr>
        <p:txBody>
          <a:bodyPr vert="horz" wrap="square" lIns="91440" tIns="45720" rIns="91440" bIns="45720" numCol="1" rtlCol="0" anchor="t" anchorCtr="0" compatLnSpc="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ru-RU" sz="3200" b="0" i="0" u="none" strike="noStrike" kern="1200" cap="none" spc="0" normalizeH="0" baseline="0" noProof="0">
              <a:ln>
                <a:noFill/>
              </a:ln>
              <a:solidFill>
                <a:schemeClr val="tx1"/>
              </a:solidFill>
              <a:effectLst/>
              <a:uLnTx/>
              <a:uFillTx/>
              <a:latin typeface="+mn-lt"/>
              <a:ea typeface="+mn-ea"/>
              <a:cs typeface="+mn-cs"/>
            </a:endParaRPr>
          </a:p>
        </p:txBody>
      </p:sp>
      <p:sp>
        <p:nvSpPr>
          <p:cNvPr id="4" name="Текст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a:xfrm>
            <a:off x="495300" y="274638"/>
            <a:ext cx="8915400" cy="1143000"/>
          </a:xfrm>
          <a:prstGeom prst="rect">
            <a:avLst/>
          </a:prstGeom>
          <a:noFill/>
          <a:ln w="9525">
            <a:noFill/>
          </a:ln>
        </p:spPr>
        <p:txBody>
          <a:bodyPr anchor="ctr"/>
          <a:lstStyle/>
          <a:p>
            <a:pPr lvl="0"/>
            <a:r>
              <a:rPr lang="ru-RU" altLang="ru-RU" dirty="0"/>
              <a:t>Образец заголовка</a:t>
            </a:r>
          </a:p>
        </p:txBody>
      </p:sp>
      <p:sp>
        <p:nvSpPr>
          <p:cNvPr id="1027" name="Текст 2"/>
          <p:cNvSpPr>
            <a:spLocks noGrp="1"/>
          </p:cNvSpPr>
          <p:nvPr>
            <p:ph type="body"/>
          </p:nvPr>
        </p:nvSpPr>
        <p:spPr>
          <a:xfrm>
            <a:off x="495300" y="1600200"/>
            <a:ext cx="8915400" cy="4525963"/>
          </a:xfrm>
          <a:prstGeom prst="rect">
            <a:avLst/>
          </a:prstGeom>
          <a:noFill/>
          <a:ln w="9525">
            <a:noFill/>
          </a:ln>
        </p:spPr>
        <p:txBody>
          <a:bodyPr/>
          <a:lstStyle/>
          <a:p>
            <a:pPr lvl="0"/>
            <a:r>
              <a:rPr lang="ru-RU" altLang="ru-RU" dirty="0"/>
              <a:t>Образец текста</a:t>
            </a:r>
          </a:p>
          <a:p>
            <a:pPr lvl="1"/>
            <a:r>
              <a:rPr lang="ru-RU" altLang="ru-RU" dirty="0"/>
              <a:t>Второй уровень</a:t>
            </a:r>
          </a:p>
          <a:p>
            <a:pPr lvl="2"/>
            <a:r>
              <a:rPr lang="ru-RU" altLang="ru-RU" dirty="0"/>
              <a:t>Третий уровень</a:t>
            </a:r>
          </a:p>
          <a:p>
            <a:pPr lvl="3"/>
            <a:r>
              <a:rPr lang="ru-RU" altLang="ru-RU" dirty="0"/>
              <a:t>Четвертый уровень</a:t>
            </a:r>
          </a:p>
          <a:p>
            <a:pPr lvl="4"/>
            <a:r>
              <a:rPr lang="ru-RU" altLang="ru-RU" dirty="0"/>
              <a:t>Пятый уровень</a:t>
            </a:r>
          </a:p>
        </p:txBody>
      </p:sp>
      <p:sp>
        <p:nvSpPr>
          <p:cNvPr id="4" name="Дата 3"/>
          <p:cNvSpPr>
            <a:spLocks noGrp="1"/>
          </p:cNvSpPr>
          <p:nvPr>
            <p:ph type="dt" sz="half" idx="2"/>
          </p:nvPr>
        </p:nvSpPr>
        <p:spPr>
          <a:xfrm>
            <a:off x="495300" y="6356350"/>
            <a:ext cx="2311400" cy="365125"/>
          </a:xfrm>
          <a:prstGeom prst="rect">
            <a:avLst/>
          </a:prstGeom>
        </p:spPr>
        <p:txBody>
          <a:bodyPr vert="horz" wrap="square" lIns="91440" tIns="45720" rIns="91440" bIns="45720" numCol="1" anchor="ctr" anchorCtr="0" compatLnSpc="1"/>
          <a:lstStyle>
            <a:lvl1pPr>
              <a:defRPr sz="1200" smtClean="0">
                <a:solidFill>
                  <a:srgbClr val="898989"/>
                </a:solidFill>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Нижний колонтитул 4"/>
          <p:cNvSpPr>
            <a:spLocks noGrp="1"/>
          </p:cNvSpPr>
          <p:nvPr>
            <p:ph type="ftr" sz="quarter" idx="3"/>
          </p:nvPr>
        </p:nvSpPr>
        <p:spPr>
          <a:xfrm>
            <a:off x="3384550" y="6356350"/>
            <a:ext cx="3136900" cy="365125"/>
          </a:xfrm>
          <a:prstGeom prst="rect">
            <a:avLst/>
          </a:prstGeom>
        </p:spPr>
        <p:txBody>
          <a:bodyPr vert="horz" wrap="square" lIns="91440" tIns="45720" rIns="91440" bIns="45720" numCol="1" anchor="ctr" anchorCtr="0" compatLnSpc="1"/>
          <a:lstStyle>
            <a:lvl1pPr algn="ctr">
              <a:defRPr sz="1200" smtClean="0">
                <a:solidFill>
                  <a:srgbClr val="898989"/>
                </a:solidFill>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Номер слайда 5"/>
          <p:cNvSpPr>
            <a:spLocks noGrp="1"/>
          </p:cNvSpPr>
          <p:nvPr>
            <p:ph type="sldNum" sz="quarter" idx="4"/>
          </p:nvPr>
        </p:nvSpPr>
        <p:spPr>
          <a:xfrm>
            <a:off x="7099300" y="6356350"/>
            <a:ext cx="2311400" cy="365125"/>
          </a:xfrm>
          <a:prstGeom prst="rect">
            <a:avLst/>
          </a:prstGeom>
        </p:spPr>
        <p:txBody>
          <a:bodyPr vert="horz" wrap="square" lIns="91440" tIns="45720" rIns="91440" bIns="45720" numCol="1" anchor="ctr" anchorCtr="0" compatLnSpc="1"/>
          <a:lstStyle>
            <a:lvl1pPr algn="r">
              <a:defRPr sz="1200">
                <a:solidFill>
                  <a:srgbClr val="898989"/>
                </a:solidFill>
              </a:defRPr>
            </a:lvl1p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mailto:rse.kazhydromet@gmail.com" TargetMode="External"/><Relationship Id="rId2" Type="http://schemas.openxmlformats.org/officeDocument/2006/relationships/hyperlink" Target="mailto:pressmeteo@gmail.com" TargetMode="Externa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2056" name="Таблица 2055"/>
          <p:cNvGraphicFramePr/>
          <p:nvPr>
            <p:extLst>
              <p:ext uri="{D42A27DB-BD31-4B8C-83A1-F6EECF244321}">
                <p14:modId xmlns:p14="http://schemas.microsoft.com/office/powerpoint/2010/main" val="487488775"/>
              </p:ext>
            </p:extLst>
          </p:nvPr>
        </p:nvGraphicFramePr>
        <p:xfrm>
          <a:off x="344488" y="6392863"/>
          <a:ext cx="4465638" cy="347663"/>
        </p:xfrm>
        <a:graphic>
          <a:graphicData uri="http://schemas.openxmlformats.org/drawingml/2006/table">
            <a:tbl>
              <a:tblPr/>
              <a:tblGrid>
                <a:gridCol w="4465638">
                  <a:extLst>
                    <a:ext uri="{9D8B030D-6E8A-4147-A177-3AD203B41FA5}">
                      <a16:colId xmlns:a16="http://schemas.microsoft.com/office/drawing/2014/main" val="20000"/>
                    </a:ext>
                  </a:extLst>
                </a:gridCol>
              </a:tblGrid>
              <a:tr h="3476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200" b="1" i="1" dirty="0" err="1">
                          <a:solidFill>
                            <a:srgbClr val="002060"/>
                          </a:solidFill>
                          <a:latin typeface="Times New Roman" panose="02020603050405020304" pitchFamily="18" charset="0"/>
                          <a:cs typeface="Times New Roman" panose="02020603050405020304" pitchFamily="18" charset="0"/>
                        </a:rPr>
                        <a:t>Қызылорда</a:t>
                      </a:r>
                      <a:r>
                        <a:rPr lang="ru-RU" altLang="x-none" sz="1200" b="1" i="1" dirty="0">
                          <a:solidFill>
                            <a:srgbClr val="002060"/>
                          </a:solidFill>
                          <a:latin typeface="Times New Roman" panose="02020603050405020304" pitchFamily="18" charset="0"/>
                          <a:cs typeface="Times New Roman" panose="02020603050405020304" pitchFamily="18" charset="0"/>
                        </a:rPr>
                        <a:t> қ.</a:t>
                      </a:r>
                      <a:endParaRPr lang="en-US"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17" name="TextBox 7"/>
          <p:cNvSpPr txBox="1"/>
          <p:nvPr/>
        </p:nvSpPr>
        <p:spPr>
          <a:xfrm>
            <a:off x="128588" y="215900"/>
            <a:ext cx="4824413" cy="707886"/>
          </a:xfrm>
          <a:prstGeom prst="rect">
            <a:avLst/>
          </a:prstGeom>
          <a:noFill/>
          <a:ln w="9525">
            <a:noFill/>
          </a:ln>
        </p:spPr>
        <p:txBody>
          <a:bodyPr>
            <a:spAutoFit/>
          </a:bodyPr>
          <a:lstStyle/>
          <a:p>
            <a:pPr algn="ctr"/>
            <a:r>
              <a:rPr lang="ru-RU" altLang="ru-RU" sz="1400" b="1" dirty="0" err="1">
                <a:solidFill>
                  <a:srgbClr val="0070C0"/>
                </a:solidFill>
                <a:latin typeface="Times New Roman" panose="02020603050405020304" pitchFamily="18" charset="0"/>
                <a:cs typeface="Times New Roman" panose="02020603050405020304" pitchFamily="18" charset="0"/>
              </a:rPr>
              <a:t>Қазақстан</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Республикасы</a:t>
            </a:r>
            <a:r>
              <a:rPr lang="ru-RU" altLang="ru-RU" sz="1400" b="1" dirty="0">
                <a:solidFill>
                  <a:srgbClr val="0070C0"/>
                </a:solidFill>
                <a:latin typeface="Times New Roman" panose="02020603050405020304" pitchFamily="18" charset="0"/>
                <a:cs typeface="Times New Roman" panose="02020603050405020304" pitchFamily="18" charset="0"/>
              </a:rPr>
              <a:t> Экология, геология </a:t>
            </a:r>
            <a:r>
              <a:rPr lang="ru-RU" altLang="ru-RU" sz="1400" b="1" dirty="0" err="1">
                <a:solidFill>
                  <a:srgbClr val="0070C0"/>
                </a:solidFill>
                <a:latin typeface="Times New Roman" panose="02020603050405020304" pitchFamily="18" charset="0"/>
                <a:cs typeface="Times New Roman" panose="02020603050405020304" pitchFamily="18" charset="0"/>
              </a:rPr>
              <a:t>және</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табиғи</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ресурстар</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министрлігі</a:t>
            </a:r>
            <a:endParaRPr lang="ru-RU" altLang="ru-RU" sz="1400" b="1" dirty="0">
              <a:solidFill>
                <a:srgbClr val="0070C0"/>
              </a:solidFill>
              <a:latin typeface="Times New Roman" panose="02020603050405020304" pitchFamily="18" charset="0"/>
              <a:cs typeface="Times New Roman" panose="02020603050405020304" pitchFamily="18" charset="0"/>
            </a:endParaRPr>
          </a:p>
          <a:p>
            <a:pPr algn="ctr"/>
            <a:r>
              <a:rPr lang="ru-RU" altLang="ru-RU" sz="1200" b="1" dirty="0">
                <a:solidFill>
                  <a:srgbClr val="0070C0"/>
                </a:solidFill>
                <a:latin typeface="Times New Roman" panose="02020603050405020304" pitchFamily="18" charset="0"/>
                <a:cs typeface="Times New Roman" panose="02020603050405020304" pitchFamily="18" charset="0"/>
              </a:rPr>
              <a:t>«ҚАЗГИДРОМЕТ» РМК</a:t>
            </a:r>
            <a:endParaRPr lang="ru-RU" altLang="ru-RU" sz="1200" b="1" dirty="0">
              <a:solidFill>
                <a:srgbClr val="0070C0"/>
              </a:solidFill>
              <a:latin typeface="Times New Roman" panose="02020603050405020304" pitchFamily="18" charset="0"/>
              <a:ea typeface="Times New Roman" panose="02020603050405020304" pitchFamily="18" charset="0"/>
            </a:endParaRPr>
          </a:p>
        </p:txBody>
      </p:sp>
      <p:pic>
        <p:nvPicPr>
          <p:cNvPr id="18" name="Рисунок 1"/>
          <p:cNvPicPr>
            <a:picLocks noChangeAspect="1"/>
          </p:cNvPicPr>
          <p:nvPr/>
        </p:nvPicPr>
        <p:blipFill>
          <a:blip r:embed="rId2" cstate="print"/>
          <a:srcRect t="17818" b="17471"/>
          <a:stretch>
            <a:fillRect/>
          </a:stretch>
        </p:blipFill>
        <p:spPr>
          <a:xfrm>
            <a:off x="1352600" y="1023798"/>
            <a:ext cx="2028825" cy="1312863"/>
          </a:xfrm>
          <a:prstGeom prst="rect">
            <a:avLst/>
          </a:prstGeom>
          <a:noFill/>
          <a:ln w="9525">
            <a:noFill/>
          </a:ln>
        </p:spPr>
      </p:pic>
      <p:graphicFrame>
        <p:nvGraphicFramePr>
          <p:cNvPr id="19" name="Таблица 18"/>
          <p:cNvGraphicFramePr/>
          <p:nvPr>
            <p:extLst>
              <p:ext uri="{D42A27DB-BD31-4B8C-83A1-F6EECF244321}">
                <p14:modId xmlns:p14="http://schemas.microsoft.com/office/powerpoint/2010/main" val="2256907415"/>
              </p:ext>
            </p:extLst>
          </p:nvPr>
        </p:nvGraphicFramePr>
        <p:xfrm>
          <a:off x="307975" y="2637546"/>
          <a:ext cx="4465638" cy="1935480"/>
        </p:xfrm>
        <a:graphic>
          <a:graphicData uri="http://schemas.openxmlformats.org/drawingml/2006/table">
            <a:tbl>
              <a:tblPr/>
              <a:tblGrid>
                <a:gridCol w="4465638">
                  <a:extLst>
                    <a:ext uri="{9D8B030D-6E8A-4147-A177-3AD203B41FA5}">
                      <a16:colId xmlns:a16="http://schemas.microsoft.com/office/drawing/2014/main" val="20000"/>
                    </a:ext>
                  </a:extLst>
                </a:gridCol>
              </a:tblGrid>
              <a:tr h="19351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№3</a:t>
                      </a:r>
                      <a:r>
                        <a:rPr lang="kk-KZ" altLang="x-none" sz="1600" b="1" i="1" dirty="0">
                          <a:solidFill>
                            <a:srgbClr val="002060"/>
                          </a:solidFill>
                          <a:latin typeface="Times New Roman" panose="02020603050405020304" pitchFamily="18" charset="0"/>
                          <a:cs typeface="Times New Roman" panose="02020603050405020304" pitchFamily="18" charset="0"/>
                        </a:rPr>
                        <a:t>16</a:t>
                      </a:r>
                      <a:r>
                        <a:rPr lang="kk-KZ" altLang="x-none" sz="1600" b="1" i="1" baseline="0" dirty="0">
                          <a:solidFill>
                            <a:srgbClr val="002060"/>
                          </a:solidFill>
                          <a:latin typeface="Times New Roman" panose="02020603050405020304" pitchFamily="18" charset="0"/>
                          <a:cs typeface="Times New Roman" panose="02020603050405020304" pitchFamily="18" charset="0"/>
                        </a:rPr>
                        <a:t> </a:t>
                      </a:r>
                      <a:r>
                        <a:rPr lang="ru-RU" altLang="x-none" sz="1600" b="1" i="1" dirty="0">
                          <a:solidFill>
                            <a:srgbClr val="002060"/>
                          </a:solidFill>
                          <a:latin typeface="Times New Roman" panose="02020603050405020304" pitchFamily="18" charset="0"/>
                          <a:cs typeface="Times New Roman" panose="02020603050405020304" pitchFamily="18" charset="0"/>
                        </a:rPr>
                        <a:t>КҮНДЕЛІКТІ</a:t>
                      </a:r>
                    </a:p>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АУА БАССЕЙНІНІҢ ЖАЙ-КҮЙІ</a:t>
                      </a:r>
                    </a:p>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БЮЛЛЕТЕНІ</a:t>
                      </a:r>
                    </a:p>
                    <a:p>
                      <a:pPr lvl="0" algn="ctr" eaLnBrk="1" hangingPunct="1">
                        <a:buNone/>
                      </a:pPr>
                      <a:endParaRPr lang="zh-CN"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ru-RU" altLang="x-none" sz="1400" b="1" i="1" dirty="0" err="1">
                          <a:solidFill>
                            <a:srgbClr val="002060"/>
                          </a:solidFill>
                          <a:latin typeface="Times New Roman" panose="02020603050405020304" pitchFamily="18" charset="0"/>
                          <a:cs typeface="Times New Roman" panose="02020603050405020304" pitchFamily="18" charset="0"/>
                        </a:rPr>
                        <a:t>Қызылорда</a:t>
                      </a:r>
                      <a:r>
                        <a:rPr lang="ru-RU" altLang="x-none" sz="1400" b="1" i="1" dirty="0">
                          <a:solidFill>
                            <a:srgbClr val="002060"/>
                          </a:solidFill>
                          <a:latin typeface="Times New Roman" panose="02020603050405020304" pitchFamily="18" charset="0"/>
                          <a:cs typeface="Times New Roman" panose="02020603050405020304" pitchFamily="18" charset="0"/>
                        </a:rPr>
                        <a:t> қ.</a:t>
                      </a:r>
                      <a:r>
                        <a:rPr lang="ru-RU" altLang="en-US" sz="1400" b="1" i="1" dirty="0">
                          <a:solidFill>
                            <a:srgbClr val="002060"/>
                          </a:solidFill>
                          <a:latin typeface="Times New Roman" panose="02020603050405020304" pitchFamily="18" charset="0"/>
                          <a:cs typeface="Times New Roman" panose="02020603050405020304" pitchFamily="18" charset="0"/>
                        </a:rPr>
                        <a:t> </a:t>
                      </a: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100" i="1" dirty="0">
                        <a:solidFill>
                          <a:srgbClr val="000000"/>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kk-KZ" altLang="zh-CN" sz="1200" b="1" i="1" dirty="0">
                          <a:solidFill>
                            <a:srgbClr val="002060"/>
                          </a:solidFill>
                          <a:latin typeface="Times New Roman" panose="02020603050405020304" pitchFamily="18" charset="0"/>
                          <a:cs typeface="Times New Roman" panose="02020603050405020304" pitchFamily="18" charset="0"/>
                        </a:rPr>
                        <a:t>2022</a:t>
                      </a:r>
                      <a:r>
                        <a:rPr lang="kk-KZ" altLang="zh-CN" sz="1200" b="1" i="1" baseline="0" dirty="0">
                          <a:solidFill>
                            <a:srgbClr val="002060"/>
                          </a:solidFill>
                          <a:latin typeface="Times New Roman" panose="02020603050405020304" pitchFamily="18" charset="0"/>
                          <a:cs typeface="Times New Roman" panose="02020603050405020304" pitchFamily="18" charset="0"/>
                        </a:rPr>
                        <a:t> жыл 12 қараша</a:t>
                      </a:r>
                      <a:endParaRPr lang="zh-CN"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graphicFrame>
        <p:nvGraphicFramePr>
          <p:cNvPr id="23" name="Таблица 2">
            <a:extLst>
              <a:ext uri="{FF2B5EF4-FFF2-40B4-BE49-F238E27FC236}">
                <a16:creationId xmlns:a16="http://schemas.microsoft.com/office/drawing/2014/main" id="{94CC0974-E1E4-47F3-9A8B-49A879A3B96B}"/>
              </a:ext>
            </a:extLst>
          </p:cNvPr>
          <p:cNvGraphicFramePr>
            <a:graphicFrameLocks noGrp="1"/>
          </p:cNvGraphicFramePr>
          <p:nvPr>
            <p:extLst>
              <p:ext uri="{D42A27DB-BD31-4B8C-83A1-F6EECF244321}">
                <p14:modId xmlns:p14="http://schemas.microsoft.com/office/powerpoint/2010/main" val="1917267207"/>
              </p:ext>
            </p:extLst>
          </p:nvPr>
        </p:nvGraphicFramePr>
        <p:xfrm>
          <a:off x="5037714" y="4594056"/>
          <a:ext cx="4667576" cy="1859280"/>
        </p:xfrm>
        <a:graphic>
          <a:graphicData uri="http://schemas.openxmlformats.org/drawingml/2006/table">
            <a:tbl>
              <a:tblPr firstRow="1" bandRow="1">
                <a:tableStyleId>{5C22544A-7EE6-4342-B048-85BDC9FD1C3A}</a:tableStyleId>
              </a:tblPr>
              <a:tblGrid>
                <a:gridCol w="1796058">
                  <a:extLst>
                    <a:ext uri="{9D8B030D-6E8A-4147-A177-3AD203B41FA5}">
                      <a16:colId xmlns:a16="http://schemas.microsoft.com/office/drawing/2014/main" val="3583770891"/>
                    </a:ext>
                  </a:extLst>
                </a:gridCol>
                <a:gridCol w="1432949">
                  <a:extLst>
                    <a:ext uri="{9D8B030D-6E8A-4147-A177-3AD203B41FA5}">
                      <a16:colId xmlns:a16="http://schemas.microsoft.com/office/drawing/2014/main" val="1276116030"/>
                    </a:ext>
                  </a:extLst>
                </a:gridCol>
                <a:gridCol w="1438569">
                  <a:extLst>
                    <a:ext uri="{9D8B030D-6E8A-4147-A177-3AD203B41FA5}">
                      <a16:colId xmlns:a16="http://schemas.microsoft.com/office/drawing/2014/main" val="2096923049"/>
                    </a:ext>
                  </a:extLst>
                </a:gridCol>
              </a:tblGrid>
              <a:tr h="358705">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Ластаушы</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зат</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Нақты</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шоғырлану</a:t>
                      </a:r>
                      <a:r>
                        <a:rPr lang="ru-RU" sz="1000" dirty="0">
                          <a:solidFill>
                            <a:schemeClr val="tx1"/>
                          </a:solidFill>
                          <a:latin typeface="Times New Roman" panose="02020603050405020304" pitchFamily="18" charset="0"/>
                          <a:cs typeface="Times New Roman" panose="02020603050405020304" pitchFamily="18" charset="0"/>
                        </a:rPr>
                        <a:t>, мкг/м3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a:solidFill>
                            <a:schemeClr val="tx1"/>
                          </a:solidFill>
                          <a:latin typeface="Times New Roman" panose="02020603050405020304" pitchFamily="18" charset="0"/>
                          <a:cs typeface="Times New Roman" panose="02020603050405020304" pitchFamily="18" charset="0"/>
                        </a:rPr>
                        <a:t>ШЖШ асу</a:t>
                      </a:r>
                      <a:r>
                        <a:rPr lang="kk-KZ" sz="1000" baseline="0" dirty="0">
                          <a:solidFill>
                            <a:schemeClr val="tx1"/>
                          </a:solidFill>
                          <a:latin typeface="Times New Roman" panose="02020603050405020304" pitchFamily="18" charset="0"/>
                          <a:cs typeface="Times New Roman" panose="02020603050405020304" pitchFamily="18" charset="0"/>
                        </a:rPr>
                        <a:t> еселігі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611334865"/>
                  </a:ext>
                </a:extLst>
              </a:tr>
              <a:tr h="180790">
                <a:tc>
                  <a:txBody>
                    <a:bodyPr/>
                    <a:lstStyle/>
                    <a:p>
                      <a:r>
                        <a:rPr lang="ru-RU" sz="1000" dirty="0">
                          <a:solidFill>
                            <a:schemeClr val="tx1"/>
                          </a:solidFill>
                          <a:latin typeface="Times New Roman" panose="02020603050405020304" pitchFamily="18" charset="0"/>
                          <a:cs typeface="Times New Roman" panose="02020603050405020304" pitchFamily="18" charset="0"/>
                        </a:rPr>
                        <a:t>РМ-2,5 </a:t>
                      </a:r>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бөлшектері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ctr"/>
                      <a:r>
                        <a:rPr lang="ru-RU" sz="1000" b="0" i="0" u="none" strike="noStrike" dirty="0">
                          <a:solidFill>
                            <a:srgbClr val="000000"/>
                          </a:solidFill>
                          <a:effectLst/>
                          <a:latin typeface="Times New Roman" panose="02020603050405020304" pitchFamily="18"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988232626"/>
                  </a:ext>
                </a:extLst>
              </a:tr>
              <a:tr h="18079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000" dirty="0">
                          <a:solidFill>
                            <a:schemeClr val="tx1"/>
                          </a:solidFill>
                          <a:latin typeface="Times New Roman" panose="02020603050405020304" pitchFamily="18" charset="0"/>
                          <a:cs typeface="Times New Roman" panose="02020603050405020304" pitchFamily="18" charset="0"/>
                        </a:rPr>
                        <a:t>РМ-10 </a:t>
                      </a:r>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бөлшектері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ctr"/>
                      <a:r>
                        <a:rPr lang="ru-RU" sz="1000" b="0" i="0" u="none" strike="noStrike" dirty="0">
                          <a:solidFill>
                            <a:srgbClr val="000000"/>
                          </a:solidFill>
                          <a:effectLst/>
                          <a:latin typeface="Times New Roman" panose="02020603050405020304" pitchFamily="18" charset="0"/>
                        </a:rPr>
                        <a:t>181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0,6</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950010825"/>
                  </a:ext>
                </a:extLst>
              </a:tr>
              <a:tr h="180790">
                <a:tc>
                  <a:txBody>
                    <a:bodyPr/>
                    <a:lstStyle/>
                    <a:p>
                      <a:r>
                        <a:rPr lang="ru-RU" sz="1000" dirty="0" err="1">
                          <a:solidFill>
                            <a:schemeClr val="tx1"/>
                          </a:solidFill>
                          <a:latin typeface="Times New Roman" panose="02020603050405020304" pitchFamily="18" charset="0"/>
                          <a:cs typeface="Times New Roman" panose="02020603050405020304" pitchFamily="18" charset="0"/>
                        </a:rPr>
                        <a:t>Күкірт</a:t>
                      </a:r>
                      <a:r>
                        <a:rPr lang="ru-RU" sz="1000" baseline="0" dirty="0">
                          <a:solidFill>
                            <a:schemeClr val="tx1"/>
                          </a:solidFill>
                          <a:latin typeface="Times New Roman" panose="02020603050405020304" pitchFamily="18" charset="0"/>
                          <a:cs typeface="Times New Roman" panose="02020603050405020304" pitchFamily="18" charset="0"/>
                        </a:rPr>
                        <a:t> </a:t>
                      </a:r>
                      <a:r>
                        <a:rPr lang="ru-RU" sz="1000" baseline="0" dirty="0" err="1">
                          <a:solidFill>
                            <a:schemeClr val="tx1"/>
                          </a:solidFill>
                          <a:latin typeface="Times New Roman" panose="02020603050405020304" pitchFamily="18" charset="0"/>
                          <a:cs typeface="Times New Roman" panose="02020603050405020304" pitchFamily="18" charset="0"/>
                        </a:rPr>
                        <a:t>д</a:t>
                      </a:r>
                      <a:r>
                        <a:rPr lang="ru-RU" sz="1000" dirty="0" err="1">
                          <a:solidFill>
                            <a:schemeClr val="tx1"/>
                          </a:solidFill>
                          <a:latin typeface="Times New Roman" panose="02020603050405020304" pitchFamily="18" charset="0"/>
                          <a:cs typeface="Times New Roman" panose="02020603050405020304" pitchFamily="18" charset="0"/>
                        </a:rPr>
                        <a:t>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ctr"/>
                      <a:r>
                        <a:rPr lang="ru-RU" sz="1000" b="0" i="0" u="none" strike="noStrike" dirty="0">
                          <a:solidFill>
                            <a:srgbClr val="000000"/>
                          </a:solidFill>
                          <a:effectLst/>
                          <a:latin typeface="Times New Roman" panose="02020603050405020304" pitchFamily="18" charset="0"/>
                        </a:rPr>
                        <a:t>162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0,3</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990536008"/>
                  </a:ext>
                </a:extLst>
              </a:tr>
              <a:tr h="180790">
                <a:tc>
                  <a:txBody>
                    <a:bodyPr/>
                    <a:lstStyle/>
                    <a:p>
                      <a:r>
                        <a:rPr lang="ru-RU" sz="1000" dirty="0" err="1">
                          <a:solidFill>
                            <a:schemeClr val="tx1"/>
                          </a:solidFill>
                          <a:latin typeface="Times New Roman" panose="02020603050405020304" pitchFamily="18" charset="0"/>
                          <a:cs typeface="Times New Roman" panose="02020603050405020304" pitchFamily="18" charset="0"/>
                        </a:rPr>
                        <a:t>Көміртегі</a:t>
                      </a:r>
                      <a:r>
                        <a:rPr lang="ru-RU" sz="1000" baseline="0" dirty="0">
                          <a:solidFill>
                            <a:schemeClr val="tx1"/>
                          </a:solidFill>
                          <a:latin typeface="Times New Roman" panose="02020603050405020304" pitchFamily="18" charset="0"/>
                          <a:cs typeface="Times New Roman" panose="02020603050405020304" pitchFamily="18" charset="0"/>
                        </a:rPr>
                        <a:t> </a:t>
                      </a:r>
                      <a:r>
                        <a:rPr lang="ru-RU" sz="1000" baseline="0" dirty="0" err="1">
                          <a:solidFill>
                            <a:schemeClr val="tx1"/>
                          </a:solidFill>
                          <a:latin typeface="Times New Roman" panose="02020603050405020304" pitchFamily="18" charset="0"/>
                          <a:cs typeface="Times New Roman" panose="02020603050405020304" pitchFamily="18" charset="0"/>
                        </a:rPr>
                        <a:t>о</a:t>
                      </a:r>
                      <a:r>
                        <a:rPr lang="ru-RU" sz="1000" dirty="0" err="1">
                          <a:solidFill>
                            <a:schemeClr val="tx1"/>
                          </a:solidFill>
                          <a:latin typeface="Times New Roman" panose="02020603050405020304" pitchFamily="18" charset="0"/>
                          <a:cs typeface="Times New Roman" panose="02020603050405020304" pitchFamily="18" charset="0"/>
                        </a:rPr>
                        <a:t>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ctr"/>
                      <a:r>
                        <a:rPr lang="ru-RU" sz="1000" b="0" i="0" u="none" strike="noStrike" dirty="0">
                          <a:solidFill>
                            <a:srgbClr val="000000"/>
                          </a:solidFill>
                          <a:effectLst/>
                          <a:latin typeface="Times New Roman" panose="02020603050405020304" pitchFamily="18" charset="0"/>
                        </a:rPr>
                        <a:t>397</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79239550"/>
                  </a:ext>
                </a:extLst>
              </a:tr>
              <a:tr h="139233">
                <a:tc>
                  <a:txBody>
                    <a:bodyPr/>
                    <a:lstStyle/>
                    <a:p>
                      <a:r>
                        <a:rPr lang="ru-RU" sz="1000" dirty="0">
                          <a:solidFill>
                            <a:schemeClr val="tx1"/>
                          </a:solidFill>
                          <a:latin typeface="Times New Roman" panose="02020603050405020304" pitchFamily="18" charset="0"/>
                          <a:cs typeface="Times New Roman" panose="02020603050405020304" pitchFamily="18" charset="0"/>
                        </a:rPr>
                        <a:t>Азот</a:t>
                      </a:r>
                      <a:r>
                        <a:rPr lang="ru-RU" sz="1000" baseline="0" dirty="0">
                          <a:solidFill>
                            <a:schemeClr val="tx1"/>
                          </a:solidFill>
                          <a:latin typeface="Times New Roman" panose="02020603050405020304" pitchFamily="18" charset="0"/>
                          <a:cs typeface="Times New Roman" panose="02020603050405020304" pitchFamily="18" charset="0"/>
                        </a:rPr>
                        <a:t> </a:t>
                      </a:r>
                      <a:r>
                        <a:rPr lang="ru-RU" sz="1000" baseline="0" dirty="0" err="1">
                          <a:solidFill>
                            <a:schemeClr val="tx1"/>
                          </a:solidFill>
                          <a:latin typeface="Times New Roman" panose="02020603050405020304" pitchFamily="18" charset="0"/>
                          <a:cs typeface="Times New Roman" panose="02020603050405020304" pitchFamily="18" charset="0"/>
                        </a:rPr>
                        <a:t>д</a:t>
                      </a:r>
                      <a:r>
                        <a:rPr lang="ru-RU" sz="1000" dirty="0" err="1">
                          <a:solidFill>
                            <a:schemeClr val="tx1"/>
                          </a:solidFill>
                          <a:latin typeface="Times New Roman" panose="02020603050405020304" pitchFamily="18" charset="0"/>
                          <a:cs typeface="Times New Roman" panose="02020603050405020304" pitchFamily="18" charset="0"/>
                        </a:rPr>
                        <a:t>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ctr"/>
                      <a:r>
                        <a:rPr lang="ru-RU" sz="1000" b="0" i="0" u="none" strike="noStrike" dirty="0">
                          <a:solidFill>
                            <a:srgbClr val="000000"/>
                          </a:solidFill>
                          <a:effectLst/>
                          <a:latin typeface="Times New Roman" panose="02020603050405020304" pitchFamily="18" charset="0"/>
                        </a:rPr>
                        <a:t>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0,003</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0178899"/>
                  </a:ext>
                </a:extLst>
              </a:tr>
              <a:tr h="180790">
                <a:tc>
                  <a:txBody>
                    <a:bodyPr/>
                    <a:lstStyle/>
                    <a:p>
                      <a:r>
                        <a:rPr lang="ru-RU" sz="1000" dirty="0">
                          <a:solidFill>
                            <a:schemeClr val="tx1"/>
                          </a:solidFill>
                          <a:latin typeface="Times New Roman" panose="02020603050405020304" pitchFamily="18" charset="0"/>
                          <a:cs typeface="Times New Roman" panose="02020603050405020304" pitchFamily="18" charset="0"/>
                        </a:rPr>
                        <a:t>Азот</a:t>
                      </a:r>
                      <a:r>
                        <a:rPr lang="ru-RU" sz="1000" baseline="0" dirty="0">
                          <a:solidFill>
                            <a:schemeClr val="tx1"/>
                          </a:solidFill>
                          <a:latin typeface="Times New Roman" panose="02020603050405020304" pitchFamily="18" charset="0"/>
                          <a:cs typeface="Times New Roman" panose="02020603050405020304" pitchFamily="18" charset="0"/>
                        </a:rPr>
                        <a:t> </a:t>
                      </a:r>
                      <a:r>
                        <a:rPr lang="ru-RU" sz="1000" baseline="0" dirty="0" err="1">
                          <a:solidFill>
                            <a:schemeClr val="tx1"/>
                          </a:solidFill>
                          <a:latin typeface="Times New Roman" panose="02020603050405020304" pitchFamily="18" charset="0"/>
                          <a:cs typeface="Times New Roman" panose="02020603050405020304" pitchFamily="18" charset="0"/>
                        </a:rPr>
                        <a:t>о</a:t>
                      </a:r>
                      <a:r>
                        <a:rPr lang="ru-RU" sz="1000" dirty="0" err="1">
                          <a:solidFill>
                            <a:schemeClr val="tx1"/>
                          </a:solidFill>
                          <a:latin typeface="Times New Roman" panose="02020603050405020304" pitchFamily="18" charset="0"/>
                          <a:cs typeface="Times New Roman" panose="02020603050405020304" pitchFamily="18" charset="0"/>
                        </a:rPr>
                        <a:t>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ctr"/>
                      <a:r>
                        <a:rPr lang="ru-RU" sz="1000" b="0" i="0" u="none" strike="noStrike" dirty="0">
                          <a:solidFill>
                            <a:srgbClr val="000000"/>
                          </a:solidFill>
                          <a:effectLst/>
                          <a:latin typeface="Times New Roman" panose="02020603050405020304" pitchFamily="18"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a:solidFill>
                            <a:srgbClr val="000000"/>
                          </a:solidFill>
                          <a:effectLst/>
                          <a:latin typeface="Times New Roman" panose="02020603050405020304" pitchFamily="18" charset="0"/>
                        </a:rPr>
                        <a:t>0</a:t>
                      </a: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1613162"/>
                  </a:ext>
                </a:extLst>
              </a:tr>
            </a:tbl>
          </a:graphicData>
        </a:graphic>
      </p:graphicFrame>
      <p:graphicFrame>
        <p:nvGraphicFramePr>
          <p:cNvPr id="24" name="Таблица 23"/>
          <p:cNvGraphicFramePr/>
          <p:nvPr>
            <p:extLst>
              <p:ext uri="{D42A27DB-BD31-4B8C-83A1-F6EECF244321}">
                <p14:modId xmlns:p14="http://schemas.microsoft.com/office/powerpoint/2010/main" val="822507124"/>
              </p:ext>
            </p:extLst>
          </p:nvPr>
        </p:nvGraphicFramePr>
        <p:xfrm>
          <a:off x="4973638" y="6453336"/>
          <a:ext cx="4787899" cy="393870"/>
        </p:xfrm>
        <a:graphic>
          <a:graphicData uri="http://schemas.openxmlformats.org/drawingml/2006/table">
            <a:tbl>
              <a:tblPr/>
              <a:tblGrid>
                <a:gridCol w="4787899">
                  <a:extLst>
                    <a:ext uri="{9D8B030D-6E8A-4147-A177-3AD203B41FA5}">
                      <a16:colId xmlns:a16="http://schemas.microsoft.com/office/drawing/2014/main" val="20000"/>
                    </a:ext>
                  </a:extLst>
                </a:gridCol>
              </a:tblGrid>
              <a:tr h="262579">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sz="700" i="1" dirty="0">
                          <a:latin typeface="Times New Roman" panose="02020603050405020304" pitchFamily="18" charset="0"/>
                          <a:cs typeface="Times New Roman" panose="02020603050405020304" pitchFamily="18" charset="0"/>
                        </a:rPr>
                        <a:t>2015ж. 28.02 №168 </a:t>
                      </a:r>
                    </a:p>
                    <a:p>
                      <a:pPr lvl="0" algn="ctr" eaLnBrk="1" hangingPunct="1">
                        <a:buNone/>
                      </a:pPr>
                      <a:r>
                        <a:rPr lang="ru-RU" sz="700" i="1" dirty="0">
                          <a:latin typeface="Times New Roman" panose="02020603050405020304" pitchFamily="18" charset="0"/>
                          <a:cs typeface="Times New Roman" panose="02020603050405020304" pitchFamily="18" charset="0"/>
                        </a:rPr>
                        <a:t>«</a:t>
                      </a:r>
                      <a:r>
                        <a:rPr lang="ru-RU" sz="700" i="1" dirty="0" err="1">
                          <a:latin typeface="Times New Roman" panose="02020603050405020304" pitchFamily="18" charset="0"/>
                          <a:cs typeface="Times New Roman" panose="02020603050405020304" pitchFamily="18" charset="0"/>
                        </a:rPr>
                        <a:t>атмосфералық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ауаға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қатысты</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санитарлық-эпидемиологиялық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ережелер</a:t>
                      </a:r>
                      <a:r>
                        <a:rPr lang="ru-RU" sz="700" i="1" dirty="0">
                          <a:latin typeface="Times New Roman" panose="02020603050405020304" pitchFamily="18" charset="0"/>
                          <a:cs typeface="Times New Roman" panose="02020603050405020304" pitchFamily="18" charset="0"/>
                        </a:rPr>
                        <a:t> мен </a:t>
                      </a:r>
                      <a:r>
                        <a:rPr lang="ru-RU" sz="700" i="1" dirty="0" err="1">
                          <a:latin typeface="Times New Roman" panose="02020603050405020304" pitchFamily="18" charset="0"/>
                          <a:cs typeface="Times New Roman" panose="02020603050405020304" pitchFamily="18" charset="0"/>
                        </a:rPr>
                        <a:t>нормаларға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сәйкес</a:t>
                      </a:r>
                      <a:r>
                        <a:rPr lang="ru-RU" sz="700" i="1" dirty="0">
                          <a:latin typeface="Times New Roman" panose="02020603050405020304" pitchFamily="18" charset="0"/>
                          <a:cs typeface="Times New Roman" panose="02020603050405020304" pitchFamily="18" charset="0"/>
                        </a:rPr>
                        <a:t> ШЖШ</a:t>
                      </a:r>
                      <a:endParaRPr lang="ru-RU" altLang="en-US" sz="700" i="1" dirty="0">
                        <a:solidFill>
                          <a:srgbClr val="000000"/>
                        </a:solidFill>
                        <a:latin typeface="Times New Roman" panose="02020603050405020304" pitchFamily="18" charset="0"/>
                        <a:ea typeface="Times New Roman" panose="02020603050405020304" pitchFamily="18"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131291">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endParaRPr lang="ru-RU" altLang="en-US" sz="700" i="1" dirty="0">
                        <a:solidFill>
                          <a:srgbClr val="000000"/>
                        </a:solidFill>
                        <a:latin typeface="Calibri" panose="020F0502020204030204" pitchFamily="34"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14" name="Прямоугольник 21"/>
          <p:cNvSpPr/>
          <p:nvPr/>
        </p:nvSpPr>
        <p:spPr>
          <a:xfrm>
            <a:off x="4973638" y="4141714"/>
            <a:ext cx="4787898" cy="461665"/>
          </a:xfrm>
          <a:prstGeom prst="rect">
            <a:avLst/>
          </a:prstGeom>
          <a:noFill/>
          <a:ln w="9525">
            <a:noFill/>
          </a:ln>
        </p:spPr>
        <p:txBody>
          <a:bodyPr wrap="square">
            <a:spAutoFit/>
          </a:bodyPr>
          <a:lstStyle/>
          <a:p>
            <a:pPr algn="ctr"/>
            <a:r>
              <a:rPr lang="ru-RU" altLang="ru-RU" sz="1200" b="1" dirty="0">
                <a:latin typeface="Times New Roman" panose="02020603050405020304" pitchFamily="18" charset="0"/>
                <a:cs typeface="Times New Roman" panose="02020603050405020304" pitchFamily="18" charset="0"/>
              </a:rPr>
              <a:t>2022 </a:t>
            </a:r>
            <a:r>
              <a:rPr lang="ru-RU" altLang="ru-RU" sz="1200" b="1" dirty="0" err="1">
                <a:latin typeface="Times New Roman" panose="02020603050405020304" pitchFamily="18" charset="0"/>
                <a:cs typeface="Times New Roman" panose="02020603050405020304" pitchFamily="18" charset="0"/>
              </a:rPr>
              <a:t>жылғы </a:t>
            </a:r>
            <a:r>
              <a:rPr lang="ru-RU" altLang="ru-RU" sz="1200" b="1" dirty="0">
                <a:latin typeface="Times New Roman" panose="02020603050405020304" pitchFamily="18" charset="0"/>
                <a:cs typeface="Times New Roman" panose="02020603050405020304" pitchFamily="18" charset="0"/>
              </a:rPr>
              <a:t>12 </a:t>
            </a:r>
            <a:r>
              <a:rPr lang="ru-RU" altLang="ru-RU" sz="1200" b="1" dirty="0" err="1">
                <a:latin typeface="Times New Roman" panose="02020603050405020304" pitchFamily="18" charset="0"/>
                <a:cs typeface="Times New Roman" panose="02020603050405020304" pitchFamily="18" charset="0"/>
              </a:rPr>
              <a:t>қарашаға Қызылорда </a:t>
            </a:r>
            <a:r>
              <a:rPr lang="ru-RU" altLang="ru-RU" sz="1200" b="1" dirty="0">
                <a:latin typeface="Times New Roman" panose="02020603050405020304" pitchFamily="18" charset="0"/>
                <a:cs typeface="Times New Roman" panose="02020603050405020304" pitchFamily="18" charset="0"/>
              </a:rPr>
              <a:t>қаласының атмосфералық ауасының жай-күйі</a:t>
            </a:r>
          </a:p>
        </p:txBody>
      </p:sp>
      <p:sp>
        <p:nvSpPr>
          <p:cNvPr id="15" name="Прямоугольник 14"/>
          <p:cNvSpPr/>
          <p:nvPr/>
        </p:nvSpPr>
        <p:spPr>
          <a:xfrm>
            <a:off x="4952999" y="114302"/>
            <a:ext cx="4808537" cy="2123658"/>
          </a:xfrm>
          <a:prstGeom prst="rect">
            <a:avLst/>
          </a:prstGeom>
        </p:spPr>
        <p:txBody>
          <a:bodyPr wrap="square">
            <a:spAutoFit/>
          </a:bodyPr>
          <a:lstStyle/>
          <a:p>
            <a:pPr lvl="0" algn="ctr"/>
            <a:r>
              <a:rPr lang="ru-RU" altLang="ru-RU" sz="1200" b="1" dirty="0" err="1">
                <a:solidFill>
                  <a:srgbClr val="000000"/>
                </a:solidFill>
                <a:latin typeface="Times New Roman" panose="02020603050405020304" pitchFamily="18" charset="0"/>
                <a:cs typeface="Times New Roman" panose="02020603050405020304" pitchFamily="18" charset="0"/>
              </a:rPr>
              <a:t>Қызылорда қаласы бойынша</a:t>
            </a:r>
            <a:r>
              <a:rPr lang="kk-KZ" altLang="ru-RU" sz="1200" b="1" dirty="0">
                <a:solidFill>
                  <a:srgbClr val="000000"/>
                </a:solidFill>
                <a:latin typeface="Times New Roman" panose="02020603050405020304" pitchFamily="18" charset="0"/>
                <a:cs typeface="Times New Roman" panose="02020603050405020304" pitchFamily="18" charset="0"/>
              </a:rPr>
              <a:t> </a:t>
            </a:r>
          </a:p>
          <a:p>
            <a:pPr lvl="0" algn="ctr"/>
            <a:r>
              <a:rPr lang="kk-KZ" altLang="ru-RU" sz="1200" b="1" dirty="0">
                <a:solidFill>
                  <a:srgbClr val="000000"/>
                </a:solidFill>
                <a:latin typeface="Times New Roman" panose="02020603050405020304" pitchFamily="18" charset="0"/>
                <a:cs typeface="Times New Roman" panose="02020603050405020304" pitchFamily="18" charset="0"/>
              </a:rPr>
              <a:t>13 қарашаға арналған ауа райы болжамы</a:t>
            </a:r>
            <a:r>
              <a:rPr lang="ru-RU" altLang="ru-RU" sz="1200" b="1" dirty="0">
                <a:solidFill>
                  <a:srgbClr val="000000"/>
                </a:solidFill>
                <a:latin typeface="Times New Roman" panose="02020603050405020304" pitchFamily="18" charset="0"/>
                <a:cs typeface="Times New Roman" panose="02020603050405020304" pitchFamily="18" charset="0"/>
              </a:rPr>
              <a:t> </a:t>
            </a:r>
          </a:p>
          <a:p>
            <a:pPr lvl="0" algn="ctr"/>
            <a:r>
              <a:rPr lang="ru-RU" altLang="ru-RU" sz="1200" b="1" dirty="0">
                <a:solidFill>
                  <a:srgbClr val="000000"/>
                </a:solidFill>
                <a:latin typeface="Times New Roman" panose="02020603050405020304" pitchFamily="18" charset="0"/>
                <a:cs typeface="Times New Roman" panose="02020603050405020304" pitchFamily="18" charset="0"/>
              </a:rPr>
              <a:t>12 </a:t>
            </a:r>
            <a:r>
              <a:rPr lang="ru-RU" altLang="ru-RU" sz="1200" b="1" dirty="0" err="1">
                <a:solidFill>
                  <a:srgbClr val="000000"/>
                </a:solidFill>
                <a:latin typeface="Times New Roman" panose="02020603050405020304" pitchFamily="18" charset="0"/>
                <a:cs typeface="Times New Roman" panose="02020603050405020304" pitchFamily="18" charset="0"/>
              </a:rPr>
              <a:t>қараша </a:t>
            </a:r>
            <a:r>
              <a:rPr lang="ru-RU" altLang="ru-RU" sz="1200" b="1" dirty="0">
                <a:solidFill>
                  <a:srgbClr val="000000"/>
                </a:solidFill>
                <a:latin typeface="Times New Roman" panose="02020603050405020304" pitchFamily="18" charset="0"/>
                <a:cs typeface="Times New Roman" panose="02020603050405020304" pitchFamily="18" charset="0"/>
              </a:rPr>
              <a:t>20 </a:t>
            </a:r>
            <a:r>
              <a:rPr lang="ru-RU" altLang="ru-RU" sz="1200" b="1" dirty="0" err="1">
                <a:solidFill>
                  <a:srgbClr val="000000"/>
                </a:solidFill>
                <a:latin typeface="Times New Roman" panose="02020603050405020304" pitchFamily="18" charset="0"/>
                <a:cs typeface="Times New Roman" panose="02020603050405020304" pitchFamily="18" charset="0"/>
              </a:rPr>
              <a:t>сағаттан</a:t>
            </a:r>
            <a:r>
              <a:rPr lang="kk-KZ" altLang="ru-RU" sz="1200" b="1" dirty="0">
                <a:solidFill>
                  <a:srgbClr val="000000"/>
                </a:solidFill>
                <a:latin typeface="Times New Roman" panose="02020603050405020304" pitchFamily="18" charset="0"/>
                <a:cs typeface="Times New Roman" panose="02020603050405020304" pitchFamily="18" charset="0"/>
              </a:rPr>
              <a:t> 13 қараша </a:t>
            </a:r>
            <a:r>
              <a:rPr lang="ru-RU" altLang="ru-RU" sz="1200" b="1" dirty="0">
                <a:solidFill>
                  <a:srgbClr val="000000"/>
                </a:solidFill>
                <a:latin typeface="Times New Roman" panose="02020603050405020304" pitchFamily="18" charset="0"/>
                <a:cs typeface="Times New Roman" panose="02020603050405020304" pitchFamily="18" charset="0"/>
              </a:rPr>
              <a:t>20 </a:t>
            </a:r>
            <a:r>
              <a:rPr lang="ru-RU" altLang="ru-RU" sz="1200" b="1" dirty="0" err="1">
                <a:solidFill>
                  <a:srgbClr val="000000"/>
                </a:solidFill>
                <a:latin typeface="Times New Roman" panose="02020603050405020304" pitchFamily="18" charset="0"/>
                <a:cs typeface="Times New Roman" panose="02020603050405020304" pitchFamily="18" charset="0"/>
              </a:rPr>
              <a:t>сағатқа дейін</a:t>
            </a:r>
            <a:endParaRPr lang="ru-RU" sz="1200" b="1" dirty="0">
              <a:solidFill>
                <a:srgbClr val="000000"/>
              </a:solidFill>
              <a:latin typeface="Times New Roman" panose="02020603050405020304" pitchFamily="18" charset="0"/>
              <a:cs typeface="Times New Roman" panose="02020603050405020304" pitchFamily="18" charset="0"/>
              <a:sym typeface="+mn-ea"/>
            </a:endParaRPr>
          </a:p>
          <a:p>
            <a:pPr lvl="0" indent="182563" algn="just"/>
            <a:r>
              <a:rPr lang="kk-KZ" sz="1200" dirty="0">
                <a:solidFill>
                  <a:srgbClr val="000000"/>
                </a:solidFill>
                <a:latin typeface="Times New Roman" panose="02020603050405020304" pitchFamily="18" charset="0"/>
                <a:cs typeface="Times New Roman" panose="02020603050405020304" pitchFamily="18" charset="0"/>
                <a:sym typeface="+mn-ea"/>
              </a:rPr>
              <a:t>Көшпелі бұлтты, жауын-шашынсыз.</a:t>
            </a:r>
            <a:r>
              <a:rPr lang="ru-RU" sz="1200" dirty="0">
                <a:solidFill>
                  <a:srgbClr val="000000"/>
                </a:solidFill>
                <a:latin typeface="Times New Roman" panose="02020603050405020304" pitchFamily="18" charset="0"/>
                <a:cs typeface="Times New Roman" panose="02020603050405020304" pitchFamily="18" charset="0"/>
                <a:sym typeface="+mn-ea"/>
              </a:rPr>
              <a:t> Ж</a:t>
            </a:r>
            <a:r>
              <a:rPr lang="kk-KZ" sz="1200" dirty="0">
                <a:solidFill>
                  <a:srgbClr val="000000"/>
                </a:solidFill>
                <a:latin typeface="Times New Roman" panose="02020603050405020304" pitchFamily="18" charset="0"/>
                <a:cs typeface="Times New Roman" panose="02020603050405020304" pitchFamily="18" charset="0"/>
                <a:sym typeface="+mn-ea"/>
              </a:rPr>
              <a:t>ел оңтүстік-батыстан түнде 5-10, күндіз 15-20 </a:t>
            </a:r>
            <a:r>
              <a:rPr lang="ru-RU" sz="1200" dirty="0">
                <a:solidFill>
                  <a:srgbClr val="000000"/>
                </a:solidFill>
                <a:latin typeface="Times New Roman" panose="02020603050405020304" pitchFamily="18" charset="0"/>
                <a:cs typeface="Times New Roman" panose="02020603050405020304" pitchFamily="18" charset="0"/>
                <a:sym typeface="+mn-ea"/>
              </a:rPr>
              <a:t>м/с. </a:t>
            </a:r>
            <a:r>
              <a:rPr lang="ru-RU" sz="1200" dirty="0" err="1">
                <a:solidFill>
                  <a:srgbClr val="000000"/>
                </a:solidFill>
                <a:latin typeface="Times New Roman" panose="02020603050405020304" pitchFamily="18" charset="0"/>
                <a:cs typeface="Times New Roman" panose="02020603050405020304" pitchFamily="18" charset="0"/>
                <a:sym typeface="+mn-ea"/>
              </a:rPr>
              <a:t>Ауаның температурасы</a:t>
            </a:r>
            <a:r>
              <a:rPr lang="ru-RU" sz="1200" dirty="0">
                <a:solidFill>
                  <a:srgbClr val="000000"/>
                </a:solidFill>
                <a:latin typeface="Times New Roman" panose="02020603050405020304" pitchFamily="18" charset="0"/>
                <a:cs typeface="Times New Roman" panose="02020603050405020304" pitchFamily="18" charset="0"/>
                <a:sym typeface="+mn-ea"/>
              </a:rPr>
              <a:t> </a:t>
            </a:r>
            <a:r>
              <a:rPr lang="ru-RU" sz="1200" dirty="0" err="1">
                <a:solidFill>
                  <a:srgbClr val="000000"/>
                </a:solidFill>
                <a:latin typeface="Times New Roman" panose="02020603050405020304" pitchFamily="18" charset="0"/>
                <a:cs typeface="Times New Roman" panose="02020603050405020304" pitchFamily="18" charset="0"/>
                <a:sym typeface="+mn-ea"/>
              </a:rPr>
              <a:t>түнде </a:t>
            </a:r>
            <a:r>
              <a:rPr lang="ru-RU" sz="1200" dirty="0">
                <a:solidFill>
                  <a:srgbClr val="000000"/>
                </a:solidFill>
                <a:latin typeface="Times New Roman" panose="02020603050405020304" pitchFamily="18" charset="0"/>
                <a:cs typeface="Times New Roman" panose="02020603050405020304" pitchFamily="18" charset="0"/>
                <a:sym typeface="+mn-ea"/>
              </a:rPr>
              <a:t>0-2 </a:t>
            </a:r>
            <a:r>
              <a:rPr lang="ru-RU" sz="1200" dirty="0" err="1">
                <a:solidFill>
                  <a:srgbClr val="000000"/>
                </a:solidFill>
                <a:latin typeface="Times New Roman" panose="02020603050405020304" pitchFamily="18" charset="0"/>
                <a:cs typeface="Times New Roman" panose="02020603050405020304" pitchFamily="18" charset="0"/>
                <a:sym typeface="+mn-ea"/>
              </a:rPr>
              <a:t>аяз</a:t>
            </a:r>
            <a:r>
              <a:rPr lang="ru-RU" sz="1200" dirty="0">
                <a:solidFill>
                  <a:srgbClr val="000000"/>
                </a:solidFill>
                <a:latin typeface="Times New Roman" panose="02020603050405020304" pitchFamily="18" charset="0"/>
                <a:cs typeface="Times New Roman" panose="02020603050405020304" pitchFamily="18" charset="0"/>
                <a:sym typeface="+mn-ea"/>
              </a:rPr>
              <a:t>, </a:t>
            </a:r>
            <a:r>
              <a:rPr lang="ru-RU" sz="1200" dirty="0" err="1">
                <a:solidFill>
                  <a:srgbClr val="000000"/>
                </a:solidFill>
                <a:latin typeface="Times New Roman" panose="02020603050405020304" pitchFamily="18" charset="0"/>
                <a:cs typeface="Times New Roman" panose="02020603050405020304" pitchFamily="18" charset="0"/>
                <a:sym typeface="+mn-ea"/>
              </a:rPr>
              <a:t>күндіз </a:t>
            </a:r>
            <a:r>
              <a:rPr lang="ru-RU" sz="1200" dirty="0">
                <a:solidFill>
                  <a:srgbClr val="000000"/>
                </a:solidFill>
                <a:latin typeface="Times New Roman" panose="02020603050405020304" pitchFamily="18" charset="0"/>
                <a:cs typeface="Times New Roman" panose="02020603050405020304" pitchFamily="18" charset="0"/>
                <a:sym typeface="+mn-ea"/>
              </a:rPr>
              <a:t>5-7 </a:t>
            </a:r>
            <a:r>
              <a:rPr lang="ru-RU" sz="1200" dirty="0" err="1">
                <a:solidFill>
                  <a:srgbClr val="000000"/>
                </a:solidFill>
                <a:latin typeface="Times New Roman" panose="02020603050405020304" pitchFamily="18" charset="0"/>
                <a:cs typeface="Times New Roman" panose="02020603050405020304" pitchFamily="18" charset="0"/>
                <a:sym typeface="+mn-ea"/>
              </a:rPr>
              <a:t>жылы</a:t>
            </a:r>
            <a:r>
              <a:rPr lang="ru-RU" sz="1200" dirty="0">
                <a:solidFill>
                  <a:srgbClr val="000000"/>
                </a:solidFill>
                <a:latin typeface="Times New Roman" panose="02020603050405020304" pitchFamily="18" charset="0"/>
                <a:cs typeface="Times New Roman" panose="02020603050405020304" pitchFamily="18" charset="0"/>
                <a:sym typeface="+mn-ea"/>
              </a:rPr>
              <a:t>.</a:t>
            </a:r>
            <a:endParaRPr lang="kk-KZ" altLang="ru-RU" sz="1200" b="1" dirty="0">
              <a:solidFill>
                <a:srgbClr val="000000"/>
              </a:solidFill>
              <a:latin typeface="Times New Roman" panose="02020603050405020304" pitchFamily="18" charset="0"/>
              <a:cs typeface="Times New Roman" panose="02020603050405020304" pitchFamily="18" charset="0"/>
            </a:endParaRPr>
          </a:p>
          <a:p>
            <a:pPr indent="182563" algn="ctr"/>
            <a:endParaRPr lang="kk-KZ" altLang="ru-RU" sz="1200" b="1" dirty="0">
              <a:solidFill>
                <a:srgbClr val="000000"/>
              </a:solidFill>
              <a:latin typeface="Times New Roman" panose="02020603050405020304" pitchFamily="18" charset="0"/>
              <a:cs typeface="Times New Roman" panose="02020603050405020304" pitchFamily="18" charset="0"/>
            </a:endParaRPr>
          </a:p>
          <a:p>
            <a:pPr indent="182563" algn="ctr"/>
            <a:r>
              <a:rPr lang="kk-KZ" altLang="ru-RU" sz="1200" b="1" dirty="0">
                <a:solidFill>
                  <a:srgbClr val="000000"/>
                </a:solidFill>
                <a:latin typeface="Times New Roman" panose="02020603050405020304" pitchFamily="18" charset="0"/>
                <a:cs typeface="Times New Roman" panose="02020603050405020304" pitchFamily="18" charset="0"/>
              </a:rPr>
              <a:t>14 қарашаға </a:t>
            </a:r>
          </a:p>
          <a:p>
            <a:pPr indent="182563" algn="ctr"/>
            <a:r>
              <a:rPr lang="kk-KZ" altLang="ru-RU" sz="1200" b="1" dirty="0">
                <a:solidFill>
                  <a:srgbClr val="000000"/>
                </a:solidFill>
                <a:latin typeface="Times New Roman" panose="02020603050405020304" pitchFamily="18" charset="0"/>
                <a:cs typeface="Times New Roman" panose="02020603050405020304" pitchFamily="18" charset="0"/>
              </a:rPr>
              <a:t>13 қараша </a:t>
            </a:r>
            <a:r>
              <a:rPr lang="ru-RU" altLang="ru-RU" sz="1200" b="1" dirty="0">
                <a:solidFill>
                  <a:srgbClr val="000000"/>
                </a:solidFill>
                <a:latin typeface="Times New Roman" panose="02020603050405020304" pitchFamily="18" charset="0"/>
                <a:cs typeface="Times New Roman" panose="02020603050405020304" pitchFamily="18" charset="0"/>
              </a:rPr>
              <a:t>20 </a:t>
            </a:r>
            <a:r>
              <a:rPr lang="ru-RU" altLang="ru-RU" sz="1200" b="1" dirty="0" err="1">
                <a:solidFill>
                  <a:srgbClr val="000000"/>
                </a:solidFill>
                <a:latin typeface="Times New Roman" panose="02020603050405020304" pitchFamily="18" charset="0"/>
                <a:cs typeface="Times New Roman" panose="02020603050405020304" pitchFamily="18" charset="0"/>
              </a:rPr>
              <a:t>сағаттан</a:t>
            </a:r>
            <a:r>
              <a:rPr lang="ru-RU" altLang="ru-RU" sz="1200" b="1" dirty="0">
                <a:solidFill>
                  <a:srgbClr val="000000"/>
                </a:solidFill>
                <a:latin typeface="Times New Roman" panose="02020603050405020304" pitchFamily="18" charset="0"/>
                <a:cs typeface="Times New Roman" panose="02020603050405020304" pitchFamily="18" charset="0"/>
              </a:rPr>
              <a:t> </a:t>
            </a:r>
            <a:r>
              <a:rPr lang="kk-KZ" altLang="ru-RU" sz="1200" b="1" dirty="0">
                <a:solidFill>
                  <a:srgbClr val="000000"/>
                </a:solidFill>
                <a:latin typeface="Times New Roman" panose="02020603050405020304" pitchFamily="18" charset="0"/>
                <a:cs typeface="Times New Roman" panose="02020603050405020304" pitchFamily="18" charset="0"/>
              </a:rPr>
              <a:t>14 </a:t>
            </a:r>
            <a:r>
              <a:rPr lang="ru-RU" altLang="ru-RU" sz="1200" b="1" dirty="0" err="1">
                <a:solidFill>
                  <a:srgbClr val="000000"/>
                </a:solidFill>
                <a:latin typeface="Times New Roman" panose="02020603050405020304" pitchFamily="18" charset="0"/>
                <a:cs typeface="Times New Roman" panose="02020603050405020304" pitchFamily="18" charset="0"/>
              </a:rPr>
              <a:t>қараша </a:t>
            </a:r>
            <a:r>
              <a:rPr lang="ru-RU" altLang="ru-RU" sz="1200" b="1" dirty="0">
                <a:solidFill>
                  <a:srgbClr val="000000"/>
                </a:solidFill>
                <a:latin typeface="Times New Roman" panose="02020603050405020304" pitchFamily="18" charset="0"/>
                <a:cs typeface="Times New Roman" panose="02020603050405020304" pitchFamily="18" charset="0"/>
              </a:rPr>
              <a:t>08 </a:t>
            </a:r>
            <a:r>
              <a:rPr lang="ru-RU" altLang="ru-RU" sz="1200" b="1" dirty="0" err="1">
                <a:solidFill>
                  <a:srgbClr val="000000"/>
                </a:solidFill>
                <a:latin typeface="Times New Roman" panose="02020603050405020304" pitchFamily="18" charset="0"/>
                <a:cs typeface="Times New Roman" panose="02020603050405020304" pitchFamily="18" charset="0"/>
              </a:rPr>
              <a:t>сағатқа дейін</a:t>
            </a:r>
            <a:endParaRPr lang="ru-RU" altLang="ru-RU" sz="1200" b="1" dirty="0">
              <a:solidFill>
                <a:srgbClr val="000000"/>
              </a:solidFill>
              <a:latin typeface="Times New Roman" panose="02020603050405020304" pitchFamily="18" charset="0"/>
              <a:cs typeface="Times New Roman" panose="02020603050405020304" pitchFamily="18" charset="0"/>
            </a:endParaRPr>
          </a:p>
          <a:p>
            <a:pPr lvl="0" indent="182563" algn="just"/>
            <a:r>
              <a:rPr lang="kk-KZ" sz="1200" dirty="0">
                <a:solidFill>
                  <a:srgbClr val="000000"/>
                </a:solidFill>
                <a:latin typeface="Times New Roman" panose="02020603050405020304" pitchFamily="18" charset="0"/>
                <a:cs typeface="Times New Roman" panose="02020603050405020304" pitchFamily="18" charset="0"/>
                <a:sym typeface="+mn-ea"/>
              </a:rPr>
              <a:t>Көшпелі бұлтты, жаңбыр</a:t>
            </a:r>
            <a:r>
              <a:rPr lang="ru-RU" sz="1200" dirty="0">
                <a:solidFill>
                  <a:srgbClr val="000000"/>
                </a:solidFill>
                <a:latin typeface="Times New Roman" panose="02020603050405020304" pitchFamily="18" charset="0"/>
                <a:cs typeface="Times New Roman" panose="02020603050405020304" pitchFamily="18" charset="0"/>
                <a:sym typeface="+mn-ea"/>
              </a:rPr>
              <a:t>. Ж</a:t>
            </a:r>
            <a:r>
              <a:rPr lang="kk-KZ" sz="1200" dirty="0">
                <a:solidFill>
                  <a:srgbClr val="000000"/>
                </a:solidFill>
                <a:latin typeface="Times New Roman" panose="02020603050405020304" pitchFamily="18" charset="0"/>
                <a:cs typeface="Times New Roman" panose="02020603050405020304" pitchFamily="18" charset="0"/>
                <a:sym typeface="+mn-ea"/>
              </a:rPr>
              <a:t>ел оңтүстік-батыстан 15-20 </a:t>
            </a:r>
            <a:r>
              <a:rPr lang="ru-RU" sz="1200" dirty="0">
                <a:solidFill>
                  <a:srgbClr val="000000"/>
                </a:solidFill>
                <a:latin typeface="Times New Roman" panose="02020603050405020304" pitchFamily="18" charset="0"/>
                <a:cs typeface="Times New Roman" panose="02020603050405020304" pitchFamily="18" charset="0"/>
                <a:sym typeface="+mn-ea"/>
              </a:rPr>
              <a:t>м/с. </a:t>
            </a:r>
            <a:r>
              <a:rPr lang="ru-RU" sz="1200" dirty="0" err="1">
                <a:solidFill>
                  <a:srgbClr val="000000"/>
                </a:solidFill>
                <a:latin typeface="Times New Roman" panose="02020603050405020304" pitchFamily="18" charset="0"/>
                <a:cs typeface="Times New Roman" panose="02020603050405020304" pitchFamily="18" charset="0"/>
                <a:sym typeface="+mn-ea"/>
              </a:rPr>
              <a:t>Ауаның температурасы</a:t>
            </a:r>
            <a:r>
              <a:rPr lang="ru-RU" sz="1200" dirty="0">
                <a:solidFill>
                  <a:srgbClr val="000000"/>
                </a:solidFill>
                <a:latin typeface="Times New Roman" panose="02020603050405020304" pitchFamily="18" charset="0"/>
                <a:cs typeface="Times New Roman" panose="02020603050405020304" pitchFamily="18" charset="0"/>
                <a:sym typeface="+mn-ea"/>
              </a:rPr>
              <a:t> </a:t>
            </a:r>
            <a:r>
              <a:rPr lang="ru-RU" sz="1200" dirty="0" err="1">
                <a:solidFill>
                  <a:srgbClr val="000000"/>
                </a:solidFill>
                <a:latin typeface="Times New Roman" panose="02020603050405020304" pitchFamily="18" charset="0"/>
                <a:cs typeface="Times New Roman" panose="02020603050405020304" pitchFamily="18" charset="0"/>
                <a:sym typeface="+mn-ea"/>
              </a:rPr>
              <a:t>түнде </a:t>
            </a:r>
            <a:r>
              <a:rPr lang="ru-RU" sz="1200" dirty="0">
                <a:solidFill>
                  <a:srgbClr val="000000"/>
                </a:solidFill>
                <a:latin typeface="Times New Roman" panose="02020603050405020304" pitchFamily="18" charset="0"/>
                <a:cs typeface="Times New Roman" panose="02020603050405020304" pitchFamily="18" charset="0"/>
                <a:sym typeface="+mn-ea"/>
              </a:rPr>
              <a:t>5-7 </a:t>
            </a:r>
            <a:r>
              <a:rPr lang="ru-RU" sz="1200">
                <a:solidFill>
                  <a:srgbClr val="000000"/>
                </a:solidFill>
                <a:latin typeface="Times New Roman" panose="02020603050405020304" pitchFamily="18" charset="0"/>
                <a:cs typeface="Times New Roman" panose="02020603050405020304" pitchFamily="18" charset="0"/>
                <a:sym typeface="+mn-ea"/>
              </a:rPr>
              <a:t>жылы.</a:t>
            </a:r>
            <a:endParaRPr lang="kk-KZ" altLang="ru-RU" sz="1200" b="1" dirty="0">
              <a:solidFill>
                <a:srgbClr val="000000"/>
              </a:solidFill>
              <a:latin typeface="Times New Roman" panose="02020603050405020304" pitchFamily="18" charset="0"/>
              <a:cs typeface="Times New Roman" panose="02020603050405020304" pitchFamily="18" charset="0"/>
            </a:endParaRPr>
          </a:p>
        </p:txBody>
      </p:sp>
      <p:sp>
        <p:nvSpPr>
          <p:cNvPr id="20" name="TextBox 13"/>
          <p:cNvSpPr txBox="1"/>
          <p:nvPr/>
        </p:nvSpPr>
        <p:spPr>
          <a:xfrm>
            <a:off x="5006343" y="3754253"/>
            <a:ext cx="4680169" cy="276999"/>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ctr"/>
            <a:r>
              <a:rPr lang="ru-RU" sz="1200" dirty="0">
                <a:solidFill>
                  <a:schemeClr val="tx1"/>
                </a:solidFill>
                <a:latin typeface="Times New Roman" panose="02020603050405020304" pitchFamily="18" charset="0"/>
                <a:cs typeface="Times New Roman" panose="02020603050405020304" pitchFamily="18" charset="0"/>
              </a:rPr>
              <a:t>1, 2, 3 </a:t>
            </a:r>
            <a:r>
              <a:rPr lang="ru-RU" sz="1200" dirty="0" err="1">
                <a:solidFill>
                  <a:schemeClr val="tx1"/>
                </a:solidFill>
                <a:latin typeface="Times New Roman" panose="02020603050405020304" pitchFamily="18" charset="0"/>
                <a:cs typeface="Times New Roman" panose="02020603050405020304" pitchFamily="18" charset="0"/>
              </a:rPr>
              <a:t>дәрежелі</a:t>
            </a:r>
            <a:r>
              <a:rPr lang="ru-RU" sz="1200" dirty="0">
                <a:solidFill>
                  <a:schemeClr val="tx1"/>
                </a:solidFill>
                <a:latin typeface="Times New Roman" panose="02020603050405020304" pitchFamily="18" charset="0"/>
                <a:cs typeface="Times New Roman" panose="02020603050405020304" pitchFamily="18" charset="0"/>
              </a:rPr>
              <a:t> ҚМЖ </a:t>
            </a:r>
            <a:r>
              <a:rPr lang="ru-RU" sz="1200" dirty="0" err="1">
                <a:solidFill>
                  <a:schemeClr val="tx1"/>
                </a:solidFill>
                <a:latin typeface="Times New Roman" panose="02020603050405020304" pitchFamily="18" charset="0"/>
                <a:cs typeface="Times New Roman" panose="02020603050405020304" pitchFamily="18" charset="0"/>
              </a:rPr>
              <a:t>ескертуі</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жоқ</a:t>
            </a:r>
            <a:r>
              <a:rPr lang="ru-RU" sz="1200" dirty="0">
                <a:solidFill>
                  <a:schemeClr val="tx1"/>
                </a:solidFill>
                <a:latin typeface="Times New Roman" panose="02020603050405020304" pitchFamily="18" charset="0"/>
                <a:cs typeface="Times New Roman" panose="02020603050405020304" pitchFamily="18" charset="0"/>
              </a:rPr>
              <a:t>.</a:t>
            </a:r>
          </a:p>
        </p:txBody>
      </p:sp>
      <p:sp>
        <p:nvSpPr>
          <p:cNvPr id="21" name="TextBox 13"/>
          <p:cNvSpPr txBox="1"/>
          <p:nvPr/>
        </p:nvSpPr>
        <p:spPr>
          <a:xfrm>
            <a:off x="5006342" y="2683359"/>
            <a:ext cx="4680169" cy="1015663"/>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just"/>
            <a:r>
              <a:rPr lang="ru-RU" sz="1200" dirty="0">
                <a:solidFill>
                  <a:schemeClr val="tx1"/>
                </a:solidFill>
                <a:latin typeface="Times New Roman" pitchFamily="18" charset="0"/>
                <a:cs typeface="Times New Roman" pitchFamily="18" charset="0"/>
              </a:rPr>
              <a:t>    </a:t>
            </a:r>
            <a:r>
              <a:rPr lang="kk-KZ" sz="1200" dirty="0">
                <a:solidFill>
                  <a:schemeClr val="tx1"/>
                </a:solidFill>
                <a:latin typeface="Times New Roman" pitchFamily="18" charset="0"/>
                <a:cs typeface="Times New Roman" pitchFamily="18" charset="0"/>
              </a:rPr>
              <a:t>13 қараша</a:t>
            </a:r>
            <a:r>
              <a:rPr lang="ru-RU" sz="1200" dirty="0">
                <a:solidFill>
                  <a:schemeClr val="tx1"/>
                </a:solidFill>
                <a:latin typeface="Times New Roman" pitchFamily="18" charset="0"/>
                <a:cs typeface="Times New Roman" pitchFamily="18" charset="0"/>
              </a:rPr>
              <a:t>, 2022 </a:t>
            </a:r>
            <a:r>
              <a:rPr lang="ru-RU" sz="1200" dirty="0" err="1">
                <a:solidFill>
                  <a:schemeClr val="tx1"/>
                </a:solidFill>
                <a:latin typeface="Times New Roman" pitchFamily="18" charset="0"/>
                <a:cs typeface="Times New Roman" pitchFamily="18" charset="0"/>
              </a:rPr>
              <a:t>жылдың </a:t>
            </a:r>
            <a:r>
              <a:rPr lang="ru-RU" sz="1200" dirty="0">
                <a:solidFill>
                  <a:schemeClr val="tx1"/>
                </a:solidFill>
                <a:latin typeface="Times New Roman" pitchFamily="18" charset="0"/>
                <a:cs typeface="Times New Roman" pitchFamily="18" charset="0"/>
              </a:rPr>
              <a:t>14 </a:t>
            </a:r>
            <a:r>
              <a:rPr lang="ru-RU" sz="1200" dirty="0" err="1">
                <a:solidFill>
                  <a:schemeClr val="tx1"/>
                </a:solidFill>
                <a:latin typeface="Times New Roman" pitchFamily="18" charset="0"/>
                <a:cs typeface="Times New Roman" pitchFamily="18" charset="0"/>
              </a:rPr>
              <a:t>қарашаға қараған </a:t>
            </a:r>
            <a:r>
              <a:rPr lang="ru-RU" sz="1200" dirty="0">
                <a:solidFill>
                  <a:schemeClr val="tx1"/>
                </a:solidFill>
                <a:latin typeface="Times New Roman" pitchFamily="18" charset="0"/>
                <a:cs typeface="Times New Roman" pitchFamily="18" charset="0"/>
              </a:rPr>
              <a:t>түні метеорологиялық жағдайлар қала атмосферасында ластаушы </a:t>
            </a:r>
            <a:r>
              <a:rPr lang="ru-RU" sz="1200" dirty="0" err="1">
                <a:solidFill>
                  <a:schemeClr val="tx1"/>
                </a:solidFill>
                <a:latin typeface="Times New Roman" pitchFamily="18" charset="0"/>
                <a:cs typeface="Times New Roman" pitchFamily="18" charset="0"/>
              </a:rPr>
              <a:t>заттардың ыдырауына</a:t>
            </a:r>
            <a:r>
              <a:rPr lang="ru-RU" sz="1200" dirty="0">
                <a:solidFill>
                  <a:schemeClr val="tx1"/>
                </a:solidFill>
                <a:latin typeface="Times New Roman" pitchFamily="18" charset="0"/>
                <a:cs typeface="Times New Roman" pitchFamily="18" charset="0"/>
              </a:rPr>
              <a:t> ықпал етеді.</a:t>
            </a:r>
          </a:p>
          <a:p>
            <a:pPr algn="just"/>
            <a:r>
              <a:rPr lang="ru-RU" sz="1200" dirty="0">
                <a:solidFill>
                  <a:schemeClr val="tx1"/>
                </a:solidFill>
                <a:latin typeface="Times New Roman" pitchFamily="18" charset="0"/>
                <a:cs typeface="Times New Roman" pitchFamily="18" charset="0"/>
              </a:rPr>
              <a:t>     Жалпы қала бойынша ауаның ластану деңгейі төмен болады деп күтілуде.</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E1A8E3C0-CFA9-44DB-A7DD-D1427BEBA2CE}"/>
              </a:ext>
            </a:extLst>
          </p:cNvPr>
          <p:cNvSpPr txBox="1"/>
          <p:nvPr/>
        </p:nvSpPr>
        <p:spPr>
          <a:xfrm>
            <a:off x="317284" y="246083"/>
            <a:ext cx="4635716" cy="523220"/>
          </a:xfrm>
          <a:prstGeom prst="rect">
            <a:avLst/>
          </a:prstGeom>
          <a:noFill/>
        </p:spPr>
        <p:txBody>
          <a:bodyPr wrap="square">
            <a:spAutoFit/>
          </a:bodyPr>
          <a:lstStyle/>
          <a:p>
            <a:pPr algn="ctr"/>
            <a:r>
              <a:rPr lang="ru-RU" sz="1400" b="1" dirty="0">
                <a:solidFill>
                  <a:srgbClr val="000000"/>
                </a:solidFill>
                <a:latin typeface="Times New Roman" pitchFamily="18" charset="0"/>
                <a:cs typeface="Times New Roman" pitchFamily="18" charset="0"/>
                <a:sym typeface="+mn-ea"/>
              </a:rPr>
              <a:t>ҚМЖ КЕЗІНДЕ ХАЛЫҚҚА АРНАЛҒАН ҰСЫНЫСТАР</a:t>
            </a:r>
            <a:endParaRPr lang="ru-RU" sz="1400" b="1" dirty="0"/>
          </a:p>
        </p:txBody>
      </p:sp>
      <p:sp>
        <p:nvSpPr>
          <p:cNvPr id="22" name="Прямоугольник 26"/>
          <p:cNvSpPr/>
          <p:nvPr/>
        </p:nvSpPr>
        <p:spPr>
          <a:xfrm>
            <a:off x="128589" y="4659557"/>
            <a:ext cx="4794304" cy="1015663"/>
          </a:xfrm>
          <a:prstGeom prst="rect">
            <a:avLst/>
          </a:prstGeom>
          <a:noFill/>
          <a:ln w="9525">
            <a:noFill/>
          </a:ln>
        </p:spPr>
        <p:txBody>
          <a:bodyPr wrap="square">
            <a:spAutoFit/>
          </a:bodyPr>
          <a:lstStyle/>
          <a:p>
            <a:pPr algn="just"/>
            <a:r>
              <a:rPr lang="ru-RU" altLang="ru-RU" sz="1200" dirty="0">
                <a:solidFill>
                  <a:srgbClr val="000000"/>
                </a:solidFill>
                <a:latin typeface="Times New Roman" panose="02020603050405020304" pitchFamily="18" charset="0"/>
                <a:cs typeface="Times New Roman" panose="02020603050405020304" pitchFamily="18" charset="0"/>
              </a:rPr>
              <a:t>Қызылорда қаласында атмосфералық ауаның ластану деңгейін бақылау 3 бақылау бекетінде жүргізіледі:</a:t>
            </a:r>
          </a:p>
          <a:p>
            <a:pPr algn="just"/>
            <a:r>
              <a:rPr lang="kk-KZ" sz="1200" dirty="0">
                <a:latin typeface="Times New Roman" panose="02020603050405020304" pitchFamily="18" charset="0"/>
                <a:cs typeface="Times New Roman" panose="02020603050405020304" pitchFamily="18" charset="0"/>
              </a:rPr>
              <a:t>№ 1 бекет – Төреқұлов көшесі, 76;</a:t>
            </a:r>
          </a:p>
          <a:p>
            <a:pPr algn="just"/>
            <a:r>
              <a:rPr lang="kk-KZ" sz="1200" dirty="0">
                <a:latin typeface="Times New Roman" panose="02020603050405020304" pitchFamily="18" charset="0"/>
                <a:cs typeface="Times New Roman" panose="02020603050405020304" pitchFamily="18" charset="0"/>
              </a:rPr>
              <a:t>№ 2 бекет – </a:t>
            </a:r>
            <a:r>
              <a:rPr lang="ru-RU" sz="1200" dirty="0" err="1">
                <a:latin typeface="Times New Roman" panose="02020603050405020304" pitchFamily="18" charset="0"/>
                <a:cs typeface="Times New Roman" panose="02020603050405020304" pitchFamily="18" charset="0"/>
              </a:rPr>
              <a:t>Нариманов</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көшесі</a:t>
            </a:r>
            <a:r>
              <a:rPr lang="ru-RU" sz="1200" dirty="0">
                <a:latin typeface="Times New Roman" panose="02020603050405020304" pitchFamily="18" charset="0"/>
                <a:cs typeface="Times New Roman" panose="02020603050405020304" pitchFamily="18" charset="0"/>
              </a:rPr>
              <a:t>, 6 («Кустовая радиостанция»)</a:t>
            </a:r>
            <a:r>
              <a:rPr lang="kk-KZ" sz="1200" dirty="0">
                <a:latin typeface="Times New Roman" panose="02020603050405020304" pitchFamily="18" charset="0"/>
                <a:cs typeface="Times New Roman" panose="02020603050405020304" pitchFamily="18" charset="0"/>
              </a:rPr>
              <a:t>;</a:t>
            </a:r>
            <a:endParaRPr lang="ru-RU" sz="1200" dirty="0">
              <a:latin typeface="Times New Roman" panose="02020603050405020304" pitchFamily="18" charset="0"/>
              <a:cs typeface="Times New Roman" panose="02020603050405020304" pitchFamily="18" charset="0"/>
            </a:endParaRPr>
          </a:p>
          <a:p>
            <a:pPr algn="just"/>
            <a:r>
              <a:rPr lang="kk-KZ" sz="1200" dirty="0">
                <a:latin typeface="Times New Roman" panose="02020603050405020304" pitchFamily="18" charset="0"/>
                <a:cs typeface="Times New Roman" panose="02020603050405020304" pitchFamily="18" charset="0"/>
              </a:rPr>
              <a:t>№ 3 бекет – Қ</a:t>
            </a:r>
            <a:r>
              <a:rPr lang="ru-RU" sz="1200" dirty="0" err="1">
                <a:latin typeface="Times New Roman" panose="02020603050405020304" pitchFamily="18" charset="0"/>
                <a:cs typeface="Times New Roman" panose="02020603050405020304" pitchFamily="18" charset="0"/>
              </a:rPr>
              <a:t>ойсары</a:t>
            </a:r>
            <a:r>
              <a:rPr lang="ru-RU" sz="1200" dirty="0">
                <a:latin typeface="Times New Roman" panose="02020603050405020304" pitchFamily="18" charset="0"/>
                <a:cs typeface="Times New Roman" panose="02020603050405020304" pitchFamily="18" charset="0"/>
              </a:rPr>
              <a:t> батыр </a:t>
            </a:r>
            <a:r>
              <a:rPr lang="ru-RU" sz="1200" dirty="0" err="1">
                <a:latin typeface="Times New Roman" panose="02020603050405020304" pitchFamily="18" charset="0"/>
                <a:cs typeface="Times New Roman" panose="02020603050405020304" pitchFamily="18" charset="0"/>
              </a:rPr>
              <a:t>көшесі</a:t>
            </a:r>
            <a:r>
              <a:rPr lang="ru-RU" sz="1200">
                <a:latin typeface="Times New Roman" panose="02020603050405020304" pitchFamily="18" charset="0"/>
                <a:cs typeface="Times New Roman" panose="02020603050405020304" pitchFamily="18" charset="0"/>
              </a:rPr>
              <a:t>, н</a:t>
            </a:r>
            <a:r>
              <a:rPr lang="ru-RU" sz="1200" dirty="0">
                <a:latin typeface="Times New Roman" panose="02020603050405020304" pitchFamily="18" charset="0"/>
                <a:cs typeface="Times New Roman" panose="02020603050405020304" pitchFamily="18" charset="0"/>
              </a:rPr>
              <a:t>/з («Аэрологическая станция»).</a:t>
            </a:r>
          </a:p>
        </p:txBody>
      </p:sp>
      <p:sp>
        <p:nvSpPr>
          <p:cNvPr id="23" name="Прямоугольник 13"/>
          <p:cNvSpPr/>
          <p:nvPr/>
        </p:nvSpPr>
        <p:spPr>
          <a:xfrm>
            <a:off x="4953000" y="92435"/>
            <a:ext cx="4824413" cy="461963"/>
          </a:xfrm>
          <a:prstGeom prst="rect">
            <a:avLst/>
          </a:prstGeom>
          <a:noFill/>
          <a:ln w="9525">
            <a:noFill/>
          </a:ln>
        </p:spPr>
        <p:txBody>
          <a:bodyPr wrap="square">
            <a:spAutoFit/>
          </a:bodyPr>
          <a:lstStyle/>
          <a:p>
            <a:pPr algn="ctr" eaLnBrk="0" hangingPunct="0"/>
            <a:r>
              <a:rPr lang="ru-RU" altLang="ru-RU" sz="1200" i="1" dirty="0">
                <a:latin typeface="Times New Roman" panose="02020603050405020304" pitchFamily="18" charset="0"/>
                <a:cs typeface="Times New Roman" panose="02020603050405020304" pitchFamily="18" charset="0"/>
              </a:rPr>
              <a:t>«Р» </a:t>
            </a:r>
            <a:r>
              <a:rPr lang="ru-RU" altLang="ru-RU" sz="1200" i="1" dirty="0" err="1">
                <a:latin typeface="Times New Roman" panose="02020603050405020304" pitchFamily="18" charset="0"/>
                <a:cs typeface="Times New Roman" panose="02020603050405020304" pitchFamily="18" charset="0"/>
              </a:rPr>
              <a:t>параметрі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қала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бойынша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ауаның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ластануының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жалпыланған</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көрсеткіші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болып</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табылады</a:t>
            </a:r>
            <a:r>
              <a:rPr lang="ru-RU" altLang="ru-RU" sz="1200" i="1" dirty="0">
                <a:latin typeface="Times New Roman" panose="02020603050405020304" pitchFamily="18" charset="0"/>
                <a:cs typeface="Times New Roman" panose="02020603050405020304" pitchFamily="18" charset="0"/>
              </a:rPr>
              <a:t>.</a:t>
            </a:r>
            <a:endParaRPr lang="ru-RU" altLang="ru-RU" sz="1200" dirty="0"/>
          </a:p>
        </p:txBody>
      </p:sp>
      <p:grpSp>
        <p:nvGrpSpPr>
          <p:cNvPr id="25" name="Группа 24"/>
          <p:cNvGrpSpPr/>
          <p:nvPr/>
        </p:nvGrpSpPr>
        <p:grpSpPr>
          <a:xfrm>
            <a:off x="5285531" y="4276932"/>
            <a:ext cx="4472585" cy="1780911"/>
            <a:chOff x="349950" y="3799939"/>
            <a:chExt cx="4472585" cy="1953290"/>
          </a:xfrm>
        </p:grpSpPr>
        <p:graphicFrame>
          <p:nvGraphicFramePr>
            <p:cNvPr id="26" name="Таблица 25"/>
            <p:cNvGraphicFramePr/>
            <p:nvPr>
              <p:extLst>
                <p:ext uri="{D42A27DB-BD31-4B8C-83A1-F6EECF244321}">
                  <p14:modId xmlns:p14="http://schemas.microsoft.com/office/powerpoint/2010/main" val="600406625"/>
                </p:ext>
              </p:extLst>
            </p:nvPr>
          </p:nvGraphicFramePr>
          <p:xfrm>
            <a:off x="531522" y="4883920"/>
            <a:ext cx="4035777" cy="869309"/>
          </p:xfrm>
          <a:graphic>
            <a:graphicData uri="http://schemas.openxmlformats.org/drawingml/2006/table">
              <a:tbl>
                <a:tblPr/>
                <a:tblGrid>
                  <a:gridCol w="2017889">
                    <a:extLst>
                      <a:ext uri="{9D8B030D-6E8A-4147-A177-3AD203B41FA5}">
                        <a16:colId xmlns:a16="http://schemas.microsoft.com/office/drawing/2014/main" val="20000"/>
                      </a:ext>
                    </a:extLst>
                  </a:gridCol>
                  <a:gridCol w="2017888">
                    <a:extLst>
                      <a:ext uri="{9D8B030D-6E8A-4147-A177-3AD203B41FA5}">
                        <a16:colId xmlns:a16="http://schemas.microsoft.com/office/drawing/2014/main" val="20001"/>
                      </a:ext>
                    </a:extLst>
                  </a:gridCol>
                </a:tblGrid>
                <a:tr h="33655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endParaRPr sz="800" dirty="0">
                          <a:latin typeface="Times New Roman" panose="02020603050405020304" pitchFamily="18" charset="0"/>
                          <a:cs typeface="Times New Roman" panose="02020603050405020304" pitchFamily="18" charset="0"/>
                        </a:endParaRPr>
                      </a:p>
                      <a:p>
                        <a:pPr lvl="0" eaLnBrk="1" hangingPunct="1">
                          <a:buNone/>
                        </a:pPr>
                        <a:endParaRPr lang="kk-KZ" sz="800" dirty="0">
                          <a:latin typeface="Times New Roman" panose="02020603050405020304" pitchFamily="18" charset="0"/>
                          <a:cs typeface="Times New Roman" panose="02020603050405020304" pitchFamily="18" charset="0"/>
                        </a:endParaRPr>
                      </a:p>
                      <a:p>
                        <a:pPr lvl="0" eaLnBrk="1" hangingPunct="1">
                          <a:buNone/>
                        </a:pPr>
                        <a:r>
                          <a:rPr lang="ru-RU" sz="800" dirty="0" err="1">
                            <a:latin typeface="Times New Roman" panose="02020603050405020304" pitchFamily="18" charset="0"/>
                            <a:cs typeface="Times New Roman" panose="02020603050405020304" pitchFamily="18" charset="0"/>
                          </a:rPr>
                          <a:t>Баспасөз</a:t>
                        </a:r>
                        <a:r>
                          <a:rPr lang="ru-RU" sz="800" dirty="0">
                            <a:latin typeface="Times New Roman" panose="02020603050405020304" pitchFamily="18" charset="0"/>
                            <a:cs typeface="Times New Roman" panose="02020603050405020304" pitchFamily="18" charset="0"/>
                          </a:rPr>
                          <a:t> </a:t>
                        </a:r>
                        <a:r>
                          <a:rPr lang="ru-RU" sz="800" dirty="0" err="1">
                            <a:latin typeface="Times New Roman" panose="02020603050405020304" pitchFamily="18" charset="0"/>
                            <a:cs typeface="Times New Roman" panose="02020603050405020304" pitchFamily="18" charset="0"/>
                          </a:rPr>
                          <a:t>қызметі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79-83-35, 79-83-39</a:t>
                        </a: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2"/>
                          </a:rPr>
                          <a:t>pressmeteo@gmail.com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3349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lang="ru-RU" sz="800" dirty="0" err="1">
                            <a:latin typeface="Times New Roman" panose="02020603050405020304" pitchFamily="18" charset="0"/>
                            <a:cs typeface="Times New Roman" panose="02020603050405020304" pitchFamily="18" charset="0"/>
                          </a:rPr>
                          <a:t>Халықаралық</a:t>
                        </a:r>
                        <a:r>
                          <a:rPr lang="ru-RU" sz="800" dirty="0">
                            <a:latin typeface="Times New Roman" panose="02020603050405020304" pitchFamily="18" charset="0"/>
                            <a:cs typeface="Times New Roman" panose="02020603050405020304" pitchFamily="18" charset="0"/>
                          </a:rPr>
                          <a:t> </a:t>
                        </a:r>
                        <a:r>
                          <a:rPr lang="ru-RU" sz="800" dirty="0" err="1">
                            <a:latin typeface="Times New Roman" panose="02020603050405020304" pitchFamily="18" charset="0"/>
                            <a:cs typeface="Times New Roman" panose="02020603050405020304" pitchFamily="18" charset="0"/>
                          </a:rPr>
                          <a:t>ынтымақтастық</a:t>
                        </a:r>
                        <a:r>
                          <a:rPr lang="ru-RU" sz="800" dirty="0">
                            <a:latin typeface="Times New Roman" panose="02020603050405020304" pitchFamily="18" charset="0"/>
                            <a:cs typeface="Times New Roman" panose="02020603050405020304" pitchFamily="18" charset="0"/>
                          </a:rPr>
                          <a:t> </a:t>
                        </a:r>
                        <a:r>
                          <a:rPr lang="ru-RU" sz="800" dirty="0" err="1">
                            <a:latin typeface="Times New Roman" panose="02020603050405020304" pitchFamily="18" charset="0"/>
                            <a:cs typeface="Times New Roman" panose="02020603050405020304" pitchFamily="18" charset="0"/>
                          </a:rPr>
                          <a:t>бөлімі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79-83-35, 79-83-39</a:t>
                        </a: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3"/>
                          </a:rPr>
                          <a:t>rse.kazhydromet@gmail.com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27" name="Прямоугольник 8"/>
            <p:cNvSpPr/>
            <p:nvPr/>
          </p:nvSpPr>
          <p:spPr>
            <a:xfrm>
              <a:off x="349950" y="4077010"/>
              <a:ext cx="2231701" cy="1046457"/>
            </a:xfrm>
            <a:prstGeom prst="rect">
              <a:avLst/>
            </a:prstGeom>
            <a:noFill/>
            <a:ln w="9525">
              <a:noFill/>
            </a:ln>
          </p:spPr>
          <p:txBody>
            <a:bodyPr wrap="none" anchor="ctr">
              <a:spAutoFit/>
            </a:bodyPr>
            <a:lstStyle/>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ru-RU" altLang="ru-RU" sz="1200" i="1" dirty="0">
                <a:solidFill>
                  <a:srgbClr val="000000"/>
                </a:solidFill>
                <a:latin typeface="Times New Roman" panose="02020603050405020304" pitchFamily="18" charset="0"/>
                <a:cs typeface="Times New Roman" panose="02020603050405020304" pitchFamily="18" charset="0"/>
              </a:endParaRPr>
            </a:p>
            <a:p>
              <a:pPr algn="ctr"/>
              <a:r>
                <a:rPr lang="ru-RU" altLang="ru-RU" sz="1000" i="1" dirty="0">
                  <a:latin typeface="Times New Roman" panose="02020603050405020304" pitchFamily="18" charset="0"/>
                  <a:cs typeface="Times New Roman" panose="02020603050405020304" pitchFamily="18" charset="0"/>
                </a:rPr>
                <a:t>Астана қ.,  </a:t>
              </a:r>
              <a:r>
                <a:rPr lang="ru-RU" altLang="ru-RU" sz="1000" i="1" dirty="0" err="1">
                  <a:latin typeface="Times New Roman" panose="02020603050405020304" pitchFamily="18" charset="0"/>
                  <a:cs typeface="Times New Roman" panose="02020603050405020304" pitchFamily="18" charset="0"/>
                </a:rPr>
                <a:t>Мәңгілік </a:t>
              </a:r>
              <a:r>
                <a:rPr lang="ru-RU" altLang="ru-RU" sz="1000" i="1" dirty="0">
                  <a:latin typeface="Times New Roman" panose="02020603050405020304" pitchFamily="18" charset="0"/>
                  <a:cs typeface="Times New Roman" panose="02020603050405020304" pitchFamily="18" charset="0"/>
                </a:rPr>
                <a:t>ел </a:t>
              </a:r>
              <a:r>
                <a:rPr lang="ru-RU" altLang="ru-RU" sz="1000" i="1" dirty="0" err="1">
                  <a:latin typeface="Times New Roman" panose="02020603050405020304" pitchFamily="18" charset="0"/>
                  <a:cs typeface="Times New Roman" panose="02020603050405020304" pitchFamily="18" charset="0"/>
                </a:rPr>
                <a:t>даңғылы</a:t>
              </a:r>
              <a:r>
                <a:rPr lang="ru-RU" altLang="ru-RU" sz="1000" i="1" dirty="0">
                  <a:latin typeface="Times New Roman" panose="02020603050405020304" pitchFamily="18" charset="0"/>
                  <a:cs typeface="Times New Roman" panose="02020603050405020304" pitchFamily="18" charset="0"/>
                </a:rPr>
                <a:t>, 11/1</a:t>
              </a:r>
            </a:p>
            <a:p>
              <a:pPr algn="ctr"/>
              <a:endParaRPr lang="ru-RU" altLang="ru-RU" sz="1000" i="1" dirty="0">
                <a:solidFill>
                  <a:srgbClr val="FF0000"/>
                </a:solidFill>
                <a:latin typeface="Times New Roman" panose="02020603050405020304" pitchFamily="18" charset="0"/>
                <a:ea typeface="Times New Roman" panose="02020603050405020304" pitchFamily="18" charset="0"/>
              </a:endParaRPr>
            </a:p>
          </p:txBody>
        </p:sp>
        <p:sp>
          <p:nvSpPr>
            <p:cNvPr id="28" name="Прямоугольник 20"/>
            <p:cNvSpPr/>
            <p:nvPr/>
          </p:nvSpPr>
          <p:spPr>
            <a:xfrm>
              <a:off x="531522" y="3799939"/>
              <a:ext cx="4291013" cy="911431"/>
            </a:xfrm>
            <a:prstGeom prst="rect">
              <a:avLst/>
            </a:prstGeom>
            <a:noFill/>
            <a:ln w="9525">
              <a:noFill/>
            </a:ln>
          </p:spPr>
          <p:txBody>
            <a:bodyPr>
              <a:spAutoFit/>
            </a:bodyPr>
            <a:lstStyle/>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r>
                <a:rPr lang="ru-RU" altLang="ru-RU" sz="1200" b="1" i="1">
                  <a:solidFill>
                    <a:srgbClr val="000000"/>
                  </a:solidFill>
                  <a:latin typeface="Times New Roman" panose="02020603050405020304" pitchFamily="18" charset="0"/>
                  <a:cs typeface="Times New Roman" panose="02020603050405020304" pitchFamily="18" charset="0"/>
                </a:rPr>
                <a:t>Байланыстар:</a:t>
              </a:r>
              <a:endParaRPr lang="ru-RU" altLang="ru-RU" sz="1200" b="1" i="1" dirty="0">
                <a:solidFill>
                  <a:srgbClr val="000000"/>
                </a:solidFill>
                <a:latin typeface="Times New Roman" panose="02020603050405020304" pitchFamily="18" charset="0"/>
                <a:ea typeface="Times New Roman" panose="02020603050405020304" pitchFamily="18" charset="0"/>
              </a:endParaRPr>
            </a:p>
          </p:txBody>
        </p:sp>
      </p:grpSp>
      <p:sp>
        <p:nvSpPr>
          <p:cNvPr id="29" name="Прямоугольник 11"/>
          <p:cNvSpPr/>
          <p:nvPr/>
        </p:nvSpPr>
        <p:spPr>
          <a:xfrm>
            <a:off x="4978373" y="6486526"/>
            <a:ext cx="4846714" cy="246221"/>
          </a:xfrm>
          <a:prstGeom prst="rect">
            <a:avLst/>
          </a:prstGeom>
          <a:noFill/>
          <a:ln w="9525">
            <a:noFill/>
          </a:ln>
        </p:spPr>
        <p:txBody>
          <a:bodyPr wrap="square">
            <a:spAutoFit/>
          </a:bodyPr>
          <a:lstStyle/>
          <a:p>
            <a:pPr algn="ctr" eaLnBrk="0" hangingPunct="0"/>
            <a:r>
              <a:rPr lang="ru-RU" altLang="en-US" sz="1000" b="1" i="1" dirty="0" err="1">
                <a:solidFill>
                  <a:srgbClr val="17375E"/>
                </a:solidFill>
                <a:latin typeface="Times New Roman" panose="02020603050405020304" pitchFamily="18" charset="0"/>
                <a:cs typeface="Times New Roman" panose="02020603050405020304" pitchFamily="18" charset="0"/>
              </a:rPr>
              <a:t>Ақпаратты</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пайдаланған</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кезде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Қазгидромет</a:t>
            </a:r>
            <a:r>
              <a:rPr lang="ru-RU" altLang="en-US" sz="1000" b="1" i="1" dirty="0">
                <a:solidFill>
                  <a:srgbClr val="17375E"/>
                </a:solidFill>
                <a:latin typeface="Times New Roman" panose="02020603050405020304" pitchFamily="18" charset="0"/>
                <a:cs typeface="Times New Roman" panose="02020603050405020304" pitchFamily="18" charset="0"/>
              </a:rPr>
              <a:t>" РМК-</a:t>
            </a:r>
            <a:r>
              <a:rPr lang="ru-RU" altLang="en-US" sz="1000" b="1" i="1" dirty="0" err="1">
                <a:solidFill>
                  <a:srgbClr val="17375E"/>
                </a:solidFill>
                <a:latin typeface="Times New Roman" panose="02020603050405020304" pitchFamily="18" charset="0"/>
                <a:cs typeface="Times New Roman" panose="02020603050405020304" pitchFamily="18" charset="0"/>
              </a:rPr>
              <a:t>ға</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сілтеме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жасау</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міндетті</a:t>
            </a:r>
            <a:r>
              <a:rPr lang="ru-RU" altLang="en-US" sz="1000" b="1" i="1">
                <a:solidFill>
                  <a:srgbClr val="17375E"/>
                </a:solidFill>
                <a:latin typeface="Times New Roman" panose="02020603050405020304" pitchFamily="18" charset="0"/>
                <a:cs typeface="Times New Roman" panose="02020603050405020304" pitchFamily="18" charset="0"/>
              </a:rPr>
              <a:t>. </a:t>
            </a:r>
            <a:endParaRPr lang="ru-RU" altLang="en-US" sz="1000" b="1" i="1" dirty="0">
              <a:solidFill>
                <a:srgbClr val="17375E"/>
              </a:solidFill>
              <a:latin typeface="Times New Roman" panose="02020603050405020304" pitchFamily="18" charset="0"/>
              <a:ea typeface="Times New Roman" panose="02020603050405020304" pitchFamily="18" charset="0"/>
            </a:endParaRPr>
          </a:p>
        </p:txBody>
      </p:sp>
      <p:sp>
        <p:nvSpPr>
          <p:cNvPr id="18" name="Прямоугольник 1"/>
          <p:cNvSpPr/>
          <p:nvPr/>
        </p:nvSpPr>
        <p:spPr>
          <a:xfrm>
            <a:off x="5072552" y="6167662"/>
            <a:ext cx="4521389" cy="306705"/>
          </a:xfrm>
          <a:prstGeom prst="rect">
            <a:avLst/>
          </a:prstGeom>
          <a:solidFill>
            <a:schemeClr val="bg1"/>
          </a:solidFill>
          <a:ln w="9525">
            <a:noFill/>
          </a:ln>
        </p:spPr>
        <p:txBody>
          <a:bodyPr wrap="square">
            <a:spAutoFit/>
          </a:bodyPr>
          <a:lstStyle/>
          <a:p>
            <a:pPr eaLnBrk="0" hangingPunct="0"/>
            <a:r>
              <a:rPr lang="ru-RU" altLang="ru-RU" sz="1400" b="1" i="1" dirty="0">
                <a:solidFill>
                  <a:srgbClr val="000000"/>
                </a:solidFill>
                <a:latin typeface="Calibri" panose="020F0502020204030204" pitchFamily="34" charset="0"/>
              </a:rPr>
              <a:t>  </a:t>
            </a:r>
            <a:r>
              <a:rPr lang="kk-KZ" altLang="ru-RU" sz="1200" b="1" i="1" dirty="0">
                <a:solidFill>
                  <a:srgbClr val="000000"/>
                </a:solidFill>
                <a:latin typeface="Times New Roman" panose="02020603050405020304" pitchFamily="18" charset="0"/>
                <a:cs typeface="Times New Roman" panose="02020603050405020304" pitchFamily="18" charset="0"/>
              </a:rPr>
              <a:t>Дайындаған</a:t>
            </a:r>
            <a:r>
              <a:rPr lang="en-US" altLang="ru-RU" sz="1200" b="1" i="1" dirty="0">
                <a:solidFill>
                  <a:srgbClr val="000000"/>
                </a:solidFill>
                <a:latin typeface="Times New Roman" panose="02020603050405020304" pitchFamily="18" charset="0"/>
                <a:cs typeface="Times New Roman" panose="02020603050405020304" pitchFamily="18" charset="0"/>
              </a:rPr>
              <a:t>:</a:t>
            </a:r>
            <a:r>
              <a:rPr lang="ru-RU" altLang="ru-RU" sz="1200" b="1" i="1" dirty="0">
                <a:solidFill>
                  <a:srgbClr val="000000"/>
                </a:solidFill>
                <a:latin typeface="Times New Roman" panose="02020603050405020304" pitchFamily="18" charset="0"/>
                <a:cs typeface="Times New Roman" panose="02020603050405020304" pitchFamily="18" charset="0"/>
              </a:rPr>
              <a:t> </a:t>
            </a:r>
            <a:r>
              <a:rPr lang="ru-RU" altLang="ru-RU" sz="1200" b="1" i="1" dirty="0" err="1">
                <a:solidFill>
                  <a:srgbClr val="000000"/>
                </a:solidFill>
                <a:latin typeface="Times New Roman" panose="02020603050405020304" pitchFamily="18" charset="0"/>
                <a:cs typeface="Times New Roman" panose="02020603050405020304" pitchFamily="18" charset="0"/>
              </a:rPr>
              <a:t>Кабдуалиева</a:t>
            </a:r>
            <a:r>
              <a:rPr lang="ru-RU" altLang="ru-RU" sz="1200" b="1" i="1" dirty="0">
                <a:solidFill>
                  <a:srgbClr val="000000"/>
                </a:solidFill>
                <a:latin typeface="Times New Roman" panose="02020603050405020304" pitchFamily="18" charset="0"/>
                <a:cs typeface="Times New Roman" panose="02020603050405020304" pitchFamily="18" charset="0"/>
              </a:rPr>
              <a:t> М. </a:t>
            </a:r>
            <a:r>
              <a:rPr lang="kk-KZ" altLang="ru-RU" sz="1200" b="1" i="1">
                <a:solidFill>
                  <a:srgbClr val="000000"/>
                </a:solidFill>
                <a:latin typeface="Times New Roman" panose="02020603050405020304" pitchFamily="18" charset="0"/>
                <a:cs typeface="Times New Roman" panose="02020603050405020304" pitchFamily="18" charset="0"/>
              </a:rPr>
              <a:t>С.</a:t>
            </a:r>
            <a:endParaRPr lang="ru-RU" sz="1200" b="1" i="1" dirty="0">
              <a:solidFill>
                <a:srgbClr val="000000"/>
              </a:solidFill>
              <a:latin typeface="Times New Roman" panose="02020603050405020304" pitchFamily="18" charset="0"/>
              <a:ea typeface="Times New Roman" panose="02020603050405020304" pitchFamily="18" charset="0"/>
            </a:endParaRPr>
          </a:p>
        </p:txBody>
      </p:sp>
      <p:graphicFrame>
        <p:nvGraphicFramePr>
          <p:cNvPr id="19" name="Таблица 18"/>
          <p:cNvGraphicFramePr/>
          <p:nvPr>
            <p:extLst>
              <p:ext uri="{D42A27DB-BD31-4B8C-83A1-F6EECF244321}">
                <p14:modId xmlns:p14="http://schemas.microsoft.com/office/powerpoint/2010/main" val="3139614945"/>
              </p:ext>
            </p:extLst>
          </p:nvPr>
        </p:nvGraphicFramePr>
        <p:xfrm>
          <a:off x="5401238" y="544913"/>
          <a:ext cx="4167505" cy="804672"/>
        </p:xfrm>
        <a:graphic>
          <a:graphicData uri="http://schemas.openxmlformats.org/drawingml/2006/table">
            <a:tbl>
              <a:tblPr/>
              <a:tblGrid>
                <a:gridCol w="1152302">
                  <a:extLst>
                    <a:ext uri="{9D8B030D-6E8A-4147-A177-3AD203B41FA5}">
                      <a16:colId xmlns:a16="http://schemas.microsoft.com/office/drawing/2014/main" val="20000"/>
                    </a:ext>
                  </a:extLst>
                </a:gridCol>
                <a:gridCol w="3015203">
                  <a:extLst>
                    <a:ext uri="{9D8B030D-6E8A-4147-A177-3AD203B41FA5}">
                      <a16:colId xmlns:a16="http://schemas.microsoft.com/office/drawing/2014/main" val="20001"/>
                    </a:ext>
                  </a:extLst>
                </a:gridCol>
              </a:tblGrid>
              <a:tr h="67369">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sz="1000" dirty="0">
                          <a:latin typeface="Times New Roman" panose="02020603050405020304" pitchFamily="18" charset="0"/>
                        </a:rPr>
                        <a:t>Р</a:t>
                      </a:r>
                      <a:endParaRPr lang="ru-RU" altLang="en-US" sz="1000" dirty="0">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err="1">
                          <a:solidFill>
                            <a:srgbClr val="000000"/>
                          </a:solidFill>
                          <a:latin typeface="Times New Roman" panose="02020603050405020304" pitchFamily="18" charset="0"/>
                        </a:rPr>
                        <a:t>Ластану</a:t>
                      </a:r>
                      <a:r>
                        <a:rPr lang="ru-RU" sz="1000" dirty="0">
                          <a:solidFill>
                            <a:srgbClr val="000000"/>
                          </a:solidFill>
                          <a:latin typeface="Times New Roman" panose="02020603050405020304" pitchFamily="18" charset="0"/>
                        </a:rPr>
                        <a:t> </a:t>
                      </a:r>
                      <a:r>
                        <a:rPr lang="ru-RU" sz="1000" dirty="0" err="1">
                          <a:solidFill>
                            <a:srgbClr val="000000"/>
                          </a:solidFill>
                          <a:latin typeface="Times New Roman" panose="02020603050405020304" pitchFamily="18" charset="0"/>
                        </a:rPr>
                        <a:t>дәрежесін</a:t>
                      </a:r>
                      <a:r>
                        <a:rPr lang="ru-RU" sz="1000" dirty="0">
                          <a:solidFill>
                            <a:srgbClr val="000000"/>
                          </a:solidFill>
                          <a:latin typeface="Times New Roman" panose="02020603050405020304" pitchFamily="18" charset="0"/>
                        </a:rPr>
                        <a:t> </a:t>
                      </a:r>
                      <a:r>
                        <a:rPr lang="ru-RU" sz="1000" dirty="0" err="1">
                          <a:solidFill>
                            <a:srgbClr val="000000"/>
                          </a:solidFill>
                          <a:latin typeface="Times New Roman" panose="02020603050405020304" pitchFamily="18" charset="0"/>
                        </a:rPr>
                        <a:t>анықтау</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65927">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&lt; 0,21</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err="1">
                          <a:solidFill>
                            <a:srgbClr val="000000"/>
                          </a:solidFill>
                          <a:latin typeface="Times New Roman" panose="02020603050405020304" pitchFamily="18" charset="0"/>
                          <a:ea typeface="+mn-ea"/>
                          <a:cs typeface="+mn-cs"/>
                        </a:rPr>
                        <a:t>төмен</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58445">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0,21 ≤ Р &lt; 0,28</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altLang="en-US" sz="1000" dirty="0">
                          <a:solidFill>
                            <a:srgbClr val="000000"/>
                          </a:solidFill>
                          <a:latin typeface="Times New Roman" panose="02020603050405020304" pitchFamily="18" charset="0"/>
                        </a:rPr>
                        <a:t>көтеріңкі</a:t>
                      </a:r>
                      <a:endParaRPr lang="ru-RU" altLang="en-US"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68970">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0,28 ≤ Р &lt; 0,39</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жоғары</a:t>
                      </a:r>
                      <a:endParaRPr lang="ru-RU"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78894">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 0,39</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algn="ctr"/>
                      <a:r>
                        <a:rPr lang="kk-KZ" sz="1000" dirty="0">
                          <a:latin typeface="Times New Roman" panose="02020603050405020304" pitchFamily="18" charset="0"/>
                          <a:cs typeface="Times New Roman" panose="02020603050405020304" pitchFamily="18" charset="0"/>
                        </a:rPr>
                        <a:t>өте</a:t>
                      </a:r>
                      <a:r>
                        <a:rPr lang="kk-KZ" sz="1000" baseline="0" dirty="0">
                          <a:latin typeface="Times New Roman" panose="02020603050405020304" pitchFamily="18" charset="0"/>
                          <a:cs typeface="Times New Roman" panose="02020603050405020304" pitchFamily="18" charset="0"/>
                        </a:rPr>
                        <a:t> жоғары</a:t>
                      </a:r>
                      <a:endParaRPr lang="ru-RU" sz="1000" dirty="0">
                        <a:latin typeface="Times New Roman" panose="02020603050405020304" pitchFamily="18" charset="0"/>
                        <a:cs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32" name="Прямоугольник 31"/>
          <p:cNvSpPr/>
          <p:nvPr/>
        </p:nvSpPr>
        <p:spPr>
          <a:xfrm>
            <a:off x="280552" y="792056"/>
            <a:ext cx="1625381" cy="307777"/>
          </a:xfrm>
          <a:prstGeom prst="rect">
            <a:avLst/>
          </a:prstGeom>
          <a:noFill/>
        </p:spPr>
        <p:txBody>
          <a:bodyPr wrap="none">
            <a:spAutoFit/>
          </a:bodyPr>
          <a:lstStyle/>
          <a:p>
            <a:pPr indent="176213" algn="just">
              <a:spcAft>
                <a:spcPts val="0"/>
              </a:spcAft>
            </a:pPr>
            <a:r>
              <a:rPr lang="kk-KZ" sz="1400" dirty="0">
                <a:latin typeface="Times New Roman" panose="02020603050405020304" pitchFamily="18" charset="0"/>
                <a:cs typeface="Times New Roman" panose="02020603050405020304" pitchFamily="18" charset="0"/>
              </a:rPr>
              <a:t>Ұсыныстар жоқ.</a:t>
            </a:r>
            <a:endParaRPr lang="ru-RU" sz="1400" dirty="0">
              <a:latin typeface="Times New Roman" panose="02020603050405020304" pitchFamily="18" charset="0"/>
              <a:cs typeface="Times New Roman" panose="02020603050405020304" pitchFamily="18" charset="0"/>
            </a:endParaRPr>
          </a:p>
        </p:txBody>
      </p:sp>
      <p:sp>
        <p:nvSpPr>
          <p:cNvPr id="30" name="Прямоугольник 29"/>
          <p:cNvSpPr/>
          <p:nvPr/>
        </p:nvSpPr>
        <p:spPr>
          <a:xfrm>
            <a:off x="131243" y="2402406"/>
            <a:ext cx="4750319" cy="1569660"/>
          </a:xfrm>
          <a:prstGeom prst="rect">
            <a:avLst/>
          </a:prstGeom>
        </p:spPr>
        <p:txBody>
          <a:bodyPr wrap="square">
            <a:spAutoFit/>
          </a:bodyPr>
          <a:lstStyle/>
          <a:p>
            <a:pPr>
              <a:spcAft>
                <a:spcPts val="0"/>
              </a:spcAft>
              <a:tabLst>
                <a:tab pos="180340" algn="l"/>
                <a:tab pos="630555" algn="l"/>
              </a:tabLst>
            </a:pPr>
            <a:r>
              <a:rPr lang="kk-KZ" sz="1200" dirty="0">
                <a:latin typeface="Times New Roman" panose="02020603050405020304" pitchFamily="18" charset="0"/>
                <a:ea typeface="Times New Roman" panose="02020603050405020304" pitchFamily="18" charset="0"/>
              </a:rPr>
              <a:t>Филиал директоры                                                Амиралиева Г. </a:t>
            </a:r>
          </a:p>
          <a:p>
            <a:pPr>
              <a:spcAft>
                <a:spcPts val="0"/>
              </a:spcAft>
              <a:tabLst>
                <a:tab pos="180340" algn="l"/>
                <a:tab pos="630555" algn="l"/>
              </a:tabLst>
            </a:pPr>
            <a:endParaRPr lang="ru-RU" sz="1200" dirty="0">
              <a:latin typeface="Times New Roman" panose="02020603050405020304" pitchFamily="18" charset="0"/>
              <a:ea typeface="Times New Roman" panose="02020603050405020304" pitchFamily="18" charset="0"/>
            </a:endParaRPr>
          </a:p>
          <a:p>
            <a:pPr>
              <a:spcAft>
                <a:spcPts val="0"/>
              </a:spcAft>
              <a:tabLst>
                <a:tab pos="180340" algn="l"/>
                <a:tab pos="630555" algn="l"/>
              </a:tabLst>
            </a:pPr>
            <a:endParaRPr lang="ru-RU" sz="1200" dirty="0">
              <a:latin typeface="Times New Roman" panose="02020603050405020304" pitchFamily="18" charset="0"/>
              <a:ea typeface="Times New Roman" panose="02020603050405020304" pitchFamily="18" charset="0"/>
            </a:endParaRPr>
          </a:p>
          <a:p>
            <a:pPr>
              <a:spcAft>
                <a:spcPts val="0"/>
              </a:spcAft>
              <a:tabLst>
                <a:tab pos="180340" algn="l"/>
                <a:tab pos="630555" algn="l"/>
              </a:tabLst>
            </a:pPr>
            <a:r>
              <a:rPr lang="ru-RU" sz="1200" dirty="0" err="1">
                <a:latin typeface="Times New Roman" panose="02020603050405020304" pitchFamily="18" charset="0"/>
                <a:ea typeface="Times New Roman" panose="02020603050405020304" pitchFamily="18" charset="0"/>
              </a:rPr>
              <a:t>Орындаған:</a:t>
            </a:r>
            <a:r>
              <a:rPr lang="ru-RU" sz="1200" dirty="0">
                <a:latin typeface="Times New Roman" panose="02020603050405020304" pitchFamily="18" charset="0"/>
                <a:ea typeface="Times New Roman" panose="02020603050405020304" pitchFamily="18" charset="0"/>
              </a:rPr>
              <a:t>                                                     </a:t>
            </a:r>
            <a:r>
              <a:rPr lang="kk-KZ" sz="1200" dirty="0">
                <a:latin typeface="Times New Roman" panose="02020603050405020304" pitchFamily="18" charset="0"/>
                <a:ea typeface="Times New Roman" panose="02020603050405020304" pitchFamily="18" charset="0"/>
              </a:rPr>
              <a:t>инженер Тастаева С.</a:t>
            </a:r>
            <a:endParaRPr lang="kk-KZ" sz="1200" dirty="0">
              <a:effectLst/>
              <a:latin typeface="Times New Roman" panose="02020603050405020304" pitchFamily="18" charset="0"/>
              <a:ea typeface="Times New Roman" panose="02020603050405020304" pitchFamily="18" charset="0"/>
            </a:endParaRPr>
          </a:p>
          <a:p>
            <a:pPr>
              <a:spcAft>
                <a:spcPts val="0"/>
              </a:spcAft>
              <a:tabLst>
                <a:tab pos="180340" algn="l"/>
                <a:tab pos="630555" algn="l"/>
              </a:tabLst>
            </a:pPr>
            <a:endParaRPr lang="kk-KZ" sz="1200" dirty="0">
              <a:effectLst/>
              <a:latin typeface="Times New Roman" panose="02020603050405020304" pitchFamily="18" charset="0"/>
              <a:ea typeface="Times New Roman" panose="02020603050405020304" pitchFamily="18" charset="0"/>
            </a:endParaRPr>
          </a:p>
          <a:p>
            <a:pPr>
              <a:spcAft>
                <a:spcPts val="0"/>
              </a:spcAft>
              <a:tabLst>
                <a:tab pos="180340" algn="l"/>
                <a:tab pos="630555" algn="l"/>
              </a:tabLst>
            </a:pPr>
            <a:r>
              <a:rPr lang="kk-KZ" sz="1200" dirty="0">
                <a:latin typeface="Times New Roman" panose="02020603050405020304" pitchFamily="18" charset="0"/>
                <a:ea typeface="Times New Roman" panose="02020603050405020304" pitchFamily="18" charset="0"/>
              </a:rPr>
              <a:t>12.1</a:t>
            </a:r>
            <a:r>
              <a:rPr lang="ru-RU" sz="1200" dirty="0">
                <a:latin typeface="Times New Roman" panose="02020603050405020304" pitchFamily="18" charset="0"/>
                <a:ea typeface="Times New Roman" panose="02020603050405020304" pitchFamily="18" charset="0"/>
              </a:rPr>
              <a:t>1.2022 ж. </a:t>
            </a:r>
            <a:r>
              <a:rPr lang="kk-KZ" sz="1200">
                <a:latin typeface="Times New Roman" panose="02020603050405020304" pitchFamily="18" charset="0"/>
                <a:ea typeface="Times New Roman" panose="02020603050405020304" pitchFamily="18" charset="0"/>
              </a:rPr>
              <a:t>11:42 </a:t>
            </a:r>
            <a:r>
              <a:rPr lang="ru-RU" sz="1200">
                <a:latin typeface="Times New Roman" panose="02020603050405020304" pitchFamily="18" charset="0"/>
                <a:ea typeface="Times New Roman" panose="02020603050405020304" pitchFamily="18" charset="0"/>
              </a:rPr>
              <a:t>(</a:t>
            </a:r>
            <a:r>
              <a:rPr lang="ru-RU" sz="1200" dirty="0" err="1">
                <a:latin typeface="Times New Roman" panose="02020603050405020304" pitchFamily="18" charset="0"/>
                <a:ea typeface="Times New Roman" panose="02020603050405020304" pitchFamily="18" charset="0"/>
              </a:rPr>
              <a:t>жергілікті</a:t>
            </a:r>
            <a:r>
              <a:rPr lang="ru-RU" sz="1200" dirty="0">
                <a:latin typeface="Times New Roman" panose="02020603050405020304" pitchFamily="18" charset="0"/>
                <a:ea typeface="Times New Roman" panose="02020603050405020304" pitchFamily="18" charset="0"/>
              </a:rPr>
              <a:t> </a:t>
            </a:r>
            <a:r>
              <a:rPr lang="ru-RU" sz="1200" dirty="0" err="1">
                <a:latin typeface="Times New Roman" panose="02020603050405020304" pitchFamily="18" charset="0"/>
                <a:ea typeface="Times New Roman" panose="02020603050405020304" pitchFamily="18" charset="0"/>
              </a:rPr>
              <a:t>уақыт</a:t>
            </a:r>
            <a:r>
              <a:rPr lang="ru-RU" sz="1200" dirty="0">
                <a:latin typeface="Times New Roman" panose="02020603050405020304" pitchFamily="18" charset="0"/>
                <a:ea typeface="Times New Roman" panose="02020603050405020304" pitchFamily="18" charset="0"/>
              </a:rPr>
              <a:t>)</a:t>
            </a:r>
          </a:p>
          <a:p>
            <a:pPr>
              <a:spcAft>
                <a:spcPts val="0"/>
              </a:spcAft>
              <a:tabLst>
                <a:tab pos="180340" algn="l"/>
                <a:tab pos="630555" algn="l"/>
              </a:tabLst>
            </a:pPr>
            <a:r>
              <a:rPr lang="kk-KZ" sz="1200" dirty="0">
                <a:latin typeface="Times New Roman" panose="02020603050405020304" pitchFamily="18" charset="0"/>
                <a:ea typeface="Times New Roman" panose="02020603050405020304" pitchFamily="18" charset="0"/>
              </a:rPr>
              <a:t>Тел: 8 7242 238573</a:t>
            </a:r>
            <a:endParaRPr lang="ru-RU" sz="1200" dirty="0">
              <a:latin typeface="Times New Roman" panose="02020603050405020304" pitchFamily="18" charset="0"/>
              <a:ea typeface="Times New Roman" panose="02020603050405020304" pitchFamily="18" charset="0"/>
            </a:endParaRPr>
          </a:p>
          <a:p>
            <a:pPr>
              <a:spcAft>
                <a:spcPts val="0"/>
              </a:spcAft>
              <a:tabLst>
                <a:tab pos="180340" algn="l"/>
                <a:tab pos="630555" algn="l"/>
              </a:tabLst>
            </a:pPr>
            <a:endParaRPr lang="ru-RU" sz="1200" dirty="0">
              <a:effectLst/>
              <a:latin typeface="Times New Roman" panose="02020603050405020304" pitchFamily="18" charset="0"/>
              <a:ea typeface="Times New Roman" panose="02020603050405020304" pitchFamily="18" charset="0"/>
            </a:endParaRPr>
          </a:p>
        </p:txBody>
      </p:sp>
      <p:sp>
        <p:nvSpPr>
          <p:cNvPr id="33" name="Прямоугольник 32"/>
          <p:cNvSpPr/>
          <p:nvPr/>
        </p:nvSpPr>
        <p:spPr>
          <a:xfrm>
            <a:off x="4952479" y="1291582"/>
            <a:ext cx="4839166" cy="830997"/>
          </a:xfrm>
          <a:prstGeom prst="rect">
            <a:avLst/>
          </a:prstGeom>
          <a:noFill/>
          <a:ln w="9525">
            <a:noFill/>
          </a:ln>
        </p:spPr>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a:lstStyle>
          <a:p>
            <a:pPr algn="just"/>
            <a:r>
              <a:rPr lang="kk-KZ" altLang="ru-RU" sz="800" i="1" dirty="0">
                <a:solidFill>
                  <a:srgbClr val="000000"/>
                </a:solidFill>
                <a:latin typeface="Times New Roman" panose="02020603050405020304" pitchFamily="18" charset="0"/>
                <a:cs typeface="Times New Roman" panose="02020603050405020304" pitchFamily="18" charset="0"/>
              </a:rPr>
              <a:t>*Жалпы қала бойынша ауаның ластануының жалпыланған көрсеткішін есептеу және ЖМҚ дәрежесін анықтау "қолайсыз метеорологиялық жағдайлар туралы ақпаратты ұсыну ережесінде, осындай ақпараттың құрамы мен мазмұнына қойылатын талаптарда, оны жариялау және мүдделі тұлғаларға ұсыну тәртібінде"келтірілген нұсқауларға сәйкес жүргізіледі.</a:t>
            </a:r>
          </a:p>
          <a:p>
            <a:pPr algn="just"/>
            <a:r>
              <a:rPr lang="kk-KZ" altLang="ru-RU" sz="800" i="1" dirty="0">
                <a:solidFill>
                  <a:srgbClr val="000000"/>
                </a:solidFill>
                <a:latin typeface="Times New Roman" panose="02020603050405020304" pitchFamily="18" charset="0"/>
                <a:cs typeface="Times New Roman" panose="02020603050405020304" pitchFamily="18" charset="0"/>
              </a:rPr>
              <a:t>ҚР әрбір қаласы үшін "Р" параметрінің градациясы жеке болып табылады, көпжылдық деректер негізінде есептеледі.</a:t>
            </a:r>
            <a:endParaRPr lang="ru-RU" altLang="ru-RU" sz="800" i="1" dirty="0">
              <a:solidFill>
                <a:srgbClr val="000000"/>
              </a:solidFill>
              <a:latin typeface="Times New Roman" panose="02020603050405020304" pitchFamily="18" charset="0"/>
              <a:cs typeface="Times New Roman" panose="02020603050405020304" pitchFamily="18" charset="0"/>
            </a:endParaRPr>
          </a:p>
        </p:txBody>
      </p:sp>
      <p:sp>
        <p:nvSpPr>
          <p:cNvPr id="34" name="Прямоугольник 33"/>
          <p:cNvSpPr/>
          <p:nvPr/>
        </p:nvSpPr>
        <p:spPr>
          <a:xfrm>
            <a:off x="4967233" y="2005866"/>
            <a:ext cx="4785428" cy="369332"/>
          </a:xfrm>
          <a:prstGeom prst="rect">
            <a:avLst/>
          </a:prstGeom>
        </p:spPr>
        <p:txBody>
          <a:bodyPr wrap="square">
            <a:spAutoFit/>
          </a:bodyPr>
          <a:lstStyle/>
          <a:p>
            <a:pPr algn="ctr" eaLnBrk="0" hangingPunct="0"/>
            <a:r>
              <a:rPr lang="ru-RU" sz="1200" i="1" dirty="0" err="1">
                <a:latin typeface="Times New Roman" panose="02020603050405020304" pitchFamily="18" charset="0"/>
                <a:cs typeface="Times New Roman" panose="02020603050405020304" pitchFamily="18" charset="0"/>
              </a:rPr>
              <a:t>Әртүрлі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дәрежедегі</a:t>
            </a:r>
            <a:r>
              <a:rPr lang="ru-RU" sz="1200" i="1" dirty="0">
                <a:latin typeface="Times New Roman" panose="02020603050405020304" pitchFamily="18" charset="0"/>
                <a:cs typeface="Times New Roman" panose="02020603050405020304" pitchFamily="18" charset="0"/>
              </a:rPr>
              <a:t> ҚМЖ </a:t>
            </a:r>
            <a:r>
              <a:rPr lang="ru-RU" sz="1200" i="1" dirty="0" err="1">
                <a:latin typeface="Times New Roman" panose="02020603050405020304" pitchFamily="18" charset="0"/>
                <a:cs typeface="Times New Roman" panose="02020603050405020304" pitchFamily="18" charset="0"/>
              </a:rPr>
              <a:t>туралы</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ескертулерді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ұсыну</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шарттары</a:t>
            </a:r>
            <a:r>
              <a:rPr lang="ru-RU" dirty="0">
                <a:latin typeface="Times New Roman" panose="02020603050405020304" pitchFamily="18" charset="0"/>
                <a:cs typeface="Times New Roman" panose="02020603050405020304" pitchFamily="18" charset="0"/>
              </a:rPr>
              <a:t> </a:t>
            </a:r>
            <a:endParaRPr lang="ru-RU" altLang="ru-RU" dirty="0">
              <a:latin typeface="Times New Roman" panose="02020603050405020304" pitchFamily="18" charset="0"/>
              <a:cs typeface="Times New Roman" panose="02020603050405020304" pitchFamily="18" charset="0"/>
            </a:endParaRPr>
          </a:p>
        </p:txBody>
      </p:sp>
      <p:graphicFrame>
        <p:nvGraphicFramePr>
          <p:cNvPr id="35" name="Таблица 34"/>
          <p:cNvGraphicFramePr/>
          <p:nvPr>
            <p:extLst>
              <p:ext uri="{D42A27DB-BD31-4B8C-83A1-F6EECF244321}">
                <p14:modId xmlns:p14="http://schemas.microsoft.com/office/powerpoint/2010/main" val="2248082743"/>
              </p:ext>
            </p:extLst>
          </p:nvPr>
        </p:nvGraphicFramePr>
        <p:xfrm>
          <a:off x="5030174" y="2332208"/>
          <a:ext cx="4606143" cy="2107132"/>
        </p:xfrm>
        <a:graphic>
          <a:graphicData uri="http://schemas.openxmlformats.org/drawingml/2006/table">
            <a:tbl>
              <a:tblPr/>
              <a:tblGrid>
                <a:gridCol w="848019">
                  <a:extLst>
                    <a:ext uri="{9D8B030D-6E8A-4147-A177-3AD203B41FA5}">
                      <a16:colId xmlns:a16="http://schemas.microsoft.com/office/drawing/2014/main" val="20000"/>
                    </a:ext>
                  </a:extLst>
                </a:gridCol>
                <a:gridCol w="3758124">
                  <a:extLst>
                    <a:ext uri="{9D8B030D-6E8A-4147-A177-3AD203B41FA5}">
                      <a16:colId xmlns:a16="http://schemas.microsoft.com/office/drawing/2014/main" val="20001"/>
                    </a:ext>
                  </a:extLst>
                </a:gridCol>
              </a:tblGrid>
              <a:tr h="287452">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a:solidFill>
                            <a:srgbClr val="000000"/>
                          </a:solidFill>
                          <a:latin typeface="Times New Roman" panose="02020603050405020304" pitchFamily="18" charset="0"/>
                        </a:rPr>
                        <a:t>ҚМЖ</a:t>
                      </a:r>
                    </a:p>
                    <a:p>
                      <a:pPr lvl="0" algn="ctr" eaLnBrk="1" fontAlgn="ctr" hangingPunct="1">
                        <a:buNone/>
                      </a:pPr>
                      <a:r>
                        <a:rPr lang="ru-RU" sz="1000" dirty="0" err="1">
                          <a:solidFill>
                            <a:srgbClr val="000000"/>
                          </a:solidFill>
                          <a:latin typeface="Times New Roman" panose="02020603050405020304" pitchFamily="18" charset="0"/>
                        </a:rPr>
                        <a:t>дәрежесі</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Ескерту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шарттары</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887932">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a:solidFill>
                            <a:srgbClr val="000000"/>
                          </a:solidFill>
                          <a:latin typeface="Times New Roman" panose="02020603050405020304" pitchFamily="18" charset="0"/>
                          <a:ea typeface="+mn-ea"/>
                          <a:cs typeface="+mn-cs"/>
                        </a:rPr>
                        <a:t>1 </a:t>
                      </a:r>
                      <a:r>
                        <a:rPr lang="ru-RU" sz="1000" b="0" i="0" u="none" kern="1200" baseline="0" dirty="0" err="1">
                          <a:solidFill>
                            <a:srgbClr val="000000"/>
                          </a:solidFill>
                          <a:latin typeface="Times New Roman" panose="02020603050405020304" pitchFamily="18" charset="0"/>
                          <a:ea typeface="+mn-ea"/>
                          <a:cs typeface="+mn-cs"/>
                        </a:rPr>
                        <a:t>дәреже</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жоғары дәрежені көрсетсе, сондай-ақ барлық немесе көптеген посттарда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1ПДК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&lt; 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latin typeface="Times New Roman" panose="02020603050405020304" pitchFamily="18" charset="0"/>
                          <a:cs typeface="Times New Roman" panose="02020603050405020304" pitchFamily="18" charset="0"/>
                        </a:rPr>
                        <a:t>немесе </a:t>
                      </a:r>
                      <a:r>
                        <a:rPr lang="ru-RU" sz="1000" dirty="0">
                          <a:latin typeface="Times New Roman" panose="02020603050405020304" pitchFamily="18" charset="0"/>
                          <a:cs typeface="Times New Roman" panose="02020603050405020304" pitchFamily="18" charset="0"/>
                        </a:rPr>
                        <a:t>СИ ≥ 3ПДКм.р. </a:t>
                      </a:r>
                      <a:r>
                        <a:rPr lang="kk-KZ" sz="1000" dirty="0">
                          <a:solidFill>
                            <a:schemeClr val="tx1"/>
                          </a:solidFill>
                          <a:latin typeface="Times New Roman" panose="02020603050405020304" pitchFamily="18" charset="0"/>
                        </a:rPr>
                        <a:t>шарты орындалса;</a:t>
                      </a:r>
                      <a:endParaRPr lang="ru-RU" sz="1000" kern="1200" baseline="-25000" dirty="0">
                        <a:solidFill>
                          <a:schemeClr val="tx1"/>
                        </a:solidFill>
                        <a:effectLst/>
                        <a:latin typeface="Times New Roman" panose="02020603050405020304" pitchFamily="18" charset="0"/>
                        <a:ea typeface="+mn-ea"/>
                        <a:cs typeface="Times New Roman" panose="02020603050405020304" pitchFamily="18" charset="0"/>
                      </a:endParaRPr>
                    </a:p>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tabLst/>
                        <a:defRPr/>
                      </a:pPr>
                      <a:r>
                        <a:rPr lang="kk-KZ" altLang="en-US" sz="1000" b="0" i="0" u="none" kern="1200" baseline="0" dirty="0">
                          <a:solidFill>
                            <a:schemeClr val="tx1"/>
                          </a:solidFill>
                          <a:latin typeface="Times New Roman" panose="02020603050405020304" pitchFamily="18" charset="0"/>
                          <a:ea typeface="+mn-ea"/>
                          <a:cs typeface="+mn-cs"/>
                        </a:rPr>
                        <a:t>Егер "</a:t>
                      </a:r>
                      <a:r>
                        <a:rPr lang="en-US" altLang="en-US" sz="1000" b="0" i="0" u="none" kern="1200" baseline="0" dirty="0">
                          <a:solidFill>
                            <a:schemeClr val="tx1"/>
                          </a:solidFill>
                          <a:latin typeface="Times New Roman" panose="02020603050405020304" pitchFamily="18" charset="0"/>
                          <a:ea typeface="+mn-ea"/>
                          <a:cs typeface="+mn-cs"/>
                        </a:rPr>
                        <a:t>P" </a:t>
                      </a:r>
                      <a:r>
                        <a:rPr lang="kk-KZ" altLang="en-US" sz="1000" b="0" i="0" u="none" kern="1200" baseline="0" dirty="0">
                          <a:solidFill>
                            <a:schemeClr val="tx1"/>
                          </a:solidFill>
                          <a:latin typeface="Times New Roman" panose="02020603050405020304" pitchFamily="18" charset="0"/>
                          <a:ea typeface="+mn-ea"/>
                          <a:cs typeface="+mn-cs"/>
                        </a:rPr>
                        <a:t>параметрі өте жоғары дәрежеде болса, бірақ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 </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a:solidFill>
                            <a:srgbClr val="000000"/>
                          </a:solidFill>
                          <a:latin typeface="Times New Roman" panose="02020603050405020304" pitchFamily="18" charset="0"/>
                        </a:rPr>
                        <a:t>2 </a:t>
                      </a:r>
                      <a:r>
                        <a:rPr lang="ru-RU" sz="1000" dirty="0" err="1">
                          <a:solidFill>
                            <a:srgbClr val="000000"/>
                          </a:solidFill>
                          <a:latin typeface="Times New Roman" panose="02020603050405020304" pitchFamily="18" charset="0"/>
                        </a:rPr>
                        <a:t>дәреже</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3</a:t>
                      </a:r>
                      <a:r>
                        <a:rPr lang="kk-KZ" sz="1000" baseline="0" dirty="0">
                          <a:solidFill>
                            <a:srgbClr val="000000"/>
                          </a:solidFill>
                          <a:latin typeface="Times New Roman" panose="02020603050405020304" pitchFamily="18" charset="0"/>
                        </a:rPr>
                        <a:t> дәреже</a:t>
                      </a:r>
                      <a:endParaRPr lang="ru-RU"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екі күн қатарынан немесе одан да көп уақыт ішінде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5ПДК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sp>
        <p:nvSpPr>
          <p:cNvPr id="36" name="TextBox 35"/>
          <p:cNvSpPr txBox="1"/>
          <p:nvPr/>
        </p:nvSpPr>
        <p:spPr>
          <a:xfrm>
            <a:off x="4967232" y="4410121"/>
            <a:ext cx="4794303" cy="338554"/>
          </a:xfrm>
          <a:prstGeom prst="rect">
            <a:avLst/>
          </a:prstGeom>
          <a:noFill/>
        </p:spPr>
        <p:txBody>
          <a:bodyPr wrap="square" rtlCol="0">
            <a:spAutoFit/>
          </a:bodyPr>
          <a:lstStyle/>
          <a:p>
            <a:pPr lvl="0" algn="just"/>
            <a:r>
              <a:rPr lang="kk-KZ" sz="800" i="1" dirty="0">
                <a:latin typeface="Times New Roman" panose="02020603050405020304" pitchFamily="18" charset="0"/>
              </a:rPr>
              <a:t>*Ағымдағы және болжамды синоптикалық жағдай және қолайсыз метеорологиялық жағдайлар кешені атмосферада ластаушы заттардың одан әрі жиналуына ықпал етеді.</a:t>
            </a:r>
            <a:endParaRPr lang="ru-RU" dirty="0"/>
          </a:p>
        </p:txBody>
      </p:sp>
    </p:spTree>
    <p:extLst>
      <p:ext uri="{BB962C8B-B14F-4D97-AF65-F5344CB8AC3E}">
        <p14:creationId xmlns:p14="http://schemas.microsoft.com/office/powerpoint/2010/main" val="334028445"/>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14258</TotalTime>
  <Words>618</Words>
  <Application>Microsoft Office PowerPoint</Application>
  <PresentationFormat>Лист A4 (210x297 мм)</PresentationFormat>
  <Paragraphs>103</Paragraphs>
  <Slides>2</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2</vt:i4>
      </vt:variant>
    </vt:vector>
  </HeadingPairs>
  <TitlesOfParts>
    <vt:vector size="6" baseType="lpstr">
      <vt:lpstr>Arial</vt:lpstr>
      <vt:lpstr>Calibri</vt:lpstr>
      <vt:lpstr>Times New Roman</vt:lpstr>
      <vt:lpstr>Тема Office</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Ольга Корнюхова</dc:creator>
  <cp:lastModifiedBy>Moldir</cp:lastModifiedBy>
  <cp:revision>2514</cp:revision>
  <cp:lastPrinted>2021-07-01T07:38:07Z</cp:lastPrinted>
  <dcterms:created xsi:type="dcterms:W3CDTF">2018-03-27T06:03:00Z</dcterms:created>
  <dcterms:modified xsi:type="dcterms:W3CDTF">2022-11-12T09:15:08Z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1049-11.2.0.9144</vt:lpwstr>
  </property>
</Properties>
</file>