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114"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27170075"/>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311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smtClean="0">
                          <a:solidFill>
                            <a:srgbClr val="002060"/>
                          </a:solidFill>
                          <a:latin typeface="Times New Roman" panose="02020603050405020304" pitchFamily="18" charset="0"/>
                          <a:cs typeface="Times New Roman" panose="02020603050405020304" pitchFamily="18" charset="0"/>
                        </a:rPr>
                        <a:t>2022</a:t>
                      </a:r>
                      <a:r>
                        <a:rPr lang="kk-KZ" altLang="zh-CN" sz="1200" b="1" i="0" baseline="0" dirty="0" smtClean="0">
                          <a:solidFill>
                            <a:srgbClr val="002060"/>
                          </a:solidFill>
                          <a:latin typeface="Times New Roman" panose="02020603050405020304" pitchFamily="18" charset="0"/>
                          <a:cs typeface="Times New Roman" panose="02020603050405020304" pitchFamily="18" charset="0"/>
                        </a:rPr>
                        <a:t> жыл 07 </a:t>
                      </a:r>
                      <a:r>
                        <a:rPr lang="kk-KZ" altLang="zh-CN" sz="1200" b="1" i="0" u="none" baseline="0" dirty="0" smtClean="0">
                          <a:solidFill>
                            <a:schemeClr val="tx2"/>
                          </a:solidFill>
                          <a:latin typeface="Times New Roman" panose="02020603050405020304" pitchFamily="18" charset="0"/>
                          <a:cs typeface="Times New Roman" panose="02020603050405020304" pitchFamily="18" charset="0"/>
                        </a:rPr>
                        <a:t>қараша </a:t>
                      </a:r>
                      <a:r>
                        <a:rPr lang="kk-KZ" altLang="zh-CN" sz="1200" b="1" i="0" u="none"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0" u="none"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smtClean="0">
                <a:latin typeface="Times New Roman" pitchFamily="18" charset="0"/>
                <a:cs typeface="Times New Roman" pitchFamily="18" charset="0"/>
              </a:rPr>
              <a:t>07</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862322"/>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08 </a:t>
            </a:r>
            <a:r>
              <a:rPr lang="kk-KZ" sz="1200" b="1" dirty="0" smtClean="0">
                <a:latin typeface="Times New Roman" pitchFamily="18" charset="0"/>
                <a:cs typeface="Times New Roman" pitchFamily="18" charset="0"/>
              </a:rPr>
              <a:t>қарашаға</a:t>
            </a:r>
            <a:endParaRPr lang="ru-RU" sz="1200" b="1" dirty="0" smtClean="0">
              <a:latin typeface="Times New Roman" pitchFamily="18" charset="0"/>
              <a:cs typeface="Times New Roman" pitchFamily="18" charset="0"/>
            </a:endParaRPr>
          </a:p>
          <a:p>
            <a:pPr algn="ctr"/>
            <a:r>
              <a:rPr lang="kk-KZ" altLang="ru-RU" sz="1200" b="1" dirty="0" smtClean="0">
                <a:latin typeface="Times New Roman" panose="02020603050405020304" pitchFamily="18" charset="0"/>
                <a:cs typeface="Times New Roman" panose="02020603050405020304" pitchFamily="18" charset="0"/>
              </a:rPr>
              <a:t>07 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08 </a:t>
            </a:r>
            <a:r>
              <a:rPr lang="kk-KZ" altLang="ru-RU" sz="1200" b="1" dirty="0"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pPr indent="182563">
              <a:defRPr/>
            </a:pPr>
            <a:r>
              <a:rPr lang="kk-KZ" sz="1200" dirty="0" smtClean="0">
                <a:solidFill>
                  <a:prstClr val="black"/>
                </a:solidFill>
                <a:latin typeface="Times New Roman" pitchFamily="18" charset="0"/>
                <a:ea typeface="Calibri"/>
                <a:cs typeface="Times New Roman" pitchFamily="18" charset="0"/>
              </a:rPr>
              <a:t>     </a:t>
            </a:r>
            <a:r>
              <a:rPr lang="kk-KZ" sz="1200" dirty="0" smtClean="0">
                <a:solidFill>
                  <a:prstClr val="black"/>
                </a:solidFill>
                <a:latin typeface="Times New Roman" pitchFamily="18" charset="0"/>
                <a:cs typeface="Times New Roman" pitchFamily="18" charset="0"/>
              </a:rPr>
              <a:t>Кей уақытта жауын-шашын </a:t>
            </a:r>
            <a:r>
              <a:rPr lang="ru-RU" sz="1200" dirty="0" smtClean="0">
                <a:solidFill>
                  <a:prstClr val="black"/>
                </a:solidFill>
                <a:latin typeface="Times New Roman" pitchFamily="18" charset="0"/>
                <a:cs typeface="Times New Roman" pitchFamily="18" charset="0"/>
              </a:rPr>
              <a:t>(</a:t>
            </a:r>
            <a:r>
              <a:rPr lang="ru-RU" sz="1200" dirty="0" err="1" smtClean="0">
                <a:solidFill>
                  <a:prstClr val="black"/>
                </a:solidFill>
                <a:latin typeface="Times New Roman" pitchFamily="18" charset="0"/>
                <a:cs typeface="Times New Roman" pitchFamily="18" charset="0"/>
              </a:rPr>
              <a:t>жаңбыр</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қар</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жауады.</a:t>
            </a:r>
            <a:r>
              <a:rPr lang="kk-KZ" sz="1200" dirty="0" smtClean="0">
                <a:latin typeface="Times New Roman" pitchFamily="18" charset="0"/>
                <a:ea typeface="Times New Roman"/>
                <a:cs typeface="Times New Roman" pitchFamily="18" charset="0"/>
              </a:rPr>
              <a:t> </a:t>
            </a:r>
            <a:r>
              <a:rPr lang="kk-KZ" sz="1200" dirty="0">
                <a:latin typeface="Times New Roman" pitchFamily="18" charset="0"/>
                <a:cs typeface="Times New Roman" pitchFamily="18" charset="0"/>
              </a:rPr>
              <a:t>Т</a:t>
            </a:r>
            <a:r>
              <a:rPr lang="kk-KZ" sz="1200" dirty="0" smtClean="0">
                <a:latin typeface="Times New Roman" pitchFamily="18" charset="0"/>
                <a:cs typeface="Times New Roman" pitchFamily="18" charset="0"/>
              </a:rPr>
              <a:t>үнде </a:t>
            </a:r>
            <a:r>
              <a:rPr lang="kk-KZ" sz="1200" dirty="0">
                <a:latin typeface="Times New Roman" pitchFamily="18" charset="0"/>
                <a:cs typeface="Times New Roman" pitchFamily="18" charset="0"/>
              </a:rPr>
              <a:t>және </a:t>
            </a:r>
            <a:r>
              <a:rPr lang="kk-KZ" sz="1200" dirty="0" smtClean="0">
                <a:latin typeface="Times New Roman" pitchFamily="18" charset="0"/>
                <a:cs typeface="Times New Roman" pitchFamily="18" charset="0"/>
              </a:rPr>
              <a:t>таңертең тұман түседі. </a:t>
            </a:r>
            <a:r>
              <a:rPr lang="kk-KZ" sz="1200" dirty="0" smtClean="0">
                <a:solidFill>
                  <a:prstClr val="black"/>
                </a:solidFill>
                <a:latin typeface="Times New Roman" pitchFamily="18" charset="0"/>
                <a:cs typeface="Times New Roman" pitchFamily="18" charset="0"/>
              </a:rPr>
              <a:t>Оң</a:t>
            </a:r>
            <a:r>
              <a:rPr lang="kk-KZ" sz="1200" dirty="0" smtClean="0">
                <a:solidFill>
                  <a:prstClr val="black"/>
                </a:solidFill>
                <a:latin typeface="Times New Roman" pitchFamily="18" charset="0"/>
                <a:ea typeface="Calibri"/>
                <a:cs typeface="Times New Roman" pitchFamily="18" charset="0"/>
              </a:rPr>
              <a:t>түстік-батыстан  жел соғады, </a:t>
            </a:r>
            <a:r>
              <a:rPr lang="kk-KZ" sz="1200" dirty="0" smtClean="0">
                <a:latin typeface="Times New Roman" pitchFamily="18" charset="0"/>
                <a:ea typeface="Calibri"/>
                <a:cs typeface="Times New Roman" pitchFamily="18" charset="0"/>
              </a:rPr>
              <a:t>күші 9-14 м/с</a:t>
            </a:r>
            <a:r>
              <a:rPr lang="kk-KZ"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2-4,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6-8 градус </a:t>
            </a:r>
            <a:r>
              <a:rPr lang="kk-KZ" sz="1200" dirty="0">
                <a:latin typeface="Times New Roman" pitchFamily="18" charset="0"/>
                <a:cs typeface="Times New Roman" pitchFamily="18" charset="0"/>
              </a:rPr>
              <a:t>жылы болады.</a:t>
            </a:r>
            <a:r>
              <a:rPr lang="kk-KZ" sz="1200" dirty="0">
                <a:solidFill>
                  <a:prstClr val="black"/>
                </a:solidFill>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09 </a:t>
            </a:r>
            <a:r>
              <a:rPr lang="ru-RU" altLang="ru-RU" sz="1200" b="1" dirty="0" err="1" smtClean="0">
                <a:latin typeface="Times New Roman" panose="02020603050405020304" pitchFamily="18" charset="0"/>
                <a:cs typeface="Times New Roman" panose="02020603050405020304" pitchFamily="18" charset="0"/>
              </a:rPr>
              <a:t>қарашаға</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ru-RU" sz="1200" b="1" dirty="0" smtClean="0">
                <a:solidFill>
                  <a:prstClr val="black"/>
                </a:solidFill>
                <a:latin typeface="Times New Roman" panose="02020603050405020304" pitchFamily="18" charset="0"/>
                <a:cs typeface="Times New Roman" panose="02020603050405020304" pitchFamily="18" charset="0"/>
              </a:rPr>
              <a:t>08 </a:t>
            </a:r>
            <a:r>
              <a:rPr lang="ru-RU" altLang="ru-RU" sz="1200" b="1" dirty="0" err="1" smtClean="0">
                <a:solidFill>
                  <a:prstClr val="black"/>
                </a:solidFill>
                <a:latin typeface="Times New Roman" panose="02020603050405020304" pitchFamily="18" charset="0"/>
                <a:cs typeface="Times New Roman" panose="02020603050405020304" pitchFamily="18" charset="0"/>
              </a:rPr>
              <a:t>қараша</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09 </a:t>
            </a:r>
            <a:r>
              <a:rPr lang="ru-RU" altLang="ru-RU" sz="1200" b="1" dirty="0" err="1" smtClean="0">
                <a:latin typeface="Times New Roman" panose="02020603050405020304" pitchFamily="18" charset="0"/>
                <a:cs typeface="Times New Roman" panose="02020603050405020304" pitchFamily="18" charset="0"/>
              </a:rPr>
              <a:t>қараша</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defRPr/>
            </a:pPr>
            <a:r>
              <a:rPr lang="kk-KZ" sz="1200" dirty="0">
                <a:solidFill>
                  <a:prstClr val="black"/>
                </a:solidFill>
                <a:latin typeface="Times New Roman" pitchFamily="18" charset="0"/>
                <a:ea typeface="Calibri"/>
                <a:cs typeface="Times New Roman" pitchFamily="18" charset="0"/>
              </a:rPr>
              <a:t> </a:t>
            </a:r>
            <a:r>
              <a:rPr lang="kk-KZ" sz="1200" dirty="0">
                <a:solidFill>
                  <a:prstClr val="black"/>
                </a:solidFill>
                <a:latin typeface="Times New Roman" pitchFamily="18" charset="0"/>
                <a:cs typeface="Times New Roman" pitchFamily="18" charset="0"/>
              </a:rPr>
              <a:t>Кей уақытта жауын-шашын </a:t>
            </a:r>
            <a:r>
              <a:rPr lang="ru-RU" sz="1200" dirty="0">
                <a:solidFill>
                  <a:prstClr val="black"/>
                </a:solidFill>
                <a:latin typeface="Times New Roman" pitchFamily="18" charset="0"/>
                <a:cs typeface="Times New Roman" pitchFamily="18" charset="0"/>
              </a:rPr>
              <a:t>(</a:t>
            </a:r>
            <a:r>
              <a:rPr lang="ru-RU" sz="1200" dirty="0" err="1">
                <a:solidFill>
                  <a:prstClr val="black"/>
                </a:solidFill>
                <a:latin typeface="Times New Roman" pitchFamily="18" charset="0"/>
                <a:cs typeface="Times New Roman" pitchFamily="18" charset="0"/>
              </a:rPr>
              <a:t>жаңбыр</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қар</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жауады.</a:t>
            </a:r>
            <a:r>
              <a:rPr lang="kk-KZ" sz="1200" dirty="0">
                <a:latin typeface="Times New Roman" pitchFamily="18" charset="0"/>
                <a:ea typeface="Times New Roman"/>
                <a:cs typeface="Times New Roman" pitchFamily="18" charset="0"/>
              </a:rPr>
              <a:t> </a:t>
            </a:r>
            <a:r>
              <a:rPr lang="kk-KZ" sz="1200" dirty="0">
                <a:latin typeface="Times New Roman" pitchFamily="18" charset="0"/>
                <a:cs typeface="Times New Roman" pitchFamily="18" charset="0"/>
              </a:rPr>
              <a:t>Түнде </a:t>
            </a:r>
            <a:r>
              <a:rPr lang="kk-KZ" sz="1200" dirty="0" smtClean="0">
                <a:latin typeface="Times New Roman" pitchFamily="18" charset="0"/>
                <a:cs typeface="Times New Roman" pitchFamily="18" charset="0"/>
              </a:rPr>
              <a:t>тұман </a:t>
            </a:r>
            <a:r>
              <a:rPr lang="kk-KZ" sz="1200" dirty="0">
                <a:latin typeface="Times New Roman" pitchFamily="18" charset="0"/>
                <a:cs typeface="Times New Roman" pitchFamily="18" charset="0"/>
              </a:rPr>
              <a:t>түседі</a:t>
            </a:r>
            <a:r>
              <a:rPr lang="kk-KZ" sz="1200" dirty="0" smtClean="0">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Сол</a:t>
            </a:r>
            <a:r>
              <a:rPr lang="kk-KZ" sz="1200" dirty="0" smtClean="0">
                <a:solidFill>
                  <a:prstClr val="black"/>
                </a:solidFill>
                <a:latin typeface="Times New Roman"/>
                <a:ea typeface="Calibri"/>
              </a:rPr>
              <a:t>түстік-батыс</a:t>
            </a:r>
            <a:r>
              <a:rPr lang="kk-KZ" sz="1200" dirty="0" smtClean="0">
                <a:latin typeface="Times New Roman"/>
                <a:ea typeface="Calibri"/>
              </a:rPr>
              <a:t>тан </a:t>
            </a:r>
            <a:r>
              <a:rPr lang="kk-KZ" sz="1200" dirty="0">
                <a:latin typeface="Times New Roman"/>
                <a:ea typeface="Calibri"/>
              </a:rPr>
              <a:t>жел соғады</a:t>
            </a:r>
            <a:r>
              <a:rPr lang="kk-KZ" sz="1200" dirty="0" smtClean="0">
                <a:latin typeface="Times New Roman"/>
                <a:ea typeface="Calibri"/>
              </a:rPr>
              <a:t>, </a:t>
            </a:r>
            <a:r>
              <a:rPr lang="kk-KZ" sz="1200" dirty="0">
                <a:latin typeface="Times New Roman"/>
                <a:ea typeface="Calibri"/>
              </a:rPr>
              <a:t>күші 9-14 </a:t>
            </a:r>
            <a:r>
              <a:rPr lang="kk-KZ" sz="1200" dirty="0" smtClean="0">
                <a:latin typeface="Times New Roman" pitchFamily="18" charset="0"/>
                <a:cs typeface="Times New Roman" pitchFamily="18" charset="0"/>
              </a:rPr>
              <a:t>м/с. </a:t>
            </a:r>
            <a:r>
              <a:rPr lang="kk-KZ" sz="1200" dirty="0">
                <a:latin typeface="Times New Roman" pitchFamily="18" charset="0"/>
                <a:cs typeface="Times New Roman" pitchFamily="18" charset="0"/>
              </a:rPr>
              <a:t>Ауа температурасы </a:t>
            </a:r>
            <a:r>
              <a:rPr lang="kk-KZ" sz="1200" smtClean="0">
                <a:latin typeface="Times New Roman" pitchFamily="18" charset="0"/>
                <a:cs typeface="Times New Roman" pitchFamily="18" charset="0"/>
              </a:rPr>
              <a:t>түнде 0-2 </a:t>
            </a:r>
            <a:r>
              <a:rPr lang="kk-KZ" sz="1200" dirty="0" smtClean="0">
                <a:latin typeface="Times New Roman" pitchFamily="18" charset="0"/>
                <a:cs typeface="Times New Roman" pitchFamily="18" charset="0"/>
              </a:rPr>
              <a:t>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13577" y="285644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        08 </a:t>
            </a:r>
            <a:r>
              <a:rPr lang="ru-RU" sz="1200" dirty="0" err="1" smtClean="0">
                <a:solidFill>
                  <a:schemeClr val="tx1"/>
                </a:solidFill>
                <a:latin typeface="Times New Roman" panose="02020603050405020304" pitchFamily="18" charset="0"/>
                <a:cs typeface="Times New Roman" panose="02020603050405020304" pitchFamily="18" charset="0"/>
              </a:rPr>
              <a:t>қарашаға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08 </a:t>
            </a:r>
            <a:r>
              <a:rPr lang="ru-RU" sz="1200" dirty="0" err="1" smtClean="0">
                <a:solidFill>
                  <a:schemeClr val="tx1"/>
                </a:solidFill>
                <a:latin typeface="Times New Roman" panose="02020603050405020304" pitchFamily="18" charset="0"/>
                <a:cs typeface="Times New Roman" panose="02020603050405020304" pitchFamily="18" charset="0"/>
              </a:rPr>
              <a:t>қарашаға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20310364"/>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2452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3669" y="4371880"/>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val="20000"/>
                    </a:ext>
                  </a:extLst>
                </a:gridCol>
                <a:gridCol w="3178492">
                  <a:extLst>
                    <a:ext uri="{9D8B030D-6E8A-4147-A177-3AD203B41FA5}">
                      <a16:colId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14182</TotalTime>
  <Words>589</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2753</cp:revision>
  <cp:lastPrinted>2022-11-07T06:51:23Z</cp:lastPrinted>
  <dcterms:created xsi:type="dcterms:W3CDTF">2018-03-27T06:03:00Z</dcterms:created>
  <dcterms:modified xsi:type="dcterms:W3CDTF">2022-11-07T11:03:03Z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