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changesInfos/changesInfo1.xml" ContentType="application/vnd.ms-powerpoint.changes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4"/>
  </p:notesMasterIdLst>
  <p:sldIdLst>
    <p:sldId id="261" r:id="rId2"/>
    <p:sldId id="265" r:id="rId3"/>
  </p:sldIdLst>
  <p:sldSz cx="9906000" cy="6858000" type="A4"/>
  <p:notesSz cx="6797675" cy="9926638"/>
  <p:defaultTex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p:defaultTextStyle>
  <p:extLst>
    <p:ext uri="{EFAFB233-063F-42B5-8137-9DF3F51BA10A}">
      <p15:sldGuideLst xmlns:p15="http://schemas.microsoft.com/office/powerpoint/2012/main">
        <p15:guide id="1" orient="horz" pos="2159">
          <p15:clr>
            <a:srgbClr val="A4A3A4"/>
          </p15:clr>
        </p15:guide>
        <p15:guide id="2" pos="3102">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9900"/>
    <a:srgbClr val="FA8422"/>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Средний стиль 2 — акцент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vertBarState="minimized" horzBarState="maximized">
    <p:restoredLeft sz="15620"/>
    <p:restoredTop sz="94660"/>
  </p:normalViewPr>
  <p:slideViewPr>
    <p:cSldViewPr showGuides="1">
      <p:cViewPr varScale="1">
        <p:scale>
          <a:sx n="65" d="100"/>
          <a:sy n="65" d="100"/>
        </p:scale>
        <p:origin x="53" y="86"/>
      </p:cViewPr>
      <p:guideLst>
        <p:guide orient="horz" pos="2159"/>
        <p:guide pos="3102"/>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notesMaster" Target="notesMasters/notesMaster1.xml"/><Relationship Id="rId9" Type="http://schemas.microsoft.com/office/2016/11/relationships/changesInfo" Target="changesInfos/changesInfo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Moldir Kabdualieva" userId="df42278df007c026" providerId="LiveId" clId="{F1ED3A64-7395-4401-AD41-6F1C19C5E547}"/>
    <pc:docChg chg="modSld">
      <pc:chgData name="Moldir Kabdualieva" userId="df42278df007c026" providerId="LiveId" clId="{F1ED3A64-7395-4401-AD41-6F1C19C5E547}" dt="2022-11-05T09:40:25.015" v="41" actId="20577"/>
      <pc:docMkLst>
        <pc:docMk/>
      </pc:docMkLst>
      <pc:sldChg chg="modSp mod">
        <pc:chgData name="Moldir Kabdualieva" userId="df42278df007c026" providerId="LiveId" clId="{F1ED3A64-7395-4401-AD41-6F1C19C5E547}" dt="2022-11-05T09:40:25.015" v="41" actId="20577"/>
        <pc:sldMkLst>
          <pc:docMk/>
          <pc:sldMk cId="0" sldId="261"/>
        </pc:sldMkLst>
        <pc:spChg chg="mod">
          <ac:chgData name="Moldir Kabdualieva" userId="df42278df007c026" providerId="LiveId" clId="{F1ED3A64-7395-4401-AD41-6F1C19C5E547}" dt="2022-11-05T09:40:25.015" v="41" actId="20577"/>
          <ac:spMkLst>
            <pc:docMk/>
            <pc:sldMk cId="0" sldId="261"/>
            <ac:spMk id="14" creationId="{00000000-0000-0000-0000-000000000000}"/>
          </ac:spMkLst>
        </pc:spChg>
        <pc:graphicFrameChg chg="modGraphic">
          <ac:chgData name="Moldir Kabdualieva" userId="df42278df007c026" providerId="LiveId" clId="{F1ED3A64-7395-4401-AD41-6F1C19C5E547}" dt="2022-11-05T09:39:08.265" v="37" actId="20577"/>
          <ac:graphicFrameMkLst>
            <pc:docMk/>
            <pc:sldMk cId="0" sldId="261"/>
            <ac:graphicFrameMk id="15" creationId="{94CC0974-E1E4-47F3-9A8B-49A879A3B96B}"/>
          </ac:graphicFrameMkLst>
        </pc:graphicFrameChg>
      </pc:sldChg>
    </pc:docChg>
  </pc:docChgLst>
</pc:chgInfo>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Верхний колонтитул 1"/>
          <p:cNvSpPr>
            <a:spLocks noGrp="1"/>
          </p:cNvSpPr>
          <p:nvPr>
            <p:ph type="hdr" sz="quarter"/>
          </p:nvPr>
        </p:nvSpPr>
        <p:spPr>
          <a:xfrm>
            <a:off x="1" y="1"/>
            <a:ext cx="2946275" cy="498366"/>
          </a:xfrm>
          <a:prstGeom prst="rect">
            <a:avLst/>
          </a:prstGeom>
        </p:spPr>
        <p:txBody>
          <a:bodyPr vert="horz" wrap="square" lIns="93763" tIns="46882" rIns="93763" bIns="46882" numCol="1" anchor="t" anchorCtr="0" compatLnSpc="1"/>
          <a:lstStyle>
            <a:lvl1pPr>
              <a:defRPr sz="1300" smtClean="0"/>
            </a:lvl1pPr>
          </a:lstStyle>
          <a:p>
            <a:pPr defTabSz="937630">
              <a:defRPr/>
            </a:pPr>
            <a:endParaRPr lang="ru-RU" altLang="en-US" dirty="0">
              <a:cs typeface="Arial" panose="020B0604020202020204" pitchFamily="34" charset="0"/>
            </a:endParaRPr>
          </a:p>
        </p:txBody>
      </p:sp>
      <p:sp>
        <p:nvSpPr>
          <p:cNvPr id="3" name="Дата 2"/>
          <p:cNvSpPr>
            <a:spLocks noGrp="1"/>
          </p:cNvSpPr>
          <p:nvPr>
            <p:ph type="dt" idx="1"/>
          </p:nvPr>
        </p:nvSpPr>
        <p:spPr>
          <a:xfrm>
            <a:off x="3849862" y="1"/>
            <a:ext cx="2946275" cy="498366"/>
          </a:xfrm>
          <a:prstGeom prst="rect">
            <a:avLst/>
          </a:prstGeom>
        </p:spPr>
        <p:txBody>
          <a:bodyPr vert="horz" wrap="square" lIns="93763" tIns="46882" rIns="93763" bIns="46882" numCol="1" anchor="t" anchorCtr="0" compatLnSpc="1"/>
          <a:lstStyle>
            <a:lvl1pPr algn="r">
              <a:defRPr sz="1300" smtClean="0"/>
            </a:lvl1pPr>
          </a:lstStyle>
          <a:p>
            <a:pPr defTabSz="937630">
              <a:defRPr/>
            </a:pPr>
            <a:endParaRPr lang="ru-RU" altLang="en-US" dirty="0">
              <a:cs typeface="Arial" panose="020B0604020202020204" pitchFamily="34" charset="0"/>
            </a:endParaRPr>
          </a:p>
        </p:txBody>
      </p:sp>
      <p:sp>
        <p:nvSpPr>
          <p:cNvPr id="6148" name="Образ слайда 3"/>
          <p:cNvSpPr>
            <a:spLocks noGrp="1" noRot="1" noChangeAspect="1"/>
          </p:cNvSpPr>
          <p:nvPr>
            <p:ph type="sldImg"/>
          </p:nvPr>
        </p:nvSpPr>
        <p:spPr>
          <a:xfrm>
            <a:off x="981075" y="1239838"/>
            <a:ext cx="4835525" cy="3349625"/>
          </a:xfrm>
          <a:prstGeom prst="rect">
            <a:avLst/>
          </a:prstGeom>
          <a:noFill/>
          <a:ln w="12700" cap="flat" cmpd="sng">
            <a:solidFill>
              <a:srgbClr val="000000"/>
            </a:solidFill>
            <a:prstDash val="solid"/>
            <a:round/>
            <a:headEnd type="none" w="med" len="med"/>
            <a:tailEnd type="none" w="med" len="med"/>
          </a:ln>
        </p:spPr>
      </p:sp>
      <p:sp>
        <p:nvSpPr>
          <p:cNvPr id="2053" name="Заметки 4"/>
          <p:cNvSpPr>
            <a:spLocks noGrp="1" noChangeArrowheads="1"/>
          </p:cNvSpPr>
          <p:nvPr>
            <p:ph type="body" sz="quarter" idx="4294967295"/>
          </p:nvPr>
        </p:nvSpPr>
        <p:spPr bwMode="auto">
          <a:xfrm>
            <a:off x="680384" y="4776857"/>
            <a:ext cx="5436908" cy="3908952"/>
          </a:xfrm>
          <a:prstGeom prst="rect">
            <a:avLst/>
          </a:prstGeom>
          <a:noFill/>
          <a:ln w="9525">
            <a:noFill/>
            <a:miter lim="800000"/>
          </a:ln>
        </p:spPr>
        <p:txBody>
          <a:bodyPr vert="horz" wrap="square" lIns="93763" tIns="46882" rIns="93763" bIns="46882" numCol="1" anchor="t" anchorCtr="0" compatLnSpc="1"/>
          <a:lstStyle/>
          <a:p>
            <a:pPr marL="0" marR="0" lvl="0"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Образец текста</a:t>
            </a:r>
          </a:p>
          <a:p>
            <a:pPr marL="468814" marR="0" lvl="1"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Второй уровень</a:t>
            </a:r>
          </a:p>
          <a:p>
            <a:pPr marL="937630" marR="0" lvl="2"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Третий уровень</a:t>
            </a:r>
          </a:p>
          <a:p>
            <a:pPr marL="1406444" marR="0" lvl="3"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Четвертый уровень</a:t>
            </a:r>
          </a:p>
          <a:p>
            <a:pPr marL="1875259" marR="0" lvl="4"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Пятый уровень</a:t>
            </a:r>
          </a:p>
        </p:txBody>
      </p:sp>
      <p:sp>
        <p:nvSpPr>
          <p:cNvPr id="6" name="Нижний колонтитул 5"/>
          <p:cNvSpPr>
            <a:spLocks noGrp="1"/>
          </p:cNvSpPr>
          <p:nvPr>
            <p:ph type="ftr" sz="quarter" idx="4"/>
          </p:nvPr>
        </p:nvSpPr>
        <p:spPr>
          <a:xfrm>
            <a:off x="1" y="9428273"/>
            <a:ext cx="2946275" cy="498366"/>
          </a:xfrm>
          <a:prstGeom prst="rect">
            <a:avLst/>
          </a:prstGeom>
        </p:spPr>
        <p:txBody>
          <a:bodyPr vert="horz" wrap="square" lIns="93763" tIns="46882" rIns="93763" bIns="46882" numCol="1" anchor="b" anchorCtr="0" compatLnSpc="1"/>
          <a:lstStyle>
            <a:lvl1pPr>
              <a:defRPr sz="1300" smtClean="0"/>
            </a:lvl1pPr>
          </a:lstStyle>
          <a:p>
            <a:pPr defTabSz="937630">
              <a:defRPr/>
            </a:pPr>
            <a:endParaRPr lang="ru-RU" altLang="en-US" dirty="0">
              <a:cs typeface="Arial" panose="020B0604020202020204" pitchFamily="34" charset="0"/>
            </a:endParaRPr>
          </a:p>
        </p:txBody>
      </p:sp>
      <p:sp>
        <p:nvSpPr>
          <p:cNvPr id="7" name="Номер слайда 6"/>
          <p:cNvSpPr>
            <a:spLocks noGrp="1"/>
          </p:cNvSpPr>
          <p:nvPr>
            <p:ph type="sldNum" sz="quarter" idx="5"/>
          </p:nvPr>
        </p:nvSpPr>
        <p:spPr>
          <a:xfrm>
            <a:off x="3849862" y="9428273"/>
            <a:ext cx="2946275" cy="498366"/>
          </a:xfrm>
          <a:prstGeom prst="rect">
            <a:avLst/>
          </a:prstGeom>
        </p:spPr>
        <p:txBody>
          <a:bodyPr vert="horz" wrap="square" lIns="93763" tIns="46882" rIns="93763" bIns="46882" numCol="1" anchor="b" anchorCtr="0" compatLnSpc="1"/>
          <a:lstStyle/>
          <a:p>
            <a:pPr lvl="0" algn="r" eaLnBrk="1" hangingPunct="1"/>
            <a:fld id="{9A0DB2DC-4C9A-4742-B13C-FB6460FD3503}" type="slidenum">
              <a:rPr lang="ru-RU" altLang="en-US" sz="1300" dirty="0"/>
              <a:pPr lvl="0" algn="r" eaLnBrk="1" hangingPunct="1"/>
              <a:t>‹#›</a:t>
            </a:fld>
            <a:endParaRPr lang="ru-RU" altLang="en-US" sz="1300" dirty="0"/>
          </a:p>
        </p:txBody>
      </p:sp>
    </p:spTree>
    <p:extLst>
      <p:ext uri="{BB962C8B-B14F-4D97-AF65-F5344CB8AC3E}">
        <p14:creationId xmlns:p14="http://schemas.microsoft.com/office/powerpoint/2010/main" val="2246862601"/>
      </p:ext>
    </p:extLst>
  </p:cSld>
  <p:clrMap bg1="lt1" tx1="dk1" bg2="lt2" tx2="dk2" accent1="accent1" accent2="accent2" accent3="accent3" accent4="accent4" accent5="accent5" accent6="accent6" hlink="hlink" folHlink="folHlink"/>
  <p:hf sldNum="0" hdr="0" ftr="0" dt="0"/>
  <p:notesStyle>
    <a:lvl1pPr algn="l" rtl="0" eaLnBrk="0" fontAlgn="base" hangingPunct="0">
      <a:spcBef>
        <a:spcPct val="0"/>
      </a:spcBef>
      <a:spcAft>
        <a:spcPct val="0"/>
      </a:spcAft>
      <a:defRPr sz="1200" kern="1200">
        <a:solidFill>
          <a:schemeClr val="tx1"/>
        </a:solidFill>
        <a:latin typeface="+mn-lt"/>
        <a:ea typeface="+mn-ea"/>
        <a:cs typeface="+mn-cs"/>
      </a:defRPr>
    </a:lvl1pPr>
    <a:lvl2pPr marL="457200" algn="l" rtl="0" eaLnBrk="0" fontAlgn="base" hangingPunct="0">
      <a:spcBef>
        <a:spcPct val="0"/>
      </a:spcBef>
      <a:spcAft>
        <a:spcPct val="0"/>
      </a:spcAft>
      <a:defRPr sz="1200" kern="1200">
        <a:solidFill>
          <a:schemeClr val="tx1"/>
        </a:solidFill>
        <a:latin typeface="+mn-lt"/>
        <a:ea typeface="+mn-ea"/>
        <a:cs typeface="+mn-cs"/>
      </a:defRPr>
    </a:lvl2pPr>
    <a:lvl3pPr marL="914400" algn="l" rtl="0" eaLnBrk="0" fontAlgn="base" hangingPunct="0">
      <a:spcBef>
        <a:spcPct val="0"/>
      </a:spcBef>
      <a:spcAft>
        <a:spcPct val="0"/>
      </a:spcAft>
      <a:defRPr sz="1200" kern="1200">
        <a:solidFill>
          <a:schemeClr val="tx1"/>
        </a:solidFill>
        <a:latin typeface="+mn-lt"/>
        <a:ea typeface="+mn-ea"/>
        <a:cs typeface="+mn-cs"/>
      </a:defRPr>
    </a:lvl3pPr>
    <a:lvl4pPr marL="1371600" algn="l" rtl="0" eaLnBrk="0" fontAlgn="base" hangingPunct="0">
      <a:spcBef>
        <a:spcPct val="0"/>
      </a:spcBef>
      <a:spcAft>
        <a:spcPct val="0"/>
      </a:spcAft>
      <a:defRPr sz="1200" kern="1200">
        <a:solidFill>
          <a:schemeClr val="tx1"/>
        </a:solidFill>
        <a:latin typeface="+mn-lt"/>
        <a:ea typeface="+mn-ea"/>
        <a:cs typeface="+mn-cs"/>
      </a:defRPr>
    </a:lvl4pPr>
    <a:lvl5pPr marL="1828800" algn="l" rtl="0" eaLnBrk="0" fontAlgn="base" hangingPunct="0">
      <a:spcBef>
        <a:spcPct val="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742950" y="2130426"/>
            <a:ext cx="8420100" cy="1470025"/>
          </a:xfrm>
        </p:spPr>
        <p:txBody>
          <a:bodyPr/>
          <a:lstStyle/>
          <a:p>
            <a:r>
              <a:rPr lang="ru-RU" noProof="1"/>
              <a:t>Образец заголовка</a:t>
            </a:r>
          </a:p>
        </p:txBody>
      </p:sp>
      <p:sp>
        <p:nvSpPr>
          <p:cNvPr id="3" name="Подзаголовок 2"/>
          <p:cNvSpPr>
            <a:spLocks noGrp="1"/>
          </p:cNvSpPr>
          <p:nvPr>
            <p:ph type="subTitle" idx="1"/>
          </p:nvPr>
        </p:nvSpPr>
        <p:spPr>
          <a:xfrm>
            <a:off x="1485900" y="3886200"/>
            <a:ext cx="69342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ru-RU" noProof="1"/>
              <a:t>Образец подзаголовка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Вертикальный текст 2"/>
          <p:cNvSpPr>
            <a:spLocks noGrp="1"/>
          </p:cNvSpPr>
          <p:nvPr>
            <p:ph type="body" orient="vert" idx="1"/>
          </p:nvPr>
        </p:nvSpPr>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7780337" y="274639"/>
            <a:ext cx="2414588" cy="5851525"/>
          </a:xfrm>
        </p:spPr>
        <p:txBody>
          <a:bodyPr vert="eaVert"/>
          <a:lstStyle/>
          <a:p>
            <a:r>
              <a:rPr lang="ru-RU" noProof="1"/>
              <a:t>Образец заголовка</a:t>
            </a:r>
          </a:p>
        </p:txBody>
      </p:sp>
      <p:sp>
        <p:nvSpPr>
          <p:cNvPr id="3" name="Вертикальный текст 2"/>
          <p:cNvSpPr>
            <a:spLocks noGrp="1"/>
          </p:cNvSpPr>
          <p:nvPr>
            <p:ph type="body" orient="vert" idx="1"/>
          </p:nvPr>
        </p:nvSpPr>
        <p:spPr>
          <a:xfrm>
            <a:off x="536575" y="274639"/>
            <a:ext cx="7078663" cy="5851525"/>
          </a:xfrm>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idx="1"/>
          </p:nvPr>
        </p:nvSpPr>
        <p:spPr/>
        <p:txBody>
          <a:body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782506" y="4406901"/>
            <a:ext cx="8420100" cy="1362075"/>
          </a:xfrm>
        </p:spPr>
        <p:txBody>
          <a:bodyPr anchor="t"/>
          <a:lstStyle>
            <a:lvl1pPr algn="l">
              <a:defRPr sz="4000" b="1" cap="all"/>
            </a:lvl1pPr>
          </a:lstStyle>
          <a:p>
            <a:r>
              <a:rPr lang="ru-RU" noProof="1"/>
              <a:t>Образец заголовка</a:t>
            </a:r>
          </a:p>
        </p:txBody>
      </p:sp>
      <p:sp>
        <p:nvSpPr>
          <p:cNvPr id="3" name="Текст 2"/>
          <p:cNvSpPr>
            <a:spLocks noGrp="1"/>
          </p:cNvSpPr>
          <p:nvPr>
            <p:ph type="body" idx="1"/>
          </p:nvPr>
        </p:nvSpPr>
        <p:spPr>
          <a:xfrm>
            <a:off x="782506" y="2906713"/>
            <a:ext cx="84201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noProof="1"/>
              <a:t>Образец текста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sz="half" idx="1"/>
          </p:nvPr>
        </p:nvSpPr>
        <p:spPr>
          <a:xfrm>
            <a:off x="536575"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Объект 3"/>
          <p:cNvSpPr>
            <a:spLocks noGrp="1"/>
          </p:cNvSpPr>
          <p:nvPr>
            <p:ph sz="half" idx="2"/>
          </p:nvPr>
        </p:nvSpPr>
        <p:spPr>
          <a:xfrm>
            <a:off x="5448300"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4638"/>
            <a:ext cx="8915400" cy="1143000"/>
          </a:xfrm>
        </p:spPr>
        <p:txBody>
          <a:bodyPr/>
          <a:lstStyle>
            <a:lvl1pPr>
              <a:defRPr/>
            </a:lvl1pPr>
          </a:lstStyle>
          <a:p>
            <a:r>
              <a:rPr lang="ru-RU" noProof="1"/>
              <a:t>Образец заголовка</a:t>
            </a:r>
          </a:p>
        </p:txBody>
      </p:sp>
      <p:sp>
        <p:nvSpPr>
          <p:cNvPr id="3" name="Текст 2"/>
          <p:cNvSpPr>
            <a:spLocks noGrp="1"/>
          </p:cNvSpPr>
          <p:nvPr>
            <p:ph type="body" idx="1"/>
          </p:nvPr>
        </p:nvSpPr>
        <p:spPr>
          <a:xfrm>
            <a:off x="495300" y="1535113"/>
            <a:ext cx="437687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4" name="Объект 3"/>
          <p:cNvSpPr>
            <a:spLocks noGrp="1"/>
          </p:cNvSpPr>
          <p:nvPr>
            <p:ph sz="half" idx="2"/>
          </p:nvPr>
        </p:nvSpPr>
        <p:spPr>
          <a:xfrm>
            <a:off x="495300" y="2174875"/>
            <a:ext cx="437687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Текст 4"/>
          <p:cNvSpPr>
            <a:spLocks noGrp="1"/>
          </p:cNvSpPr>
          <p:nvPr>
            <p:ph type="body" sz="quarter" idx="3"/>
          </p:nvPr>
        </p:nvSpPr>
        <p:spPr>
          <a:xfrm>
            <a:off x="5032111" y="1535113"/>
            <a:ext cx="437859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6" name="Объект 5"/>
          <p:cNvSpPr>
            <a:spLocks noGrp="1"/>
          </p:cNvSpPr>
          <p:nvPr>
            <p:ph sz="quarter" idx="4"/>
          </p:nvPr>
        </p:nvSpPr>
        <p:spPr>
          <a:xfrm>
            <a:off x="5032111" y="2174875"/>
            <a:ext cx="437859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7" name="Замещающая дата 6"/>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8" name="Замещающий нижний колонтитул 7"/>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9" name="Замещающий номер слайда 8"/>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Замещающая дата 2"/>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ижний колонтитул 3"/>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омер слайда 4"/>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Замещающая дата 1"/>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3" name="Замещающий нижний колонтитул 2"/>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омер слайда 3"/>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3050"/>
            <a:ext cx="3259006" cy="1162050"/>
          </a:xfrm>
        </p:spPr>
        <p:txBody>
          <a:bodyPr anchor="b"/>
          <a:lstStyle>
            <a:lvl1pPr algn="l">
              <a:defRPr sz="2000" b="1"/>
            </a:lvl1pPr>
          </a:lstStyle>
          <a:p>
            <a:r>
              <a:rPr lang="ru-RU" noProof="1"/>
              <a:t>Образец заголовка</a:t>
            </a:r>
          </a:p>
        </p:txBody>
      </p:sp>
      <p:sp>
        <p:nvSpPr>
          <p:cNvPr id="3" name="Объект 2"/>
          <p:cNvSpPr>
            <a:spLocks noGrp="1"/>
          </p:cNvSpPr>
          <p:nvPr>
            <p:ph idx="1"/>
          </p:nvPr>
        </p:nvSpPr>
        <p:spPr>
          <a:xfrm>
            <a:off x="3872971" y="273051"/>
            <a:ext cx="5537729"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Текст 3"/>
          <p:cNvSpPr>
            <a:spLocks noGrp="1"/>
          </p:cNvSpPr>
          <p:nvPr>
            <p:ph type="body" sz="half" idx="2"/>
          </p:nvPr>
        </p:nvSpPr>
        <p:spPr>
          <a:xfrm>
            <a:off x="495300" y="1435101"/>
            <a:ext cx="3259006"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941645" y="4800600"/>
            <a:ext cx="5943600" cy="566738"/>
          </a:xfrm>
        </p:spPr>
        <p:txBody>
          <a:bodyPr anchor="b"/>
          <a:lstStyle>
            <a:lvl1pPr algn="l">
              <a:defRPr sz="2000" b="1"/>
            </a:lvl1pPr>
          </a:lstStyle>
          <a:p>
            <a:r>
              <a:rPr lang="ru-RU" noProof="1"/>
              <a:t>Образец заголовка</a:t>
            </a:r>
          </a:p>
        </p:txBody>
      </p:sp>
      <p:sp>
        <p:nvSpPr>
          <p:cNvPr id="3" name="Рисунок 2"/>
          <p:cNvSpPr>
            <a:spLocks noGrp="1"/>
          </p:cNvSpPr>
          <p:nvPr>
            <p:ph type="pic" idx="1"/>
          </p:nvPr>
        </p:nvSpPr>
        <p:spPr>
          <a:xfrm>
            <a:off x="1941645" y="612775"/>
            <a:ext cx="5943600" cy="4114800"/>
          </a:xfrm>
        </p:spPr>
        <p:txBody>
          <a:bodyPr vert="horz" wrap="square" lIns="91440" tIns="45720" rIns="91440" bIns="45720" numCol="1" rtlCol="0" anchor="t" anchorCtr="0" compatLnSpc="1">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marL="0" marR="0" lvl="0" indent="0" algn="l" defTabSz="914400" rtl="0" eaLnBrk="0" fontAlgn="base" latinLnBrk="0" hangingPunct="0">
              <a:lnSpc>
                <a:spcPct val="100000"/>
              </a:lnSpc>
              <a:spcBef>
                <a:spcPct val="20000"/>
              </a:spcBef>
              <a:spcAft>
                <a:spcPct val="0"/>
              </a:spcAft>
              <a:buClrTx/>
              <a:buSzTx/>
              <a:buFont typeface="Arial" panose="020B0604020202020204" pitchFamily="34" charset="0"/>
              <a:buNone/>
              <a:defRPr/>
            </a:pPr>
            <a:endParaRPr kumimoji="0" lang="ru-RU" sz="3200" b="0" i="0" u="none" strike="noStrike" kern="1200" cap="none" spc="0" normalizeH="0" baseline="0" noProof="0">
              <a:ln>
                <a:noFill/>
              </a:ln>
              <a:solidFill>
                <a:schemeClr val="tx1"/>
              </a:solidFill>
              <a:effectLst/>
              <a:uLnTx/>
              <a:uFillTx/>
              <a:latin typeface="+mn-lt"/>
              <a:ea typeface="+mn-ea"/>
              <a:cs typeface="+mn-cs"/>
            </a:endParaRPr>
          </a:p>
        </p:txBody>
      </p:sp>
      <p:sp>
        <p:nvSpPr>
          <p:cNvPr id="4" name="Текст 3"/>
          <p:cNvSpPr>
            <a:spLocks noGrp="1"/>
          </p:cNvSpPr>
          <p:nvPr>
            <p:ph type="body" sz="half" idx="2"/>
          </p:nvPr>
        </p:nvSpPr>
        <p:spPr>
          <a:xfrm>
            <a:off x="1941645"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Заголовок 1"/>
          <p:cNvSpPr>
            <a:spLocks noGrp="1"/>
          </p:cNvSpPr>
          <p:nvPr>
            <p:ph type="title"/>
          </p:nvPr>
        </p:nvSpPr>
        <p:spPr>
          <a:xfrm>
            <a:off x="495300" y="274638"/>
            <a:ext cx="8915400" cy="1143000"/>
          </a:xfrm>
          <a:prstGeom prst="rect">
            <a:avLst/>
          </a:prstGeom>
          <a:noFill/>
          <a:ln w="9525">
            <a:noFill/>
          </a:ln>
        </p:spPr>
        <p:txBody>
          <a:bodyPr anchor="ctr"/>
          <a:lstStyle/>
          <a:p>
            <a:pPr lvl="0"/>
            <a:r>
              <a:rPr lang="ru-RU" altLang="ru-RU" dirty="0"/>
              <a:t>Образец заголовка</a:t>
            </a:r>
          </a:p>
        </p:txBody>
      </p:sp>
      <p:sp>
        <p:nvSpPr>
          <p:cNvPr id="1027" name="Текст 2"/>
          <p:cNvSpPr>
            <a:spLocks noGrp="1"/>
          </p:cNvSpPr>
          <p:nvPr>
            <p:ph type="body"/>
          </p:nvPr>
        </p:nvSpPr>
        <p:spPr>
          <a:xfrm>
            <a:off x="495300" y="1600200"/>
            <a:ext cx="8915400" cy="4525963"/>
          </a:xfrm>
          <a:prstGeom prst="rect">
            <a:avLst/>
          </a:prstGeom>
          <a:noFill/>
          <a:ln w="9525">
            <a:noFill/>
          </a:ln>
        </p:spPr>
        <p:txBody>
          <a:bodyPr/>
          <a:lstStyle/>
          <a:p>
            <a:pPr lvl="0"/>
            <a:r>
              <a:rPr lang="ru-RU" altLang="ru-RU" dirty="0"/>
              <a:t>Образец текста</a:t>
            </a:r>
          </a:p>
          <a:p>
            <a:pPr lvl="1"/>
            <a:r>
              <a:rPr lang="ru-RU" altLang="ru-RU" dirty="0"/>
              <a:t>Второй уровень</a:t>
            </a:r>
          </a:p>
          <a:p>
            <a:pPr lvl="2"/>
            <a:r>
              <a:rPr lang="ru-RU" altLang="ru-RU" dirty="0"/>
              <a:t>Третий уровень</a:t>
            </a:r>
          </a:p>
          <a:p>
            <a:pPr lvl="3"/>
            <a:r>
              <a:rPr lang="ru-RU" altLang="ru-RU" dirty="0"/>
              <a:t>Четвертый уровень</a:t>
            </a:r>
          </a:p>
          <a:p>
            <a:pPr lvl="4"/>
            <a:r>
              <a:rPr lang="ru-RU" altLang="ru-RU" dirty="0"/>
              <a:t>Пятый уровень</a:t>
            </a:r>
          </a:p>
        </p:txBody>
      </p:sp>
      <p:sp>
        <p:nvSpPr>
          <p:cNvPr id="4" name="Дата 3"/>
          <p:cNvSpPr>
            <a:spLocks noGrp="1"/>
          </p:cNvSpPr>
          <p:nvPr>
            <p:ph type="dt" sz="half" idx="2"/>
          </p:nvPr>
        </p:nvSpPr>
        <p:spPr>
          <a:xfrm>
            <a:off x="495300" y="6356350"/>
            <a:ext cx="2311400" cy="365125"/>
          </a:xfrm>
          <a:prstGeom prst="rect">
            <a:avLst/>
          </a:prstGeom>
        </p:spPr>
        <p:txBody>
          <a:bodyPr vert="horz" wrap="square" lIns="91440" tIns="45720" rIns="91440" bIns="45720" numCol="1" anchor="ctr" anchorCtr="0" compatLnSpc="1"/>
          <a:lstStyle>
            <a:lvl1pPr>
              <a:defRPr sz="1200" smtClean="0">
                <a:solidFill>
                  <a:srgbClr val="898989"/>
                </a:solidFill>
              </a:defRPr>
            </a:lvl1p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Нижний колонтитул 4"/>
          <p:cNvSpPr>
            <a:spLocks noGrp="1"/>
          </p:cNvSpPr>
          <p:nvPr>
            <p:ph type="ftr" sz="quarter" idx="3"/>
          </p:nvPr>
        </p:nvSpPr>
        <p:spPr>
          <a:xfrm>
            <a:off x="3384550" y="6356350"/>
            <a:ext cx="3136900" cy="365125"/>
          </a:xfrm>
          <a:prstGeom prst="rect">
            <a:avLst/>
          </a:prstGeom>
        </p:spPr>
        <p:txBody>
          <a:bodyPr vert="horz" wrap="square" lIns="91440" tIns="45720" rIns="91440" bIns="45720" numCol="1" anchor="ctr" anchorCtr="0" compatLnSpc="1"/>
          <a:lstStyle>
            <a:lvl1pPr algn="ctr">
              <a:defRPr sz="1200" smtClean="0">
                <a:solidFill>
                  <a:srgbClr val="898989"/>
                </a:solidFill>
              </a:defRPr>
            </a:lvl1p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Номер слайда 5"/>
          <p:cNvSpPr>
            <a:spLocks noGrp="1"/>
          </p:cNvSpPr>
          <p:nvPr>
            <p:ph type="sldNum" sz="quarter" idx="4"/>
          </p:nvPr>
        </p:nvSpPr>
        <p:spPr>
          <a:xfrm>
            <a:off x="7099300" y="6356350"/>
            <a:ext cx="2311400" cy="365125"/>
          </a:xfrm>
          <a:prstGeom prst="rect">
            <a:avLst/>
          </a:prstGeom>
        </p:spPr>
        <p:txBody>
          <a:bodyPr vert="horz" wrap="square" lIns="91440" tIns="45720" rIns="91440" bIns="45720" numCol="1" anchor="ctr" anchorCtr="0" compatLnSpc="1"/>
          <a:lstStyle>
            <a:lvl1pPr algn="r">
              <a:defRPr sz="1200">
                <a:solidFill>
                  <a:srgbClr val="898989"/>
                </a:solidFill>
              </a:defRPr>
            </a:lvl1p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ftr="0" dt="0"/>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anose="020F0502020204030204" pitchFamily="34" charset="0"/>
        </a:defRPr>
      </a:lvl2pPr>
      <a:lvl3pPr algn="ctr" rtl="0" eaLnBrk="0" fontAlgn="base" hangingPunct="0">
        <a:spcBef>
          <a:spcPct val="0"/>
        </a:spcBef>
        <a:spcAft>
          <a:spcPct val="0"/>
        </a:spcAft>
        <a:defRPr sz="4400">
          <a:solidFill>
            <a:schemeClr val="tx1"/>
          </a:solidFill>
          <a:latin typeface="Calibri" panose="020F0502020204030204" pitchFamily="34" charset="0"/>
        </a:defRPr>
      </a:lvl3pPr>
      <a:lvl4pPr algn="ctr" rtl="0" eaLnBrk="0" fontAlgn="base" hangingPunct="0">
        <a:spcBef>
          <a:spcPct val="0"/>
        </a:spcBef>
        <a:spcAft>
          <a:spcPct val="0"/>
        </a:spcAft>
        <a:defRPr sz="4400">
          <a:solidFill>
            <a:schemeClr val="tx1"/>
          </a:solidFill>
          <a:latin typeface="Calibri" panose="020F0502020204030204" pitchFamily="34" charset="0"/>
        </a:defRPr>
      </a:lvl4pPr>
      <a:lvl5pPr algn="ctr" rtl="0" eaLnBrk="0" fontAlgn="base" hangingPunct="0">
        <a:spcBef>
          <a:spcPct val="0"/>
        </a:spcBef>
        <a:spcAft>
          <a:spcPct val="0"/>
        </a:spcAft>
        <a:defRPr sz="4400">
          <a:solidFill>
            <a:schemeClr val="tx1"/>
          </a:solidFill>
          <a:latin typeface="Calibri" panose="020F0502020204030204" pitchFamily="34" charset="0"/>
        </a:defRPr>
      </a:lvl5pPr>
      <a:lvl6pPr marL="457200" algn="ctr" rtl="0" fontAlgn="base">
        <a:spcBef>
          <a:spcPct val="0"/>
        </a:spcBef>
        <a:spcAft>
          <a:spcPct val="0"/>
        </a:spcAft>
        <a:defRPr sz="4400">
          <a:solidFill>
            <a:schemeClr val="tx1"/>
          </a:solidFill>
          <a:latin typeface="Calibri" panose="020F0502020204030204" pitchFamily="34" charset="0"/>
        </a:defRPr>
      </a:lvl6pPr>
      <a:lvl7pPr marL="914400" algn="ctr" rtl="0" fontAlgn="base">
        <a:spcBef>
          <a:spcPct val="0"/>
        </a:spcBef>
        <a:spcAft>
          <a:spcPct val="0"/>
        </a:spcAft>
        <a:defRPr sz="4400">
          <a:solidFill>
            <a:schemeClr val="tx1"/>
          </a:solidFill>
          <a:latin typeface="Calibri" panose="020F0502020204030204" pitchFamily="34" charset="0"/>
        </a:defRPr>
      </a:lvl7pPr>
      <a:lvl8pPr marL="1371600" algn="ctr" rtl="0" fontAlgn="base">
        <a:spcBef>
          <a:spcPct val="0"/>
        </a:spcBef>
        <a:spcAft>
          <a:spcPct val="0"/>
        </a:spcAft>
        <a:defRPr sz="4400">
          <a:solidFill>
            <a:schemeClr val="tx1"/>
          </a:solidFill>
          <a:latin typeface="Calibri" panose="020F0502020204030204" pitchFamily="34" charset="0"/>
        </a:defRPr>
      </a:lvl8pPr>
      <a:lvl9pPr marL="1828800" algn="ctr" rtl="0" fontAlgn="base">
        <a:spcBef>
          <a:spcPct val="0"/>
        </a:spcBef>
        <a:spcAft>
          <a:spcPct val="0"/>
        </a:spcAft>
        <a:defRPr sz="4400">
          <a:solidFill>
            <a:schemeClr val="tx1"/>
          </a:solidFill>
          <a:latin typeface="Calibri" panose="020F0502020204030204" pitchFamily="34" charset="0"/>
        </a:defRPr>
      </a:lvl9pPr>
    </p:titleStyle>
    <p:bodyStyle>
      <a:lvl1pPr marL="342900" indent="-342900" algn="l"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dirty="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14090" y="117475"/>
            <a:ext cx="15875" cy="6624638"/>
          </a:xfrm>
          <a:prstGeom prst="line">
            <a:avLst/>
          </a:prstGeom>
        </p:spPr>
        <p:style>
          <a:lnRef idx="1">
            <a:schemeClr val="accent1"/>
          </a:lnRef>
          <a:fillRef idx="0">
            <a:schemeClr val="accent1"/>
          </a:fillRef>
          <a:effectRef idx="0">
            <a:schemeClr val="accent1"/>
          </a:effectRef>
          <a:fontRef idx="minor">
            <a:schemeClr val="tx1"/>
          </a:fontRef>
        </p:style>
      </p:cxnSp>
      <p:graphicFrame>
        <p:nvGraphicFramePr>
          <p:cNvPr id="2056" name="Таблица 2055"/>
          <p:cNvGraphicFramePr/>
          <p:nvPr>
            <p:extLst>
              <p:ext uri="{D42A27DB-BD31-4B8C-83A1-F6EECF244321}">
                <p14:modId xmlns:p14="http://schemas.microsoft.com/office/powerpoint/2010/main" val="94538753"/>
              </p:ext>
            </p:extLst>
          </p:nvPr>
        </p:nvGraphicFramePr>
        <p:xfrm>
          <a:off x="344488" y="6392863"/>
          <a:ext cx="4465638" cy="347663"/>
        </p:xfrm>
        <a:graphic>
          <a:graphicData uri="http://schemas.openxmlformats.org/drawingml/2006/table">
            <a:tbl>
              <a:tblPr/>
              <a:tblGrid>
                <a:gridCol w="4465638">
                  <a:extLst>
                    <a:ext uri="{9D8B030D-6E8A-4147-A177-3AD203B41FA5}">
                      <a16:colId xmlns:a16="http://schemas.microsoft.com/office/drawing/2014/main" val="20000"/>
                    </a:ext>
                  </a:extLst>
                </a:gridCol>
              </a:tblGrid>
              <a:tr h="3476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altLang="x-none" sz="1200" b="1" i="1" dirty="0">
                          <a:solidFill>
                            <a:srgbClr val="002060"/>
                          </a:solidFill>
                          <a:latin typeface="Times New Roman" panose="02020603050405020304" pitchFamily="18" charset="0"/>
                          <a:cs typeface="Times New Roman" panose="02020603050405020304" pitchFamily="18" charset="0"/>
                        </a:rPr>
                        <a:t>Шымкент қ.</a:t>
                      </a:r>
                      <a:endParaRPr lang="en-US"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sp>
        <p:nvSpPr>
          <p:cNvPr id="17" name="TextBox 7"/>
          <p:cNvSpPr txBox="1"/>
          <p:nvPr/>
        </p:nvSpPr>
        <p:spPr>
          <a:xfrm>
            <a:off x="128588" y="215900"/>
            <a:ext cx="4824413" cy="707886"/>
          </a:xfrm>
          <a:prstGeom prst="rect">
            <a:avLst/>
          </a:prstGeom>
          <a:noFill/>
          <a:ln w="9525">
            <a:noFill/>
          </a:ln>
        </p:spPr>
        <p:txBody>
          <a:bodyPr>
            <a:spAutoFit/>
          </a:bodyPr>
          <a:lstStyle/>
          <a:p>
            <a:pPr algn="ctr"/>
            <a:r>
              <a:rPr lang="ru-RU" altLang="ru-RU" sz="1400" b="1" dirty="0" err="1">
                <a:solidFill>
                  <a:srgbClr val="0070C0"/>
                </a:solidFill>
                <a:latin typeface="Times New Roman" panose="02020603050405020304" pitchFamily="18" charset="0"/>
                <a:cs typeface="Times New Roman" panose="02020603050405020304" pitchFamily="18" charset="0"/>
              </a:rPr>
              <a:t>Қазақстан</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Республикасының</a:t>
            </a:r>
            <a:r>
              <a:rPr lang="ru-RU" altLang="ru-RU" sz="1400" b="1" dirty="0">
                <a:solidFill>
                  <a:srgbClr val="0070C0"/>
                </a:solidFill>
                <a:latin typeface="Times New Roman" panose="02020603050405020304" pitchFamily="18" charset="0"/>
                <a:cs typeface="Times New Roman" panose="02020603050405020304" pitchFamily="18" charset="0"/>
              </a:rPr>
              <a:t> Экология, геология </a:t>
            </a:r>
            <a:r>
              <a:rPr lang="ru-RU" altLang="ru-RU" sz="1400" b="1" dirty="0" err="1">
                <a:solidFill>
                  <a:srgbClr val="0070C0"/>
                </a:solidFill>
                <a:latin typeface="Times New Roman" panose="02020603050405020304" pitchFamily="18" charset="0"/>
                <a:cs typeface="Times New Roman" panose="02020603050405020304" pitchFamily="18" charset="0"/>
              </a:rPr>
              <a:t>және</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табиғи</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ресурстар</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министрлігі</a:t>
            </a:r>
            <a:r>
              <a:rPr lang="ru-RU" altLang="ru-RU" sz="1400" b="1" dirty="0">
                <a:solidFill>
                  <a:srgbClr val="0070C0"/>
                </a:solidFill>
                <a:latin typeface="Times New Roman" panose="02020603050405020304" pitchFamily="18" charset="0"/>
                <a:cs typeface="Times New Roman" panose="02020603050405020304" pitchFamily="18" charset="0"/>
              </a:rPr>
              <a:t> </a:t>
            </a:r>
          </a:p>
          <a:p>
            <a:pPr algn="ctr"/>
            <a:r>
              <a:rPr lang="ru-RU" altLang="ru-RU" sz="1200" b="1" dirty="0">
                <a:solidFill>
                  <a:srgbClr val="0070C0"/>
                </a:solidFill>
                <a:latin typeface="Times New Roman" panose="02020603050405020304" pitchFamily="18" charset="0"/>
                <a:cs typeface="Times New Roman" panose="02020603050405020304" pitchFamily="18" charset="0"/>
              </a:rPr>
              <a:t>«КАЗГИДРОМЕТ» РМК</a:t>
            </a:r>
            <a:endParaRPr lang="ru-RU" altLang="ru-RU" sz="1200" b="1" dirty="0">
              <a:solidFill>
                <a:srgbClr val="0070C0"/>
              </a:solidFill>
              <a:latin typeface="Times New Roman" panose="02020603050405020304" pitchFamily="18" charset="0"/>
              <a:ea typeface="Times New Roman" panose="02020603050405020304" pitchFamily="18" charset="0"/>
            </a:endParaRPr>
          </a:p>
        </p:txBody>
      </p:sp>
      <p:pic>
        <p:nvPicPr>
          <p:cNvPr id="18" name="Рисунок 1"/>
          <p:cNvPicPr>
            <a:picLocks noChangeAspect="1"/>
          </p:cNvPicPr>
          <p:nvPr/>
        </p:nvPicPr>
        <p:blipFill>
          <a:blip r:embed="rId2" cstate="print"/>
          <a:srcRect t="17818" b="17471"/>
          <a:stretch>
            <a:fillRect/>
          </a:stretch>
        </p:blipFill>
        <p:spPr>
          <a:xfrm>
            <a:off x="1352600" y="1023798"/>
            <a:ext cx="2028825" cy="1312863"/>
          </a:xfrm>
          <a:prstGeom prst="rect">
            <a:avLst/>
          </a:prstGeom>
          <a:noFill/>
          <a:ln w="9525">
            <a:noFill/>
          </a:ln>
        </p:spPr>
      </p:pic>
      <p:graphicFrame>
        <p:nvGraphicFramePr>
          <p:cNvPr id="19" name="Таблица 18"/>
          <p:cNvGraphicFramePr/>
          <p:nvPr>
            <p:extLst>
              <p:ext uri="{D42A27DB-BD31-4B8C-83A1-F6EECF244321}">
                <p14:modId xmlns:p14="http://schemas.microsoft.com/office/powerpoint/2010/main" val="2784939430"/>
              </p:ext>
            </p:extLst>
          </p:nvPr>
        </p:nvGraphicFramePr>
        <p:xfrm>
          <a:off x="307975" y="2564904"/>
          <a:ext cx="4465638" cy="2209800"/>
        </p:xfrm>
        <a:graphic>
          <a:graphicData uri="http://schemas.openxmlformats.org/drawingml/2006/table">
            <a:tbl>
              <a:tblPr/>
              <a:tblGrid>
                <a:gridCol w="4465638">
                  <a:extLst>
                    <a:ext uri="{9D8B030D-6E8A-4147-A177-3AD203B41FA5}">
                      <a16:colId xmlns:a16="http://schemas.microsoft.com/office/drawing/2014/main" val="20000"/>
                    </a:ext>
                  </a:extLst>
                </a:gridCol>
              </a:tblGrid>
              <a:tr h="1959471">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altLang="x-none" sz="1600" b="1" i="1" dirty="0">
                          <a:solidFill>
                            <a:srgbClr val="002060"/>
                          </a:solidFill>
                          <a:latin typeface="Times New Roman" panose="02020603050405020304" pitchFamily="18" charset="0"/>
                          <a:cs typeface="Times New Roman" panose="02020603050405020304" pitchFamily="18" charset="0"/>
                        </a:rPr>
                        <a:t>Шымкент </a:t>
                      </a:r>
                      <a:r>
                        <a:rPr lang="kk-KZ" altLang="x-none" sz="1600" b="1" i="1" dirty="0">
                          <a:solidFill>
                            <a:srgbClr val="002060"/>
                          </a:solidFill>
                          <a:latin typeface="Times New Roman" panose="02020603050405020304" pitchFamily="18" charset="0"/>
                          <a:cs typeface="Times New Roman" panose="02020603050405020304" pitchFamily="18" charset="0"/>
                        </a:rPr>
                        <a:t>қаласы</a:t>
                      </a:r>
                    </a:p>
                    <a:p>
                      <a:pPr lvl="0" algn="ctr" eaLnBrk="1" hangingPunct="1">
                        <a:buNone/>
                      </a:pPr>
                      <a:endParaRPr lang="ru-RU" altLang="x-none" sz="16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kk-KZ" altLang="x-none" sz="1600" b="1" i="1" dirty="0">
                          <a:solidFill>
                            <a:srgbClr val="002060"/>
                          </a:solidFill>
                          <a:latin typeface="Times New Roman" panose="02020603050405020304" pitchFamily="18" charset="0"/>
                          <a:cs typeface="Times New Roman" panose="02020603050405020304" pitchFamily="18" charset="0"/>
                        </a:rPr>
                        <a:t>№309</a:t>
                      </a:r>
                      <a:r>
                        <a:rPr lang="kk-KZ" altLang="x-none" sz="1600" b="1" i="1" baseline="0" dirty="0">
                          <a:solidFill>
                            <a:srgbClr val="002060"/>
                          </a:solidFill>
                          <a:latin typeface="Times New Roman" panose="02020603050405020304" pitchFamily="18" charset="0"/>
                          <a:cs typeface="Times New Roman" panose="02020603050405020304" pitchFamily="18" charset="0"/>
                        </a:rPr>
                        <a:t> </a:t>
                      </a:r>
                      <a:r>
                        <a:rPr lang="kk-KZ" altLang="x-none" sz="1600" b="1" i="1" dirty="0">
                          <a:solidFill>
                            <a:srgbClr val="002060"/>
                          </a:solidFill>
                          <a:latin typeface="Times New Roman" panose="02020603050405020304" pitchFamily="18" charset="0"/>
                          <a:cs typeface="Times New Roman" panose="02020603050405020304" pitchFamily="18" charset="0"/>
                        </a:rPr>
                        <a:t>АУА БАССЕЙНІ ЖАҒДАЙЫНЫҢ</a:t>
                      </a:r>
                    </a:p>
                    <a:p>
                      <a:pPr lvl="0" algn="ctr" eaLnBrk="1" hangingPunct="1">
                        <a:buNone/>
                      </a:pPr>
                      <a:endParaRPr lang="kk-KZ" altLang="x-none" sz="16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kk-KZ" altLang="x-none" sz="1600" b="1" i="1" dirty="0">
                          <a:solidFill>
                            <a:srgbClr val="002060"/>
                          </a:solidFill>
                          <a:latin typeface="Times New Roman" panose="02020603050405020304" pitchFamily="18" charset="0"/>
                          <a:cs typeface="Times New Roman" panose="02020603050405020304" pitchFamily="18" charset="0"/>
                        </a:rPr>
                        <a:t>КҮНДЕЛІКТІ</a:t>
                      </a:r>
                      <a:r>
                        <a:rPr lang="kk-KZ" altLang="x-none" sz="1600" b="1" i="1" baseline="0" dirty="0">
                          <a:solidFill>
                            <a:srgbClr val="002060"/>
                          </a:solidFill>
                          <a:latin typeface="Times New Roman" panose="02020603050405020304" pitchFamily="18" charset="0"/>
                          <a:cs typeface="Times New Roman" panose="02020603050405020304" pitchFamily="18" charset="0"/>
                        </a:rPr>
                        <a:t> БЮЛЛЕТЕНІ</a:t>
                      </a:r>
                      <a:r>
                        <a:rPr lang="en-US" altLang="x-none" sz="1600" b="1" i="1" dirty="0">
                          <a:solidFill>
                            <a:srgbClr val="002060"/>
                          </a:solidFill>
                          <a:latin typeface="Times New Roman" panose="02020603050405020304" pitchFamily="18" charset="0"/>
                          <a:cs typeface="Times New Roman" panose="02020603050405020304" pitchFamily="18" charset="0"/>
                        </a:rPr>
                        <a:t> </a:t>
                      </a:r>
                    </a:p>
                    <a:p>
                      <a:pPr lvl="0" algn="ctr" eaLnBrk="1" hangingPunct="1">
                        <a:buNone/>
                      </a:pPr>
                      <a:endParaRPr lang="zh-CN"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100" dirty="0">
                        <a:solidFill>
                          <a:srgbClr val="000000"/>
                        </a:solidFill>
                        <a:latin typeface="Times New Roman" panose="02020603050405020304" pitchFamily="18" charset="0"/>
                        <a:cs typeface="Times New Roman" panose="02020603050405020304" pitchFamily="18" charset="0"/>
                      </a:endParaRPr>
                    </a:p>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tabLst/>
                        <a:defRPr/>
                      </a:pPr>
                      <a:r>
                        <a:rPr lang="kk-KZ" altLang="zh-CN" sz="1200" b="1" i="1" dirty="0">
                          <a:solidFill>
                            <a:srgbClr val="002060"/>
                          </a:solidFill>
                          <a:latin typeface="Times New Roman" panose="02020603050405020304" pitchFamily="18" charset="0"/>
                          <a:cs typeface="Times New Roman" panose="02020603050405020304" pitchFamily="18" charset="0"/>
                        </a:rPr>
                        <a:t>2022</a:t>
                      </a:r>
                      <a:r>
                        <a:rPr lang="kk-KZ" altLang="zh-CN" sz="1200" b="1" i="1" baseline="0" dirty="0">
                          <a:solidFill>
                            <a:srgbClr val="002060"/>
                          </a:solidFill>
                          <a:latin typeface="Times New Roman" panose="02020603050405020304" pitchFamily="18" charset="0"/>
                          <a:cs typeface="Times New Roman" panose="02020603050405020304" pitchFamily="18" charset="0"/>
                        </a:rPr>
                        <a:t> жыл 05 қараша</a:t>
                      </a:r>
                      <a:endParaRPr lang="zh-CN"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graphicFrame>
        <p:nvGraphicFramePr>
          <p:cNvPr id="24" name="Таблица 23"/>
          <p:cNvGraphicFramePr/>
          <p:nvPr>
            <p:extLst>
              <p:ext uri="{D42A27DB-BD31-4B8C-83A1-F6EECF244321}">
                <p14:modId xmlns:p14="http://schemas.microsoft.com/office/powerpoint/2010/main" val="81879166"/>
              </p:ext>
            </p:extLst>
          </p:nvPr>
        </p:nvGraphicFramePr>
        <p:xfrm>
          <a:off x="5139910" y="6527166"/>
          <a:ext cx="4730750" cy="213360"/>
        </p:xfrm>
        <a:graphic>
          <a:graphicData uri="http://schemas.openxmlformats.org/drawingml/2006/table">
            <a:tbl>
              <a:tblPr/>
              <a:tblGrid>
                <a:gridCol w="4730750">
                  <a:extLst>
                    <a:ext uri="{9D8B030D-6E8A-4147-A177-3AD203B41FA5}">
                      <a16:colId xmlns:a16="http://schemas.microsoft.com/office/drawing/2014/main" val="20000"/>
                    </a:ext>
                  </a:extLst>
                </a:gridCol>
              </a:tblGrid>
              <a:tr h="106054">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just" eaLnBrk="1" hangingPunct="1">
                        <a:buNone/>
                      </a:pPr>
                      <a:r>
                        <a:rPr sz="700" i="1" dirty="0">
                          <a:latin typeface="Times New Roman" panose="02020603050405020304" pitchFamily="18" charset="0"/>
                          <a:cs typeface="Times New Roman" panose="02020603050405020304" pitchFamily="18" charset="0"/>
                        </a:rPr>
                        <a:t>ПДК согласно «Санитарно-эпидемиологическим правилам и нормам к атмосферному воздуху» от 28.02.2015г №168</a:t>
                      </a:r>
                      <a:endParaRPr lang="ru-RU" altLang="en-US" sz="700" i="1" dirty="0">
                        <a:solidFill>
                          <a:srgbClr val="000000"/>
                        </a:solidFill>
                        <a:latin typeface="Times New Roman" panose="02020603050405020304" pitchFamily="18" charset="0"/>
                        <a:ea typeface="Times New Roman" panose="02020603050405020304" pitchFamily="18"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106054">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just" eaLnBrk="1" hangingPunct="1">
                        <a:buNone/>
                      </a:pPr>
                      <a:endParaRPr lang="ru-RU" altLang="en-US" sz="700" i="1" dirty="0">
                        <a:solidFill>
                          <a:srgbClr val="000000"/>
                        </a:solidFill>
                        <a:latin typeface="Calibri" panose="020F0502020204030204" pitchFamily="34"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14" name="Прямоугольник 21"/>
          <p:cNvSpPr/>
          <p:nvPr/>
        </p:nvSpPr>
        <p:spPr>
          <a:xfrm>
            <a:off x="4938123" y="3660238"/>
            <a:ext cx="4824412" cy="461665"/>
          </a:xfrm>
          <a:prstGeom prst="rect">
            <a:avLst/>
          </a:prstGeom>
          <a:noFill/>
          <a:ln w="9525">
            <a:noFill/>
          </a:ln>
        </p:spPr>
        <p:txBody>
          <a:bodyPr wrap="square">
            <a:spAutoFit/>
          </a:bodyPr>
          <a:lstStyle/>
          <a:p>
            <a:pPr algn="ctr"/>
            <a:r>
              <a:rPr lang="ru-RU" altLang="ru-RU" sz="1200" b="1" dirty="0">
                <a:latin typeface="Times New Roman" panose="02020603050405020304" pitchFamily="18" charset="0"/>
                <a:cs typeface="Times New Roman" panose="02020603050405020304" pitchFamily="18" charset="0"/>
              </a:rPr>
              <a:t>2022 </a:t>
            </a:r>
            <a:r>
              <a:rPr lang="ru-RU" altLang="ru-RU" sz="1200" b="1" dirty="0" err="1">
                <a:latin typeface="Times New Roman" panose="02020603050405020304" pitchFamily="18" charset="0"/>
                <a:cs typeface="Times New Roman" panose="02020603050405020304" pitchFamily="18" charset="0"/>
              </a:rPr>
              <a:t>жылғы</a:t>
            </a:r>
            <a:r>
              <a:rPr lang="ru-RU" altLang="ru-RU" sz="1200" b="1" dirty="0">
                <a:latin typeface="Times New Roman" panose="02020603050405020304" pitchFamily="18" charset="0"/>
                <a:cs typeface="Times New Roman" panose="02020603050405020304" pitchFamily="18" charset="0"/>
              </a:rPr>
              <a:t> 05 </a:t>
            </a:r>
            <a:r>
              <a:rPr lang="kk-KZ" altLang="ru-RU" sz="1200" b="1" dirty="0">
                <a:latin typeface="Times New Roman" panose="02020603050405020304" pitchFamily="18" charset="0"/>
                <a:cs typeface="Times New Roman" panose="02020603050405020304" pitchFamily="18" charset="0"/>
              </a:rPr>
              <a:t>қарашаға </a:t>
            </a:r>
            <a:r>
              <a:rPr lang="ru-RU" altLang="ru-RU" sz="1200" b="1" dirty="0">
                <a:latin typeface="Times New Roman" panose="02020603050405020304" pitchFamily="18" charset="0"/>
                <a:cs typeface="Times New Roman" panose="02020603050405020304" pitchFamily="18" charset="0"/>
              </a:rPr>
              <a:t>Шымкент қ. </a:t>
            </a:r>
            <a:r>
              <a:rPr lang="ru-RU" altLang="ru-RU" sz="1200" b="1" dirty="0" err="1">
                <a:latin typeface="Times New Roman" panose="02020603050405020304" pitchFamily="18" charset="0"/>
                <a:cs typeface="Times New Roman" panose="02020603050405020304" pitchFamily="18" charset="0"/>
              </a:rPr>
              <a:t>атмосфералық</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ауасының</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жағдайы</a:t>
            </a:r>
            <a:r>
              <a:rPr lang="ru-RU" altLang="ru-RU" sz="1200" b="1" dirty="0">
                <a:latin typeface="Times New Roman" panose="02020603050405020304" pitchFamily="18" charset="0"/>
                <a:cs typeface="Times New Roman" panose="02020603050405020304" pitchFamily="18" charset="0"/>
              </a:rPr>
              <a:t> </a:t>
            </a:r>
          </a:p>
        </p:txBody>
      </p:sp>
      <p:graphicFrame>
        <p:nvGraphicFramePr>
          <p:cNvPr id="15" name="Таблица 2">
            <a:extLst>
              <a:ext uri="{FF2B5EF4-FFF2-40B4-BE49-F238E27FC236}">
                <a16:creationId xmlns:a16="http://schemas.microsoft.com/office/drawing/2014/main" id="{94CC0974-E1E4-47F3-9A8B-49A879A3B96B}"/>
              </a:ext>
            </a:extLst>
          </p:cNvPr>
          <p:cNvGraphicFramePr>
            <a:graphicFrameLocks noGrp="1"/>
          </p:cNvGraphicFramePr>
          <p:nvPr>
            <p:extLst>
              <p:ext uri="{D42A27DB-BD31-4B8C-83A1-F6EECF244321}">
                <p14:modId xmlns:p14="http://schemas.microsoft.com/office/powerpoint/2010/main" val="2353258103"/>
              </p:ext>
            </p:extLst>
          </p:nvPr>
        </p:nvGraphicFramePr>
        <p:xfrm>
          <a:off x="5024438" y="4143380"/>
          <a:ext cx="4691064" cy="2510060"/>
        </p:xfrm>
        <a:graphic>
          <a:graphicData uri="http://schemas.openxmlformats.org/drawingml/2006/table">
            <a:tbl>
              <a:tblPr firstRow="1" bandRow="1">
                <a:tableStyleId>{5C22544A-7EE6-4342-B048-85BDC9FD1C3A}</a:tableStyleId>
              </a:tblPr>
              <a:tblGrid>
                <a:gridCol w="1805096">
                  <a:extLst>
                    <a:ext uri="{9D8B030D-6E8A-4147-A177-3AD203B41FA5}">
                      <a16:colId xmlns:a16="http://schemas.microsoft.com/office/drawing/2014/main" val="3583770891"/>
                    </a:ext>
                  </a:extLst>
                </a:gridCol>
                <a:gridCol w="1440160">
                  <a:extLst>
                    <a:ext uri="{9D8B030D-6E8A-4147-A177-3AD203B41FA5}">
                      <a16:colId xmlns:a16="http://schemas.microsoft.com/office/drawing/2014/main" val="1276116030"/>
                    </a:ext>
                  </a:extLst>
                </a:gridCol>
                <a:gridCol w="1445808">
                  <a:extLst>
                    <a:ext uri="{9D8B030D-6E8A-4147-A177-3AD203B41FA5}">
                      <a16:colId xmlns:a16="http://schemas.microsoft.com/office/drawing/2014/main" val="2096923049"/>
                    </a:ext>
                  </a:extLst>
                </a:gridCol>
              </a:tblGrid>
              <a:tr h="216024">
                <a:tc>
                  <a:txBody>
                    <a:bodyPr/>
                    <a:lstStyle/>
                    <a:p>
                      <a:pPr algn="ctr"/>
                      <a:r>
                        <a:rPr lang="ru-RU" sz="1000" dirty="0" err="1">
                          <a:solidFill>
                            <a:schemeClr val="tx1"/>
                          </a:solidFill>
                          <a:latin typeface="Times New Roman" panose="02020603050405020304" pitchFamily="18" charset="0"/>
                          <a:cs typeface="Times New Roman" panose="02020603050405020304" pitchFamily="18" charset="0"/>
                        </a:rPr>
                        <a:t>Ластаушы</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Факт </a:t>
                      </a:r>
                      <a:r>
                        <a:rPr lang="ru-RU" sz="1000" dirty="0" err="1">
                          <a:solidFill>
                            <a:schemeClr val="tx1"/>
                          </a:solidFill>
                          <a:latin typeface="Times New Roman" panose="02020603050405020304" pitchFamily="18" charset="0"/>
                          <a:cs typeface="Times New Roman" panose="02020603050405020304" pitchFamily="18" charset="0"/>
                        </a:rPr>
                        <a:t>концентрациясы</a:t>
                      </a:r>
                      <a:r>
                        <a:rPr lang="ru-RU" sz="1000" dirty="0">
                          <a:solidFill>
                            <a:schemeClr val="tx1"/>
                          </a:solidFill>
                          <a:latin typeface="Times New Roman" panose="02020603050405020304" pitchFamily="18" charset="0"/>
                          <a:cs typeface="Times New Roman" panose="02020603050405020304" pitchFamily="18" charset="0"/>
                        </a:rPr>
                        <a:t>, мкг/м3</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ШЖШ асу </a:t>
                      </a:r>
                      <a:r>
                        <a:rPr lang="ru-RU" sz="1000" dirty="0" err="1">
                          <a:solidFill>
                            <a:schemeClr val="tx1"/>
                          </a:solidFill>
                          <a:latin typeface="Times New Roman" panose="02020603050405020304" pitchFamily="18" charset="0"/>
                          <a:cs typeface="Times New Roman" panose="02020603050405020304" pitchFamily="18" charset="0"/>
                        </a:rPr>
                        <a:t>еселігі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611334865"/>
                  </a:ext>
                </a:extLst>
              </a:tr>
              <a:tr h="142616">
                <a:tc>
                  <a:txBody>
                    <a:bodyPr/>
                    <a:lstStyle/>
                    <a:p>
                      <a:r>
                        <a:rPr lang="ru-RU" sz="1000" dirty="0" err="1">
                          <a:solidFill>
                            <a:schemeClr val="tx1"/>
                          </a:solidFill>
                          <a:latin typeface="Times New Roman" panose="02020603050405020304" pitchFamily="18" charset="0"/>
                          <a:cs typeface="Times New Roman" panose="02020603050405020304" pitchFamily="18" charset="0"/>
                        </a:rPr>
                        <a:t>Қалқыма</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бөшектер</a:t>
                      </a:r>
                      <a:r>
                        <a:rPr lang="ru-RU" sz="1000" dirty="0">
                          <a:solidFill>
                            <a:schemeClr val="tx1"/>
                          </a:solidFill>
                          <a:latin typeface="Times New Roman" panose="02020603050405020304" pitchFamily="18" charset="0"/>
                          <a:cs typeface="Times New Roman" panose="02020603050405020304" pitchFamily="18" charset="0"/>
                        </a:rPr>
                        <a:t> РМ-2,5</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kk-KZ" sz="1000" dirty="0">
                          <a:solidFill>
                            <a:schemeClr val="tx1"/>
                          </a:solidFill>
                          <a:latin typeface="Times New Roman" panose="02020603050405020304" pitchFamily="18" charset="0"/>
                          <a:cs typeface="Times New Roman" panose="02020603050405020304" pitchFamily="18" charset="0"/>
                        </a:rPr>
                        <a:t>21</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0,1</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988232626"/>
                  </a:ext>
                </a:extLst>
              </a:tr>
              <a:tr h="237877">
                <a:tc>
                  <a:txBody>
                    <a:bodyPr/>
                    <a:lstStyle/>
                    <a:p>
                      <a:r>
                        <a:rPr lang="ru-RU" sz="1000" dirty="0" err="1">
                          <a:solidFill>
                            <a:schemeClr val="tx1"/>
                          </a:solidFill>
                          <a:latin typeface="Times New Roman" panose="02020603050405020304" pitchFamily="18" charset="0"/>
                          <a:cs typeface="Times New Roman" panose="02020603050405020304" pitchFamily="18" charset="0"/>
                        </a:rPr>
                        <a:t>Қалқыма</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бөшектер</a:t>
                      </a:r>
                      <a:r>
                        <a:rPr lang="ru-RU" sz="1000" dirty="0">
                          <a:solidFill>
                            <a:schemeClr val="tx1"/>
                          </a:solidFill>
                          <a:latin typeface="Times New Roman" panose="02020603050405020304" pitchFamily="18" charset="0"/>
                          <a:cs typeface="Times New Roman" panose="02020603050405020304" pitchFamily="18" charset="0"/>
                        </a:rPr>
                        <a:t> РМ-10</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kk-KZ" sz="1000" dirty="0">
                          <a:solidFill>
                            <a:schemeClr val="tx1"/>
                          </a:solidFill>
                          <a:latin typeface="Times New Roman" panose="02020603050405020304" pitchFamily="18" charset="0"/>
                          <a:cs typeface="Times New Roman" panose="02020603050405020304" pitchFamily="18" charset="0"/>
                        </a:rPr>
                        <a:t>22</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0,1</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950010825"/>
                  </a:ext>
                </a:extLst>
              </a:tr>
              <a:tr h="0">
                <a:tc>
                  <a:txBody>
                    <a:bodyPr/>
                    <a:lstStyle/>
                    <a:p>
                      <a:r>
                        <a:rPr lang="ru-RU" sz="1000" dirty="0" err="1">
                          <a:solidFill>
                            <a:schemeClr val="tx1"/>
                          </a:solidFill>
                          <a:latin typeface="Times New Roman" panose="02020603050405020304" pitchFamily="18" charset="0"/>
                          <a:cs typeface="Times New Roman" panose="02020603050405020304" pitchFamily="18" charset="0"/>
                        </a:rPr>
                        <a:t>Күкірт</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диоксиді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6</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0,01</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30178899"/>
                  </a:ext>
                </a:extLst>
              </a:tr>
              <a:tr h="245980">
                <a:tc>
                  <a:txBody>
                    <a:bodyPr/>
                    <a:lstStyle/>
                    <a:p>
                      <a:r>
                        <a:rPr lang="kk-KZ" sz="1000" dirty="0">
                          <a:solidFill>
                            <a:schemeClr val="tx1"/>
                          </a:solidFill>
                          <a:latin typeface="Times New Roman" panose="02020603050405020304" pitchFamily="18" charset="0"/>
                          <a:cs typeface="Times New Roman" panose="02020603050405020304" pitchFamily="18" charset="0"/>
                        </a:rPr>
                        <a:t>Көміртек 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614</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kk-KZ" sz="1000" dirty="0">
                          <a:solidFill>
                            <a:schemeClr val="tx1"/>
                          </a:solidFill>
                          <a:latin typeface="Times New Roman" panose="02020603050405020304" pitchFamily="18" charset="0"/>
                          <a:cs typeface="Times New Roman" panose="02020603050405020304" pitchFamily="18" charset="0"/>
                        </a:rPr>
                        <a:t>0,1</a:t>
                      </a:r>
                      <a:endParaRPr lang="en-US"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41613162"/>
                  </a:ext>
                </a:extLst>
              </a:tr>
              <a:tr h="245980">
                <a:tc>
                  <a:txBody>
                    <a:bodyPr/>
                    <a:lstStyle/>
                    <a:p>
                      <a:r>
                        <a:rPr lang="ru-RU" sz="1000" dirty="0">
                          <a:solidFill>
                            <a:schemeClr val="tx1"/>
                          </a:solidFill>
                          <a:latin typeface="Times New Roman" panose="02020603050405020304" pitchFamily="18" charset="0"/>
                          <a:cs typeface="Times New Roman" panose="02020603050405020304" pitchFamily="18" charset="0"/>
                        </a:rPr>
                        <a:t>Азот </a:t>
                      </a:r>
                      <a:r>
                        <a:rPr lang="ru-RU" sz="1000" dirty="0" err="1">
                          <a:solidFill>
                            <a:schemeClr val="tx1"/>
                          </a:solidFill>
                          <a:latin typeface="Times New Roman" panose="02020603050405020304" pitchFamily="18" charset="0"/>
                          <a:cs typeface="Times New Roman" panose="02020603050405020304" pitchFamily="18" charset="0"/>
                        </a:rPr>
                        <a:t>диоксиді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35</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0,2</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804227911"/>
                  </a:ext>
                </a:extLst>
              </a:tr>
              <a:tr h="245980">
                <a:tc>
                  <a:txBody>
                    <a:bodyPr/>
                    <a:lstStyle/>
                    <a:p>
                      <a:r>
                        <a:rPr lang="ru-RU" sz="1000" dirty="0">
                          <a:solidFill>
                            <a:schemeClr val="tx1"/>
                          </a:solidFill>
                          <a:latin typeface="Times New Roman" panose="02020603050405020304" pitchFamily="18" charset="0"/>
                          <a:cs typeface="Times New Roman" panose="02020603050405020304" pitchFamily="18" charset="0"/>
                        </a:rPr>
                        <a:t>Азот </a:t>
                      </a:r>
                      <a:r>
                        <a:rPr lang="ru-RU" sz="1000" dirty="0" err="1">
                          <a:solidFill>
                            <a:schemeClr val="tx1"/>
                          </a:solidFill>
                          <a:latin typeface="Times New Roman" panose="02020603050405020304" pitchFamily="18" charset="0"/>
                          <a:cs typeface="Times New Roman" panose="02020603050405020304" pitchFamily="18" charset="0"/>
                        </a:rPr>
                        <a:t>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4</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0,01</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71097977"/>
                  </a:ext>
                </a:extLst>
              </a:tr>
              <a:tr h="245980">
                <a:tc>
                  <a:txBody>
                    <a:bodyPr/>
                    <a:lstStyle/>
                    <a:p>
                      <a:r>
                        <a:rPr lang="kk-KZ" sz="1000" dirty="0">
                          <a:solidFill>
                            <a:schemeClr val="tx1"/>
                          </a:solidFill>
                          <a:latin typeface="Times New Roman" panose="02020603050405020304" pitchFamily="18" charset="0"/>
                          <a:cs typeface="Times New Roman" panose="02020603050405020304" pitchFamily="18" charset="0"/>
                        </a:rPr>
                        <a:t>Күкіртсутегі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kk-KZ" sz="1000" dirty="0">
                          <a:solidFill>
                            <a:schemeClr val="tx1"/>
                          </a:solidFill>
                          <a:latin typeface="Times New Roman" panose="02020603050405020304" pitchFamily="18" charset="0"/>
                          <a:cs typeface="Times New Roman" panose="02020603050405020304" pitchFamily="18" charset="0"/>
                        </a:rPr>
                        <a:t>3</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0,4</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233118408"/>
                  </a:ext>
                </a:extLst>
              </a:tr>
              <a:tr h="245980">
                <a:tc>
                  <a:txBody>
                    <a:bodyPr/>
                    <a:lstStyle/>
                    <a:p>
                      <a:r>
                        <a:rPr lang="kk-KZ" sz="1000" dirty="0">
                          <a:solidFill>
                            <a:schemeClr val="tx1"/>
                          </a:solidFill>
                          <a:latin typeface="Times New Roman" panose="02020603050405020304" pitchFamily="18" charset="0"/>
                          <a:cs typeface="Times New Roman" panose="02020603050405020304" pitchFamily="18" charset="0"/>
                        </a:rPr>
                        <a:t>Аммиак</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kk-KZ" sz="1000" dirty="0">
                          <a:solidFill>
                            <a:schemeClr val="tx1"/>
                          </a:solidFill>
                          <a:latin typeface="Times New Roman" panose="02020603050405020304" pitchFamily="18" charset="0"/>
                          <a:cs typeface="Times New Roman" panose="02020603050405020304" pitchFamily="18" charset="0"/>
                        </a:rPr>
                        <a:t>0</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81713089"/>
                  </a:ext>
                </a:extLst>
              </a:tr>
            </a:tbl>
          </a:graphicData>
        </a:graphic>
      </p:graphicFrame>
      <p:sp>
        <p:nvSpPr>
          <p:cNvPr id="16" name="Прямоугольник 15"/>
          <p:cNvSpPr/>
          <p:nvPr/>
        </p:nvSpPr>
        <p:spPr>
          <a:xfrm>
            <a:off x="4977032" y="115888"/>
            <a:ext cx="4785503" cy="1938992"/>
          </a:xfrm>
          <a:prstGeom prst="rect">
            <a:avLst/>
          </a:prstGeom>
        </p:spPr>
        <p:txBody>
          <a:bodyPr wrap="square">
            <a:spAutoFit/>
          </a:bodyPr>
          <a:lstStyle/>
          <a:p>
            <a:pPr lvl="0" algn="ctr"/>
            <a:r>
              <a:rPr lang="ru-RU" altLang="ru-RU" sz="1200" b="1" dirty="0">
                <a:latin typeface="Times New Roman" panose="02020603050405020304" pitchFamily="18" charset="0"/>
                <a:cs typeface="Times New Roman" panose="02020603050405020304" pitchFamily="18" charset="0"/>
              </a:rPr>
              <a:t>Шымкент </a:t>
            </a:r>
            <a:r>
              <a:rPr lang="ru-RU" altLang="ru-RU" sz="1200" b="1" dirty="0" err="1">
                <a:latin typeface="Times New Roman" panose="02020603050405020304" pitchFamily="18" charset="0"/>
                <a:cs typeface="Times New Roman" panose="02020603050405020304" pitchFamily="18" charset="0"/>
              </a:rPr>
              <a:t>қаласы бойынша</a:t>
            </a:r>
            <a:r>
              <a:rPr lang="ru-RU" altLang="ru-RU" sz="1200" b="1" dirty="0">
                <a:latin typeface="Times New Roman" panose="02020603050405020304" pitchFamily="18" charset="0"/>
                <a:cs typeface="Times New Roman" panose="02020603050405020304" pitchFamily="18" charset="0"/>
              </a:rPr>
              <a:t> </a:t>
            </a:r>
            <a:r>
              <a:rPr lang="kk-KZ" altLang="ru-RU" sz="1200" b="1" dirty="0">
                <a:latin typeface="Times New Roman" panose="02020603050405020304" pitchFamily="18" charset="0"/>
                <a:cs typeface="Times New Roman" panose="02020603050405020304" pitchFamily="18" charset="0"/>
              </a:rPr>
              <a:t>06 қарашаға </a:t>
            </a:r>
            <a:r>
              <a:rPr lang="ru-RU" altLang="ru-RU" sz="1200" b="1" dirty="0" err="1">
                <a:latin typeface="Times New Roman" panose="02020603050405020304" pitchFamily="18" charset="0"/>
                <a:cs typeface="Times New Roman" panose="02020603050405020304" pitchFamily="18" charset="0"/>
              </a:rPr>
              <a:t>арналған ауа-райы</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болжамы</a:t>
            </a:r>
            <a:endParaRPr lang="ru-RU" altLang="ru-RU" sz="1200" b="1" dirty="0">
              <a:latin typeface="Times New Roman" panose="02020603050405020304" pitchFamily="18" charset="0"/>
              <a:cs typeface="Times New Roman" panose="02020603050405020304" pitchFamily="18" charset="0"/>
            </a:endParaRPr>
          </a:p>
          <a:p>
            <a:pPr algn="ctr"/>
            <a:r>
              <a:rPr lang="ru-RU" altLang="ru-RU" sz="1200" b="1" dirty="0">
                <a:latin typeface="Times New Roman" panose="02020603050405020304" pitchFamily="18" charset="0"/>
                <a:cs typeface="Times New Roman" panose="02020603050405020304" pitchFamily="18" charset="0"/>
              </a:rPr>
              <a:t>2022 ж. </a:t>
            </a:r>
            <a:r>
              <a:rPr lang="kk-KZ" altLang="ru-RU" sz="1200" b="1" dirty="0">
                <a:latin typeface="Times New Roman" pitchFamily="18" charset="0"/>
                <a:cs typeface="Times New Roman" pitchFamily="18" charset="0"/>
              </a:rPr>
              <a:t>21 сағ. 05 қарашадан 2</a:t>
            </a:r>
            <a:r>
              <a:rPr lang="en-US" altLang="ru-RU" sz="1200" b="1" dirty="0">
                <a:latin typeface="Times New Roman" pitchFamily="18" charset="0"/>
                <a:cs typeface="Times New Roman" pitchFamily="18" charset="0"/>
              </a:rPr>
              <a:t>1</a:t>
            </a:r>
            <a:r>
              <a:rPr lang="kk-KZ" altLang="ru-RU" sz="1200" b="1" dirty="0">
                <a:latin typeface="Times New Roman" pitchFamily="18" charset="0"/>
                <a:cs typeface="Times New Roman" pitchFamily="18" charset="0"/>
              </a:rPr>
              <a:t> сағ. 06 қарашаға 2022 ж. </a:t>
            </a:r>
            <a:r>
              <a:rPr lang="ru-RU" sz="1200" b="1" dirty="0">
                <a:latin typeface="Times New Roman" pitchFamily="18" charset="0"/>
                <a:cs typeface="Times New Roman" pitchFamily="18" charset="0"/>
              </a:rPr>
              <a:t> </a:t>
            </a:r>
            <a:r>
              <a:rPr lang="kk-KZ" altLang="ru-RU" sz="1200" b="1" dirty="0">
                <a:latin typeface="Times New Roman" pitchFamily="18" charset="0"/>
                <a:cs typeface="Times New Roman" pitchFamily="18" charset="0"/>
              </a:rPr>
              <a:t>дейін</a:t>
            </a:r>
            <a:r>
              <a:rPr lang="en-US" altLang="ru-RU" sz="1200" dirty="0">
                <a:solidFill>
                  <a:srgbClr val="000000"/>
                </a:solidFill>
                <a:latin typeface="Times New Roman" pitchFamily="18" charset="0"/>
                <a:cs typeface="Times New Roman" pitchFamily="18" charset="0"/>
              </a:rPr>
              <a:t> </a:t>
            </a:r>
            <a:r>
              <a:rPr lang="ru-RU" altLang="ru-RU" sz="1200" dirty="0">
                <a:solidFill>
                  <a:srgbClr val="000000"/>
                </a:solidFill>
                <a:latin typeface="Times New Roman" panose="02020603050405020304" pitchFamily="18" charset="0"/>
                <a:cs typeface="Times New Roman" panose="02020603050405020304" pitchFamily="18" charset="0"/>
                <a:sym typeface="+mn-ea"/>
              </a:rPr>
              <a:t>      </a:t>
            </a:r>
            <a:endParaRPr lang="ru-RU" altLang="ru-RU" sz="1200" b="1" dirty="0">
              <a:solidFill>
                <a:srgbClr val="002060"/>
              </a:solidFill>
              <a:latin typeface="Times New Roman" pitchFamily="18" charset="0"/>
              <a:cs typeface="Times New Roman" pitchFamily="18" charset="0"/>
            </a:endParaRPr>
          </a:p>
          <a:p>
            <a:pPr indent="182563" algn="just"/>
            <a:r>
              <a:rPr lang="kk-KZ" sz="1200" dirty="0">
                <a:latin typeface="Times New Roman" pitchFamily="18" charset="0"/>
                <a:cs typeface="Times New Roman" pitchFamily="18" charset="0"/>
              </a:rPr>
              <a:t>Көшпелі бұлтты, күндіз жаңбыр </a:t>
            </a:r>
            <a:r>
              <a:rPr lang="uz-Cyrl-UZ" sz="1200" dirty="0">
                <a:latin typeface="Times New Roman" pitchFamily="18" charset="0"/>
                <a:cs typeface="Times New Roman" pitchFamily="18" charset="0"/>
              </a:rPr>
              <a:t>жауады. Ш</a:t>
            </a:r>
            <a:r>
              <a:rPr lang="kk-KZ" sz="1200" dirty="0">
                <a:latin typeface="Times New Roman" pitchFamily="18" charset="0"/>
                <a:cs typeface="Times New Roman" pitchFamily="18" charset="0"/>
              </a:rPr>
              <a:t>ығыстан жел соғады, күші 8-13 м/с. Ауа температурасы түнде  6-8, күндіз 13-15 градус жылы болады.</a:t>
            </a:r>
          </a:p>
          <a:p>
            <a:pPr indent="182563" algn="just"/>
            <a:r>
              <a:rPr lang="kk-KZ" altLang="ru-RU" sz="1200" b="1" dirty="0">
                <a:latin typeface="Times New Roman" pitchFamily="18" charset="0"/>
                <a:cs typeface="Times New Roman" pitchFamily="18" charset="0"/>
              </a:rPr>
              <a:t>                                          07 қарашаға </a:t>
            </a:r>
          </a:p>
          <a:p>
            <a:pPr indent="182563" algn="ctr"/>
            <a:r>
              <a:rPr lang="kk-KZ" altLang="ru-RU" sz="1200" b="1" dirty="0">
                <a:latin typeface="Times New Roman" pitchFamily="18" charset="0"/>
                <a:cs typeface="Times New Roman" pitchFamily="18" charset="0"/>
              </a:rPr>
              <a:t>2022 ж. 21 сағ. 06 қарашадан 09 сағ. 07 қарашаға дейін</a:t>
            </a:r>
            <a:endParaRPr lang="en-US" altLang="ru-RU" sz="1200" b="1" dirty="0">
              <a:latin typeface="Times New Roman" pitchFamily="18" charset="0"/>
              <a:cs typeface="Times New Roman" pitchFamily="18" charset="0"/>
            </a:endParaRPr>
          </a:p>
          <a:p>
            <a:pPr lvl="0" indent="182563" algn="just"/>
            <a:r>
              <a:rPr lang="kk-KZ" sz="1200" dirty="0">
                <a:latin typeface="Times New Roman" pitchFamily="18" charset="0"/>
                <a:cs typeface="Times New Roman" pitchFamily="18" charset="0"/>
              </a:rPr>
              <a:t> Көшпелі бұлтты, жаңбыр</a:t>
            </a:r>
            <a:r>
              <a:rPr lang="ru-RU" sz="1200" dirty="0">
                <a:latin typeface="Times New Roman" pitchFamily="18" charset="0"/>
                <a:cs typeface="Times New Roman" pitchFamily="18" charset="0"/>
              </a:rPr>
              <a:t>.</a:t>
            </a:r>
            <a:r>
              <a:rPr lang="kk-KZ" sz="1200" dirty="0">
                <a:latin typeface="Times New Roman" pitchFamily="18" charset="0"/>
                <a:cs typeface="Times New Roman" pitchFamily="18" charset="0"/>
              </a:rPr>
              <a:t> Шығыстан жел соғады, күші 8-13, екпіні 15-20 м/с. Ауа </a:t>
            </a:r>
            <a:r>
              <a:rPr lang="kk-KZ" sz="1200">
                <a:latin typeface="Times New Roman" pitchFamily="18" charset="0"/>
                <a:cs typeface="Times New Roman" pitchFamily="18" charset="0"/>
              </a:rPr>
              <a:t>температурасы 5-7 </a:t>
            </a:r>
            <a:r>
              <a:rPr lang="kk-KZ" sz="1200" dirty="0">
                <a:latin typeface="Times New Roman" pitchFamily="18" charset="0"/>
                <a:cs typeface="Times New Roman" pitchFamily="18" charset="0"/>
              </a:rPr>
              <a:t>градус жылы болады.</a:t>
            </a:r>
            <a:endParaRPr lang="ru-RU" sz="1200" dirty="0">
              <a:latin typeface="Times New Roman" pitchFamily="18" charset="0"/>
              <a:cs typeface="Times New Roman" pitchFamily="18" charset="0"/>
            </a:endParaRPr>
          </a:p>
        </p:txBody>
      </p:sp>
      <p:sp>
        <p:nvSpPr>
          <p:cNvPr id="22" name="TextBox 13"/>
          <p:cNvSpPr txBox="1"/>
          <p:nvPr/>
        </p:nvSpPr>
        <p:spPr>
          <a:xfrm>
            <a:off x="4977032" y="2344616"/>
            <a:ext cx="4680169" cy="1015663"/>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indent="185738" algn="just"/>
            <a:r>
              <a:rPr lang="ru-RU" sz="1200" dirty="0">
                <a:solidFill>
                  <a:schemeClr val="tx1"/>
                </a:solidFill>
                <a:latin typeface="Times New Roman" panose="02020603050405020304" pitchFamily="18" charset="0"/>
                <a:cs typeface="Times New Roman" panose="02020603050405020304" pitchFamily="18" charset="0"/>
              </a:rPr>
              <a:t>06 </a:t>
            </a:r>
            <a:r>
              <a:rPr lang="ru-RU" sz="1200" dirty="0" err="1">
                <a:solidFill>
                  <a:schemeClr val="tx1"/>
                </a:solidFill>
                <a:latin typeface="Times New Roman" panose="02020603050405020304" pitchFamily="18" charset="0"/>
                <a:cs typeface="Times New Roman" panose="02020603050405020304" pitchFamily="18" charset="0"/>
              </a:rPr>
              <a:t>қарашада</a:t>
            </a:r>
            <a:r>
              <a:rPr lang="ru-RU" sz="1200" dirty="0">
                <a:solidFill>
                  <a:schemeClr val="tx1"/>
                </a:solidFill>
                <a:latin typeface="Times New Roman" panose="02020603050405020304" pitchFamily="18" charset="0"/>
                <a:cs typeface="Times New Roman" panose="02020603050405020304" pitchFamily="18" charset="0"/>
              </a:rPr>
              <a:t>, 07 </a:t>
            </a:r>
            <a:r>
              <a:rPr lang="ru-RU" sz="1200" dirty="0" err="1">
                <a:solidFill>
                  <a:schemeClr val="tx1"/>
                </a:solidFill>
                <a:latin typeface="Times New Roman" panose="02020603050405020304" pitchFamily="18" charset="0"/>
                <a:cs typeface="Times New Roman" panose="02020603050405020304" pitchFamily="18" charset="0"/>
              </a:rPr>
              <a:t>қарашаға қараған түні метеорологиялық жағдайлар қала атмосферасында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ластаушы</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заттардың ыдырауына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ықпал етеді</a:t>
            </a:r>
            <a:r>
              <a:rPr lang="ru-RU" sz="1200" dirty="0">
                <a:solidFill>
                  <a:schemeClr val="tx1"/>
                </a:solidFill>
                <a:latin typeface="Times New Roman" panose="02020603050405020304" pitchFamily="18" charset="0"/>
                <a:cs typeface="Times New Roman" panose="02020603050405020304" pitchFamily="18" charset="0"/>
              </a:rPr>
              <a:t>.</a:t>
            </a:r>
          </a:p>
          <a:p>
            <a:pPr indent="185738" algn="just"/>
            <a:r>
              <a:rPr lang="ru-RU" sz="1200" dirty="0" err="1">
                <a:solidFill>
                  <a:schemeClr val="tx1"/>
                </a:solidFill>
                <a:latin typeface="Times New Roman" panose="02020603050405020304" pitchFamily="18" charset="0"/>
                <a:cs typeface="Times New Roman" panose="02020603050405020304" pitchFamily="18" charset="0"/>
              </a:rPr>
              <a:t>Жалпы</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қала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бойынша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ауаның</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ластану</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деңгейі</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төмен</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болады</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деп</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күтілуде</a:t>
            </a:r>
            <a:r>
              <a:rPr lang="ru-RU" sz="1200" dirty="0">
                <a:solidFill>
                  <a:schemeClr val="tx1"/>
                </a:solidFill>
                <a:latin typeface="Times New Roman" panose="02020603050405020304" pitchFamily="18" charset="0"/>
                <a:cs typeface="Times New Roman" panose="02020603050405020304" pitchFamily="18" charset="0"/>
              </a:rPr>
              <a:t>.</a:t>
            </a:r>
          </a:p>
        </p:txBody>
      </p:sp>
      <p:sp>
        <p:nvSpPr>
          <p:cNvPr id="23" name="TextBox 13"/>
          <p:cNvSpPr txBox="1"/>
          <p:nvPr/>
        </p:nvSpPr>
        <p:spPr>
          <a:xfrm>
            <a:off x="4944072" y="3360279"/>
            <a:ext cx="4643470" cy="276999"/>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algn="ctr"/>
            <a:r>
              <a:rPr lang="ru-RU" sz="1200" dirty="0">
                <a:solidFill>
                  <a:schemeClr val="tx1"/>
                </a:solidFill>
                <a:latin typeface="Times New Roman" panose="02020603050405020304" pitchFamily="18" charset="0"/>
                <a:cs typeface="Times New Roman" panose="02020603050405020304" pitchFamily="18" charset="0"/>
              </a:rPr>
              <a:t>1, 2, 3 </a:t>
            </a:r>
            <a:r>
              <a:rPr lang="ru-RU" sz="1200" dirty="0" err="1">
                <a:solidFill>
                  <a:schemeClr val="tx1"/>
                </a:solidFill>
                <a:latin typeface="Times New Roman" panose="02020603050405020304" pitchFamily="18" charset="0"/>
                <a:cs typeface="Times New Roman" panose="02020603050405020304" pitchFamily="18" charset="0"/>
              </a:rPr>
              <a:t>дәрежелі </a:t>
            </a:r>
            <a:r>
              <a:rPr lang="ru-RU" sz="1200" dirty="0">
                <a:solidFill>
                  <a:schemeClr val="tx1"/>
                </a:solidFill>
                <a:latin typeface="Times New Roman" panose="02020603050405020304" pitchFamily="18" charset="0"/>
                <a:cs typeface="Times New Roman" panose="02020603050405020304" pitchFamily="18" charset="0"/>
              </a:rPr>
              <a:t>ҚМЖ </a:t>
            </a:r>
            <a:r>
              <a:rPr lang="ru-RU" sz="1200" dirty="0" err="1">
                <a:solidFill>
                  <a:schemeClr val="tx1"/>
                </a:solidFill>
                <a:latin typeface="Times New Roman" panose="02020603050405020304" pitchFamily="18" charset="0"/>
                <a:cs typeface="Times New Roman" panose="02020603050405020304" pitchFamily="18" charset="0"/>
              </a:rPr>
              <a:t>ескертуі</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жоқ</a:t>
            </a:r>
            <a:endParaRPr lang="ru-RU" sz="1200" dirty="0">
              <a:solidFill>
                <a:schemeClr val="tx1"/>
              </a:solidFill>
              <a:latin typeface="Times New Roman" panose="02020603050405020304" pitchFamily="18" charset="0"/>
              <a:cs typeface="Times New Roman" panose="02020603050405020304" pitchFamily="18" charset="0"/>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37125" y="115888"/>
            <a:ext cx="15875" cy="6624638"/>
          </a:xfrm>
          <a:prstGeom prst="line">
            <a:avLst/>
          </a:prstGeom>
        </p:spPr>
        <p:style>
          <a:lnRef idx="1">
            <a:schemeClr val="accent1"/>
          </a:lnRef>
          <a:fillRef idx="0">
            <a:schemeClr val="accent1"/>
          </a:fillRef>
          <a:effectRef idx="0">
            <a:schemeClr val="accent1"/>
          </a:effectRef>
          <a:fontRef idx="minor">
            <a:schemeClr val="tx1"/>
          </a:fontRef>
        </p:style>
      </p:cxnSp>
      <p:sp>
        <p:nvSpPr>
          <p:cNvPr id="16" name="TextBox 15">
            <a:extLst>
              <a:ext uri="{FF2B5EF4-FFF2-40B4-BE49-F238E27FC236}">
                <a16:creationId xmlns:a16="http://schemas.microsoft.com/office/drawing/2014/main" id="{E1A8E3C0-CFA9-44DB-A7DD-D1427BEBA2CE}"/>
              </a:ext>
            </a:extLst>
          </p:cNvPr>
          <p:cNvSpPr txBox="1"/>
          <p:nvPr/>
        </p:nvSpPr>
        <p:spPr>
          <a:xfrm>
            <a:off x="128588" y="246083"/>
            <a:ext cx="4824412" cy="523220"/>
          </a:xfrm>
          <a:prstGeom prst="rect">
            <a:avLst/>
          </a:prstGeom>
          <a:noFill/>
        </p:spPr>
        <p:txBody>
          <a:bodyPr wrap="square">
            <a:spAutoFit/>
          </a:bodyPr>
          <a:lstStyle/>
          <a:p>
            <a:pPr algn="ctr"/>
            <a:r>
              <a:rPr lang="ru-RU" sz="1400" b="1" dirty="0">
                <a:solidFill>
                  <a:srgbClr val="000000"/>
                </a:solidFill>
                <a:latin typeface="Times New Roman" pitchFamily="18" charset="0"/>
                <a:cs typeface="Times New Roman" pitchFamily="18" charset="0"/>
                <a:sym typeface="+mn-ea"/>
              </a:rPr>
              <a:t>ҚМЖ КЗІНДЕГІ ХАЛЫҚҚА АРНАЛҒАН ҰСЫНЫСТАР</a:t>
            </a:r>
            <a:endParaRPr lang="ru-RU" sz="1400" b="1" dirty="0"/>
          </a:p>
        </p:txBody>
      </p:sp>
      <p:sp>
        <p:nvSpPr>
          <p:cNvPr id="22" name="Прямоугольник 26"/>
          <p:cNvSpPr/>
          <p:nvPr/>
        </p:nvSpPr>
        <p:spPr>
          <a:xfrm>
            <a:off x="232211" y="4587619"/>
            <a:ext cx="4661089" cy="1569660"/>
          </a:xfrm>
          <a:prstGeom prst="rect">
            <a:avLst/>
          </a:prstGeom>
          <a:noFill/>
          <a:ln w="9525">
            <a:noFill/>
          </a:ln>
        </p:spPr>
        <p:txBody>
          <a:bodyPr wrap="square">
            <a:spAutoFit/>
          </a:bodyPr>
          <a:lstStyle/>
          <a:p>
            <a:pPr algn="just"/>
            <a:r>
              <a:rPr lang="ru-RU" altLang="ru-RU" sz="1200" dirty="0">
                <a:solidFill>
                  <a:srgbClr val="000000"/>
                </a:solidFill>
                <a:latin typeface="Times New Roman" panose="02020603050405020304" pitchFamily="18" charset="0"/>
                <a:cs typeface="Times New Roman" panose="02020603050405020304" pitchFamily="18" charset="0"/>
              </a:rPr>
              <a:t>Шымкент </a:t>
            </a:r>
            <a:r>
              <a:rPr lang="ru-RU" altLang="ru-RU" sz="1200" dirty="0" err="1">
                <a:solidFill>
                  <a:srgbClr val="000000"/>
                </a:solidFill>
                <a:latin typeface="Times New Roman" panose="02020603050405020304" pitchFamily="18" charset="0"/>
                <a:cs typeface="Times New Roman" panose="02020603050405020304" pitchFamily="18" charset="0"/>
              </a:rPr>
              <a:t>қаласында</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атмосфералық</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ауаның</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ластану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деңгейін</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6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бекетінде</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жүргізіледі</a:t>
            </a:r>
            <a:r>
              <a:rPr lang="ru-RU" altLang="ru-RU" sz="1200" dirty="0">
                <a:solidFill>
                  <a:srgbClr val="000000"/>
                </a:solidFill>
                <a:latin typeface="Times New Roman" panose="02020603050405020304" pitchFamily="18" charset="0"/>
                <a:cs typeface="Times New Roman" panose="02020603050405020304" pitchFamily="18" charset="0"/>
              </a:rPr>
              <a:t>:</a:t>
            </a:r>
          </a:p>
          <a:p>
            <a:pPr algn="just"/>
            <a:r>
              <a:rPr lang="ru-RU" altLang="ru-RU" sz="1200" dirty="0">
                <a:solidFill>
                  <a:srgbClr val="000000"/>
                </a:solidFill>
                <a:latin typeface="Times New Roman" panose="02020603050405020304" pitchFamily="18" charset="0"/>
                <a:cs typeface="Times New Roman" panose="02020603050405020304" pitchFamily="18" charset="0"/>
              </a:rPr>
              <a:t>№ 1-Абай </a:t>
            </a:r>
            <a:r>
              <a:rPr lang="ru-RU" altLang="ru-RU" sz="1200" dirty="0" err="1">
                <a:solidFill>
                  <a:srgbClr val="000000"/>
                </a:solidFill>
                <a:latin typeface="Times New Roman" panose="02020603050405020304" pitchFamily="18" charset="0"/>
                <a:cs typeface="Times New Roman" panose="02020603050405020304" pitchFamily="18" charset="0"/>
              </a:rPr>
              <a:t>даңғылы</a:t>
            </a:r>
            <a:r>
              <a:rPr lang="ru-RU" altLang="ru-RU" sz="1200" dirty="0">
                <a:solidFill>
                  <a:srgbClr val="000000"/>
                </a:solidFill>
                <a:latin typeface="Times New Roman" panose="02020603050405020304" pitchFamily="18" charset="0"/>
                <a:cs typeface="Times New Roman" panose="02020603050405020304" pitchFamily="18" charset="0"/>
              </a:rPr>
              <a:t>, 23</a:t>
            </a:r>
          </a:p>
          <a:p>
            <a:pPr algn="just"/>
            <a:r>
              <a:rPr lang="ru-RU" altLang="ru-RU" sz="1200" dirty="0">
                <a:solidFill>
                  <a:srgbClr val="000000"/>
                </a:solidFill>
                <a:latin typeface="Times New Roman" panose="02020603050405020304" pitchFamily="18" charset="0"/>
                <a:cs typeface="Times New Roman" panose="02020603050405020304" pitchFamily="18" charset="0"/>
              </a:rPr>
              <a:t>№ 2 – </a:t>
            </a:r>
            <a:r>
              <a:rPr lang="ru-RU" altLang="ru-RU" sz="1200" dirty="0" err="1">
                <a:solidFill>
                  <a:srgbClr val="000000"/>
                </a:solidFill>
                <a:latin typeface="Times New Roman" panose="02020603050405020304" pitchFamily="18" charset="0"/>
                <a:cs typeface="Times New Roman" panose="02020603050405020304" pitchFamily="18" charset="0"/>
              </a:rPr>
              <a:t>Ордабасы</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алаңы</a:t>
            </a:r>
            <a:endParaRPr lang="ru-RU" altLang="ru-RU" sz="1200" dirty="0">
              <a:solidFill>
                <a:srgbClr val="000000"/>
              </a:solidFill>
              <a:latin typeface="Times New Roman" panose="02020603050405020304" pitchFamily="18" charset="0"/>
              <a:cs typeface="Times New Roman" panose="02020603050405020304" pitchFamily="18" charset="0"/>
            </a:endParaRPr>
          </a:p>
          <a:p>
            <a:pPr algn="just"/>
            <a:r>
              <a:rPr lang="ru-RU" altLang="ru-RU" sz="1200" dirty="0">
                <a:solidFill>
                  <a:srgbClr val="000000"/>
                </a:solidFill>
                <a:latin typeface="Times New Roman" panose="02020603050405020304" pitchFamily="18" charset="0"/>
                <a:cs typeface="Times New Roman" panose="02020603050405020304" pitchFamily="18" charset="0"/>
              </a:rPr>
              <a:t>№ 3 – </a:t>
            </a:r>
            <a:r>
              <a:rPr lang="ru-RU" altLang="ru-RU" sz="1200" dirty="0" err="1">
                <a:solidFill>
                  <a:srgbClr val="000000"/>
                </a:solidFill>
                <a:latin typeface="Times New Roman" panose="02020603050405020304" pitchFamily="18" charset="0"/>
                <a:cs typeface="Times New Roman" panose="02020603050405020304" pitchFamily="18" charset="0"/>
              </a:rPr>
              <a:t>Алдияров</a:t>
            </a:r>
            <a:r>
              <a:rPr lang="ru-RU" altLang="ru-RU" sz="1200" dirty="0">
                <a:solidFill>
                  <a:srgbClr val="000000"/>
                </a:solidFill>
                <a:latin typeface="Times New Roman" panose="02020603050405020304" pitchFamily="18" charset="0"/>
                <a:cs typeface="Times New Roman" panose="02020603050405020304" pitchFamily="18" charset="0"/>
              </a:rPr>
              <a:t> к-</a:t>
            </a:r>
            <a:r>
              <a:rPr lang="ru-RU" altLang="ru-RU" sz="1200" dirty="0" err="1">
                <a:solidFill>
                  <a:srgbClr val="000000"/>
                </a:solidFill>
                <a:latin typeface="Times New Roman" panose="02020603050405020304" pitchFamily="18" charset="0"/>
                <a:cs typeface="Times New Roman" panose="02020603050405020304" pitchFamily="18" charset="0"/>
              </a:rPr>
              <a:t>сі</a:t>
            </a:r>
            <a:r>
              <a:rPr lang="ru-RU" altLang="ru-RU" sz="1200" dirty="0">
                <a:solidFill>
                  <a:srgbClr val="000000"/>
                </a:solidFill>
                <a:latin typeface="Times New Roman" panose="02020603050405020304" pitchFamily="18" charset="0"/>
                <a:cs typeface="Times New Roman" panose="02020603050405020304" pitchFamily="18" charset="0"/>
              </a:rPr>
              <a:t> н/ж ("</a:t>
            </a:r>
            <a:r>
              <a:rPr lang="ru-RU" altLang="ru-RU" sz="1200" dirty="0" err="1">
                <a:solidFill>
                  <a:srgbClr val="000000"/>
                </a:solidFill>
                <a:latin typeface="Times New Roman" panose="02020603050405020304" pitchFamily="18" charset="0"/>
                <a:cs typeface="Times New Roman" panose="02020603050405020304" pitchFamily="18" charset="0"/>
              </a:rPr>
              <a:t>Шымкентцемент"АҚ</a:t>
            </a:r>
            <a:r>
              <a:rPr lang="ru-RU" altLang="ru-RU" sz="1200" dirty="0">
                <a:solidFill>
                  <a:srgbClr val="000000"/>
                </a:solidFill>
                <a:latin typeface="Times New Roman" panose="02020603050405020304" pitchFamily="18" charset="0"/>
                <a:cs typeface="Times New Roman" panose="02020603050405020304" pitchFamily="18" charset="0"/>
              </a:rPr>
              <a:t>)</a:t>
            </a:r>
          </a:p>
          <a:p>
            <a:pPr algn="just"/>
            <a:r>
              <a:rPr lang="ru-RU" altLang="ru-RU" sz="1200" dirty="0">
                <a:solidFill>
                  <a:srgbClr val="000000"/>
                </a:solidFill>
                <a:latin typeface="Times New Roman" panose="02020603050405020304" pitchFamily="18" charset="0"/>
                <a:cs typeface="Times New Roman" panose="02020603050405020304" pitchFamily="18" charset="0"/>
              </a:rPr>
              <a:t>№ 8-Сайрам </a:t>
            </a:r>
            <a:r>
              <a:rPr lang="ru-RU" altLang="ru-RU" sz="1200" dirty="0" err="1">
                <a:solidFill>
                  <a:srgbClr val="000000"/>
                </a:solidFill>
                <a:latin typeface="Times New Roman" panose="02020603050405020304" pitchFamily="18" charset="0"/>
                <a:cs typeface="Times New Roman" panose="02020603050405020304" pitchFamily="18" charset="0"/>
              </a:rPr>
              <a:t>көшесі</a:t>
            </a:r>
            <a:r>
              <a:rPr lang="ru-RU" altLang="ru-RU" sz="1200" dirty="0">
                <a:solidFill>
                  <a:srgbClr val="000000"/>
                </a:solidFill>
                <a:latin typeface="Times New Roman" panose="02020603050405020304" pitchFamily="18" charset="0"/>
                <a:cs typeface="Times New Roman" panose="02020603050405020304" pitchFamily="18" charset="0"/>
              </a:rPr>
              <a:t>, 198 ("</a:t>
            </a:r>
            <a:r>
              <a:rPr lang="ru-RU" altLang="ru-RU" sz="1200" dirty="0" err="1">
                <a:solidFill>
                  <a:srgbClr val="000000"/>
                </a:solidFill>
                <a:latin typeface="Times New Roman" panose="02020603050405020304" pitchFamily="18" charset="0"/>
                <a:cs typeface="Times New Roman" panose="02020603050405020304" pitchFamily="18" charset="0"/>
              </a:rPr>
              <a:t>Пивзавод"жақ</a:t>
            </a:r>
            <a:r>
              <a:rPr lang="ru-RU" altLang="ru-RU" sz="1200" dirty="0">
                <a:solidFill>
                  <a:srgbClr val="000000"/>
                </a:solidFill>
                <a:latin typeface="Times New Roman" panose="02020603050405020304" pitchFamily="18" charset="0"/>
                <a:cs typeface="Times New Roman" panose="02020603050405020304" pitchFamily="18" charset="0"/>
              </a:rPr>
              <a:t>). </a:t>
            </a:r>
          </a:p>
          <a:p>
            <a:pPr algn="just"/>
            <a:r>
              <a:rPr lang="ru-RU" altLang="ru-RU" sz="1200" dirty="0">
                <a:solidFill>
                  <a:srgbClr val="000000"/>
                </a:solidFill>
                <a:latin typeface="Times New Roman" panose="02020603050405020304" pitchFamily="18" charset="0"/>
                <a:cs typeface="Times New Roman" panose="02020603050405020304" pitchFamily="18" charset="0"/>
              </a:rPr>
              <a:t>№ 5-ш / қ Самал-3</a:t>
            </a:r>
          </a:p>
          <a:p>
            <a:pPr algn="just"/>
            <a:r>
              <a:rPr lang="ru-RU" altLang="ru-RU" sz="1200" dirty="0">
                <a:solidFill>
                  <a:srgbClr val="000000"/>
                </a:solidFill>
                <a:latin typeface="Times New Roman" panose="02020603050405020304" pitchFamily="18" charset="0"/>
                <a:cs typeface="Times New Roman" panose="02020603050405020304" pitchFamily="18" charset="0"/>
              </a:rPr>
              <a:t>№ 6-ш / қ </a:t>
            </a:r>
            <a:r>
              <a:rPr lang="ru-RU" altLang="ru-RU" sz="1200" dirty="0" err="1">
                <a:solidFill>
                  <a:srgbClr val="000000"/>
                </a:solidFill>
                <a:latin typeface="Times New Roman" panose="02020603050405020304" pitchFamily="18" charset="0"/>
                <a:cs typeface="Times New Roman" panose="02020603050405020304" pitchFamily="18" charset="0"/>
              </a:rPr>
              <a:t>Нұрсат</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Назарбеков</a:t>
            </a:r>
            <a:r>
              <a:rPr lang="ru-RU" altLang="ru-RU" sz="1200" dirty="0">
                <a:solidFill>
                  <a:srgbClr val="000000"/>
                </a:solidFill>
                <a:latin typeface="Times New Roman" panose="02020603050405020304" pitchFamily="18" charset="0"/>
                <a:cs typeface="Times New Roman" panose="02020603050405020304" pitchFamily="18" charset="0"/>
              </a:rPr>
              <a:t> к-</a:t>
            </a:r>
            <a:r>
              <a:rPr lang="ru-RU" altLang="ru-RU" sz="1200" dirty="0" err="1">
                <a:solidFill>
                  <a:srgbClr val="000000"/>
                </a:solidFill>
                <a:latin typeface="Times New Roman" panose="02020603050405020304" pitchFamily="18" charset="0"/>
                <a:cs typeface="Times New Roman" panose="02020603050405020304" pitchFamily="18" charset="0"/>
              </a:rPr>
              <a:t>сі</a:t>
            </a:r>
            <a:r>
              <a:rPr lang="ru-RU" altLang="ru-RU" sz="1200" dirty="0">
                <a:solidFill>
                  <a:srgbClr val="000000"/>
                </a:solidFill>
                <a:latin typeface="Times New Roman" panose="02020603050405020304" pitchFamily="18" charset="0"/>
                <a:cs typeface="Times New Roman" panose="02020603050405020304" pitchFamily="18" charset="0"/>
              </a:rPr>
              <a:t> н/ж</a:t>
            </a:r>
            <a:endParaRPr lang="ru-RU" altLang="ru-RU" sz="1200" dirty="0"/>
          </a:p>
        </p:txBody>
      </p:sp>
      <p:sp>
        <p:nvSpPr>
          <p:cNvPr id="23" name="Прямоугольник 13"/>
          <p:cNvSpPr/>
          <p:nvPr/>
        </p:nvSpPr>
        <p:spPr>
          <a:xfrm>
            <a:off x="4953000" y="77664"/>
            <a:ext cx="4824413" cy="461963"/>
          </a:xfrm>
          <a:prstGeom prst="rect">
            <a:avLst/>
          </a:prstGeom>
          <a:noFill/>
          <a:ln w="9525">
            <a:noFill/>
          </a:ln>
        </p:spPr>
        <p:txBody>
          <a:bodyPr wrap="square">
            <a:spAutoFit/>
          </a:bodyPr>
          <a:lstStyle/>
          <a:p>
            <a:pPr algn="ctr" eaLnBrk="0" hangingPunct="0"/>
            <a:r>
              <a:rPr lang="ru-RU" altLang="ru-RU" sz="1200" i="1" dirty="0">
                <a:latin typeface="Times New Roman" panose="02020603050405020304" pitchFamily="18" charset="0"/>
                <a:cs typeface="Times New Roman" panose="02020603050405020304" pitchFamily="18" charset="0"/>
              </a:rPr>
              <a:t>«Р» </a:t>
            </a:r>
            <a:r>
              <a:rPr lang="ru-RU" altLang="ru-RU" sz="1200" i="1" dirty="0" err="1">
                <a:latin typeface="Times New Roman" panose="02020603050405020304" pitchFamily="18" charset="0"/>
                <a:cs typeface="Times New Roman" panose="02020603050405020304" pitchFamily="18" charset="0"/>
              </a:rPr>
              <a:t>параметрі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қала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бойынша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ауаның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ластануының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жалпыланған</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көрсеткіші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болып</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табылады</a:t>
            </a:r>
            <a:r>
              <a:rPr lang="ru-RU" altLang="ru-RU" sz="1200" i="1" dirty="0">
                <a:latin typeface="Times New Roman" panose="02020603050405020304" pitchFamily="18" charset="0"/>
                <a:cs typeface="Times New Roman" panose="02020603050405020304" pitchFamily="18" charset="0"/>
              </a:rPr>
              <a:t>.</a:t>
            </a:r>
            <a:endParaRPr lang="ru-RU" altLang="ru-RU" sz="1200" dirty="0">
              <a:latin typeface="Calibri" panose="020F0502020204030204" pitchFamily="34" charset="0"/>
            </a:endParaRPr>
          </a:p>
        </p:txBody>
      </p:sp>
      <p:grpSp>
        <p:nvGrpSpPr>
          <p:cNvPr id="25" name="Группа 24"/>
          <p:cNvGrpSpPr/>
          <p:nvPr/>
        </p:nvGrpSpPr>
        <p:grpSpPr>
          <a:xfrm>
            <a:off x="5145649" y="4415838"/>
            <a:ext cx="4305072" cy="1913221"/>
            <a:chOff x="517463" y="3799939"/>
            <a:chExt cx="4305072" cy="2098406"/>
          </a:xfrm>
        </p:grpSpPr>
        <p:graphicFrame>
          <p:nvGraphicFramePr>
            <p:cNvPr id="26" name="Таблица 25"/>
            <p:cNvGraphicFramePr/>
            <p:nvPr>
              <p:extLst>
                <p:ext uri="{D42A27DB-BD31-4B8C-83A1-F6EECF244321}">
                  <p14:modId xmlns:p14="http://schemas.microsoft.com/office/powerpoint/2010/main" val="733286916"/>
                </p:ext>
              </p:extLst>
            </p:nvPr>
          </p:nvGraphicFramePr>
          <p:xfrm>
            <a:off x="531522" y="5029036"/>
            <a:ext cx="4035777" cy="869309"/>
          </p:xfrm>
          <a:graphic>
            <a:graphicData uri="http://schemas.openxmlformats.org/drawingml/2006/table">
              <a:tbl>
                <a:tblPr/>
                <a:tblGrid>
                  <a:gridCol w="2017889">
                    <a:extLst>
                      <a:ext uri="{9D8B030D-6E8A-4147-A177-3AD203B41FA5}">
                        <a16:colId xmlns:a16="http://schemas.microsoft.com/office/drawing/2014/main" val="20000"/>
                      </a:ext>
                    </a:extLst>
                  </a:gridCol>
                  <a:gridCol w="2017888">
                    <a:extLst>
                      <a:ext uri="{9D8B030D-6E8A-4147-A177-3AD203B41FA5}">
                        <a16:colId xmlns:a16="http://schemas.microsoft.com/office/drawing/2014/main" val="20001"/>
                      </a:ext>
                    </a:extLst>
                  </a:gridCol>
                </a:tblGrid>
                <a:tr h="336550">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endParaRPr sz="800" dirty="0">
                          <a:latin typeface="Times New Roman" panose="02020603050405020304" pitchFamily="18" charset="0"/>
                          <a:cs typeface="Times New Roman" panose="02020603050405020304" pitchFamily="18" charset="0"/>
                        </a:endParaRPr>
                      </a:p>
                      <a:p>
                        <a:pPr lvl="0" eaLnBrk="1" hangingPunct="1">
                          <a:buNone/>
                        </a:pPr>
                        <a:endParaRPr lang="kk-KZ" sz="800" dirty="0">
                          <a:latin typeface="Times New Roman" panose="02020603050405020304" pitchFamily="18" charset="0"/>
                          <a:cs typeface="Times New Roman" panose="02020603050405020304" pitchFamily="18" charset="0"/>
                        </a:endParaRPr>
                      </a:p>
                      <a:p>
                        <a:pPr lvl="0" eaLnBrk="1" hangingPunct="1">
                          <a:buNone/>
                        </a:pPr>
                        <a:r>
                          <a:rPr lang="ru-RU" altLang="en-US" sz="800" dirty="0" err="1">
                            <a:latin typeface="Times New Roman" panose="02020603050405020304" pitchFamily="18" charset="0"/>
                            <a:ea typeface="Times New Roman" panose="02020603050405020304" pitchFamily="18" charset="0"/>
                          </a:rPr>
                          <a:t>Баспасөз</a:t>
                        </a:r>
                        <a:r>
                          <a:rPr lang="ru-RU" altLang="en-US" sz="800" dirty="0">
                            <a:latin typeface="Times New Roman" panose="02020603050405020304" pitchFamily="18" charset="0"/>
                            <a:ea typeface="Times New Roman" panose="02020603050405020304" pitchFamily="18" charset="0"/>
                          </a:rPr>
                          <a:t> </a:t>
                        </a:r>
                        <a:r>
                          <a:rPr lang="ru-RU" altLang="en-US" sz="800" dirty="0" err="1">
                            <a:latin typeface="Times New Roman" panose="02020603050405020304" pitchFamily="18" charset="0"/>
                            <a:ea typeface="Times New Roman" panose="02020603050405020304" pitchFamily="18" charset="0"/>
                          </a:rPr>
                          <a:t>қызметі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79-83-3</a:t>
                        </a:r>
                        <a:r>
                          <a:rPr lang="ru-RU" sz="800" dirty="0">
                            <a:latin typeface="Times New Roman" panose="02020603050405020304" pitchFamily="18" charset="0"/>
                            <a:cs typeface="Times New Roman" panose="02020603050405020304" pitchFamily="18" charset="0"/>
                          </a:rPr>
                          <a:t>3</a:t>
                        </a:r>
                        <a:endParaRPr sz="800" dirty="0">
                          <a:latin typeface="Times New Roman" panose="02020603050405020304" pitchFamily="18" charset="0"/>
                          <a:cs typeface="Times New Roman" panose="02020603050405020304" pitchFamily="18" charset="0"/>
                        </a:endParaRP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hlinkClick r:id="" action="ppaction://noaction"/>
                          </a:rPr>
                          <a:t>info@meteo.kz</a:t>
                        </a:r>
                        <a:endParaRPr lang="en-US" altLang="x-none" sz="800" b="1" dirty="0">
                          <a:latin typeface="Times New Roman" panose="02020603050405020304" pitchFamily="18" charset="0"/>
                          <a:cs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3349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lang="ru-RU" altLang="en-US" sz="800" dirty="0" err="1">
                            <a:latin typeface="Times New Roman" panose="02020603050405020304" pitchFamily="18" charset="0"/>
                            <a:ea typeface="Times New Roman" panose="02020603050405020304" pitchFamily="18" charset="0"/>
                          </a:rPr>
                          <a:t>Халықаралық</a:t>
                        </a:r>
                        <a:r>
                          <a:rPr lang="ru-RU" altLang="en-US" sz="800" dirty="0">
                            <a:latin typeface="Times New Roman" panose="02020603050405020304" pitchFamily="18" charset="0"/>
                            <a:ea typeface="Times New Roman" panose="02020603050405020304" pitchFamily="18" charset="0"/>
                          </a:rPr>
                          <a:t> </a:t>
                        </a:r>
                        <a:r>
                          <a:rPr lang="ru-RU" altLang="en-US" sz="800" dirty="0" err="1">
                            <a:latin typeface="Times New Roman" panose="02020603050405020304" pitchFamily="18" charset="0"/>
                            <a:ea typeface="Times New Roman" panose="02020603050405020304" pitchFamily="18" charset="0"/>
                          </a:rPr>
                          <a:t>ынтымақтастық</a:t>
                        </a:r>
                        <a:r>
                          <a:rPr lang="ru-RU" altLang="en-US" sz="800" dirty="0">
                            <a:latin typeface="Times New Roman" panose="02020603050405020304" pitchFamily="18" charset="0"/>
                            <a:ea typeface="Times New Roman" panose="02020603050405020304" pitchFamily="18" charset="0"/>
                          </a:rPr>
                          <a:t> </a:t>
                        </a:r>
                        <a:r>
                          <a:rPr lang="ru-RU" altLang="en-US" sz="800" dirty="0" err="1">
                            <a:latin typeface="Times New Roman" panose="02020603050405020304" pitchFamily="18" charset="0"/>
                            <a:ea typeface="Times New Roman" panose="02020603050405020304" pitchFamily="18" charset="0"/>
                          </a:rPr>
                          <a:t>бөлімі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a:t>
                        </a:r>
                        <a:r>
                          <a:rPr lang="ru-RU" sz="800" dirty="0">
                            <a:latin typeface="Times New Roman" panose="02020603050405020304" pitchFamily="18" charset="0"/>
                            <a:cs typeface="Times New Roman" panose="02020603050405020304" pitchFamily="18" charset="0"/>
                          </a:rPr>
                          <a:t>7</a:t>
                        </a:r>
                        <a:r>
                          <a:rPr sz="800" dirty="0">
                            <a:latin typeface="Times New Roman" panose="02020603050405020304" pitchFamily="18" charset="0"/>
                            <a:cs typeface="Times New Roman" panose="02020603050405020304" pitchFamily="18" charset="0"/>
                          </a:rPr>
                          <a:t>5, 79-83-</a:t>
                        </a:r>
                        <a:r>
                          <a:rPr lang="ru-RU" sz="800" dirty="0">
                            <a:latin typeface="Times New Roman" panose="02020603050405020304" pitchFamily="18" charset="0"/>
                            <a:cs typeface="Times New Roman" panose="02020603050405020304" pitchFamily="18" charset="0"/>
                          </a:rPr>
                          <a:t>27</a:t>
                        </a:r>
                        <a:endParaRPr sz="800" dirty="0">
                          <a:latin typeface="Times New Roman" panose="02020603050405020304" pitchFamily="18" charset="0"/>
                          <a:cs typeface="Times New Roman" panose="02020603050405020304" pitchFamily="18" charset="0"/>
                        </a:endParaRP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hlinkClick r:id="" action="ppaction://noaction"/>
                          </a:rPr>
                          <a:t>rse.kazhydromet@gmail.com</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27" name="Прямоугольник 8"/>
            <p:cNvSpPr/>
            <p:nvPr/>
          </p:nvSpPr>
          <p:spPr>
            <a:xfrm>
              <a:off x="517463" y="4161401"/>
              <a:ext cx="1923925" cy="877674"/>
            </a:xfrm>
            <a:prstGeom prst="rect">
              <a:avLst/>
            </a:prstGeom>
            <a:noFill/>
            <a:ln w="9525">
              <a:noFill/>
            </a:ln>
          </p:spPr>
          <p:txBody>
            <a:bodyPr wrap="none" anchor="ctr">
              <a:spAutoFit/>
            </a:bodyPr>
            <a:lstStyle/>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ru-RU" altLang="ru-RU" sz="1200" i="1" dirty="0">
                <a:latin typeface="Times New Roman" panose="02020603050405020304" pitchFamily="18" charset="0"/>
                <a:cs typeface="Times New Roman" panose="02020603050405020304" pitchFamily="18" charset="0"/>
              </a:endParaRPr>
            </a:p>
            <a:p>
              <a:pPr algn="ctr"/>
              <a:r>
                <a:rPr lang="ru-RU" altLang="ru-RU" sz="1000" i="1">
                  <a:latin typeface="Times New Roman" panose="02020603050405020304" pitchFamily="18" charset="0"/>
                  <a:cs typeface="Times New Roman" panose="02020603050405020304" pitchFamily="18" charset="0"/>
                </a:rPr>
                <a:t>Астана </a:t>
              </a:r>
              <a:r>
                <a:rPr lang="ru-RU" altLang="ru-RU" sz="1000" i="1" dirty="0">
                  <a:latin typeface="Times New Roman" panose="02020603050405020304" pitchFamily="18" charset="0"/>
                  <a:cs typeface="Times New Roman" panose="02020603050405020304" pitchFamily="18" charset="0"/>
                </a:rPr>
                <a:t>қ., </a:t>
              </a:r>
              <a:r>
                <a:rPr lang="ru-RU" altLang="ru-RU" sz="1000" i="1" dirty="0" err="1">
                  <a:latin typeface="Times New Roman" panose="02020603050405020304" pitchFamily="18" charset="0"/>
                  <a:cs typeface="Times New Roman" panose="02020603050405020304" pitchFamily="18" charset="0"/>
                </a:rPr>
                <a:t>Мәңгілік </a:t>
              </a:r>
              <a:r>
                <a:rPr lang="ru-RU" altLang="ru-RU" sz="1000" i="1" dirty="0">
                  <a:latin typeface="Times New Roman" panose="02020603050405020304" pitchFamily="18" charset="0"/>
                  <a:cs typeface="Times New Roman" panose="02020603050405020304" pitchFamily="18" charset="0"/>
                </a:rPr>
                <a:t>ел </a:t>
              </a:r>
              <a:r>
                <a:rPr lang="ru-RU" altLang="ru-RU" sz="1000" i="1" dirty="0" err="1">
                  <a:latin typeface="Times New Roman" panose="02020603050405020304" pitchFamily="18" charset="0"/>
                  <a:cs typeface="Times New Roman" panose="02020603050405020304" pitchFamily="18" charset="0"/>
                </a:rPr>
                <a:t>к-сі</a:t>
              </a:r>
              <a:r>
                <a:rPr lang="ru-RU" altLang="ru-RU" sz="1000" i="1" dirty="0">
                  <a:latin typeface="Times New Roman" panose="02020603050405020304" pitchFamily="18" charset="0"/>
                  <a:cs typeface="Times New Roman" panose="02020603050405020304" pitchFamily="18" charset="0"/>
                </a:rPr>
                <a:t>, 11/1</a:t>
              </a:r>
              <a:endParaRPr lang="ru-RU" altLang="ru-RU" sz="1000" i="1" dirty="0">
                <a:solidFill>
                  <a:srgbClr val="000000"/>
                </a:solidFill>
                <a:latin typeface="Times New Roman" panose="02020603050405020304" pitchFamily="18" charset="0"/>
                <a:ea typeface="Times New Roman" panose="02020603050405020304" pitchFamily="18" charset="0"/>
              </a:endParaRPr>
            </a:p>
          </p:txBody>
        </p:sp>
        <p:sp>
          <p:nvSpPr>
            <p:cNvPr id="28" name="Прямоугольник 20"/>
            <p:cNvSpPr/>
            <p:nvPr/>
          </p:nvSpPr>
          <p:spPr>
            <a:xfrm>
              <a:off x="531522" y="3799939"/>
              <a:ext cx="4291013" cy="911431"/>
            </a:xfrm>
            <a:prstGeom prst="rect">
              <a:avLst/>
            </a:prstGeom>
            <a:noFill/>
            <a:ln w="9525">
              <a:noFill/>
            </a:ln>
          </p:spPr>
          <p:txBody>
            <a:bodyPr>
              <a:spAutoFit/>
            </a:bodyPr>
            <a:lstStyle/>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r>
                <a:rPr lang="ru-RU" altLang="ru-RU" sz="1200" b="1" i="1" dirty="0" err="1">
                  <a:solidFill>
                    <a:srgbClr val="000000"/>
                  </a:solidFill>
                  <a:latin typeface="Times New Roman" panose="02020603050405020304" pitchFamily="18" charset="0"/>
                  <a:ea typeface="Times New Roman" panose="02020603050405020304" pitchFamily="18" charset="0"/>
                </a:rPr>
                <a:t>Байланыстар</a:t>
              </a:r>
              <a:r>
                <a:rPr lang="ru-RU" altLang="ru-RU" sz="1200" b="1" i="1" dirty="0">
                  <a:solidFill>
                    <a:srgbClr val="000000"/>
                  </a:solidFill>
                  <a:latin typeface="Times New Roman" panose="02020603050405020304" pitchFamily="18" charset="0"/>
                  <a:ea typeface="Times New Roman" panose="02020603050405020304" pitchFamily="18" charset="0"/>
                </a:rPr>
                <a:t>:</a:t>
              </a:r>
            </a:p>
          </p:txBody>
        </p:sp>
      </p:grpSp>
      <p:sp>
        <p:nvSpPr>
          <p:cNvPr id="29" name="Прямоугольник 11"/>
          <p:cNvSpPr/>
          <p:nvPr/>
        </p:nvSpPr>
        <p:spPr>
          <a:xfrm>
            <a:off x="4919129" y="6506715"/>
            <a:ext cx="4905788" cy="246221"/>
          </a:xfrm>
          <a:prstGeom prst="rect">
            <a:avLst/>
          </a:prstGeom>
          <a:noFill/>
          <a:ln w="9525">
            <a:noFill/>
          </a:ln>
        </p:spPr>
        <p:txBody>
          <a:bodyPr wrap="square">
            <a:spAutoFit/>
          </a:bodyPr>
          <a:lstStyle/>
          <a:p>
            <a:pPr eaLnBrk="0" hangingPunct="0"/>
            <a:r>
              <a:rPr lang="ru-RU" altLang="en-US" sz="1000" b="1" i="1" dirty="0" err="1">
                <a:solidFill>
                  <a:srgbClr val="17375E"/>
                </a:solidFill>
                <a:latin typeface="Times New Roman" panose="02020603050405020304" pitchFamily="18" charset="0"/>
                <a:cs typeface="Times New Roman" panose="02020603050405020304" pitchFamily="18" charset="0"/>
              </a:rPr>
              <a:t>Ақпаратты</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пайдаланған</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кезде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Қазгидромет</a:t>
            </a:r>
            <a:r>
              <a:rPr lang="ru-RU" altLang="en-US" sz="1000" b="1" i="1" dirty="0">
                <a:solidFill>
                  <a:srgbClr val="17375E"/>
                </a:solidFill>
                <a:latin typeface="Times New Roman" panose="02020603050405020304" pitchFamily="18" charset="0"/>
                <a:cs typeface="Times New Roman" panose="02020603050405020304" pitchFamily="18" charset="0"/>
              </a:rPr>
              <a:t>" РМК-</a:t>
            </a:r>
            <a:r>
              <a:rPr lang="ru-RU" altLang="en-US" sz="1000" b="1" i="1" dirty="0" err="1">
                <a:solidFill>
                  <a:srgbClr val="17375E"/>
                </a:solidFill>
                <a:latin typeface="Times New Roman" panose="02020603050405020304" pitchFamily="18" charset="0"/>
                <a:cs typeface="Times New Roman" panose="02020603050405020304" pitchFamily="18" charset="0"/>
              </a:rPr>
              <a:t>ға</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сілтеме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жасау</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міндетті</a:t>
            </a:r>
            <a:endParaRPr lang="ru-RU" altLang="en-US" sz="1000" b="1" i="1" dirty="0">
              <a:solidFill>
                <a:srgbClr val="17375E"/>
              </a:solidFill>
              <a:latin typeface="Times New Roman" panose="02020603050405020304" pitchFamily="18" charset="0"/>
              <a:ea typeface="Times New Roman" panose="02020603050405020304" pitchFamily="18" charset="0"/>
            </a:endParaRPr>
          </a:p>
        </p:txBody>
      </p:sp>
      <p:sp>
        <p:nvSpPr>
          <p:cNvPr id="18" name="Прямоугольник 17"/>
          <p:cNvSpPr/>
          <p:nvPr/>
        </p:nvSpPr>
        <p:spPr>
          <a:xfrm>
            <a:off x="4937126" y="1317296"/>
            <a:ext cx="4839166" cy="830997"/>
          </a:xfrm>
          <a:prstGeom prst="rect">
            <a:avLst/>
          </a:prstGeom>
          <a:noFill/>
          <a:ln w="9525">
            <a:noFill/>
          </a:ln>
        </p:spPr>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a:lstStyle>
          <a:p>
            <a:pPr algn="just"/>
            <a:r>
              <a:rPr lang="kk-KZ" altLang="ru-RU" sz="800" i="1" dirty="0">
                <a:solidFill>
                  <a:srgbClr val="000000"/>
                </a:solidFill>
                <a:latin typeface="Times New Roman" panose="02020603050405020304" pitchFamily="18" charset="0"/>
                <a:cs typeface="Times New Roman" panose="02020603050405020304" pitchFamily="18" charset="0"/>
              </a:rPr>
              <a:t>*Жалпы қала бойынша ауаның ластануының жалпыланған көрсеткішін есептеу және ЖМҚ дәрежесін анықтау "қолайсыз метеорологиялық жағдайлар туралы ақпаратты ұсыну ережесінде, осындай ақпараттың құрамы мен мазмұнына қойылатын талаптарда, оны жариялау және мүдделі тұлғаларға ұсыну тәртібінде"келтірілген нұсқауларға сәйкес жүргізіледі.</a:t>
            </a:r>
          </a:p>
          <a:p>
            <a:pPr algn="just"/>
            <a:r>
              <a:rPr lang="kk-KZ" altLang="ru-RU" sz="800" i="1" dirty="0">
                <a:solidFill>
                  <a:srgbClr val="000000"/>
                </a:solidFill>
                <a:latin typeface="Times New Roman" panose="02020603050405020304" pitchFamily="18" charset="0"/>
                <a:cs typeface="Times New Roman" panose="02020603050405020304" pitchFamily="18" charset="0"/>
              </a:rPr>
              <a:t>ҚР әрбір қаласы үшін "Р" параметрінің градациясы жеке болып табылады, көпжылдық деректер негізінде есептеледі.</a:t>
            </a:r>
            <a:endParaRPr lang="ru-RU" altLang="ru-RU" sz="800" i="1" dirty="0">
              <a:solidFill>
                <a:srgbClr val="000000"/>
              </a:solidFill>
              <a:latin typeface="Times New Roman" panose="02020603050405020304" pitchFamily="18" charset="0"/>
              <a:cs typeface="Times New Roman" panose="02020603050405020304" pitchFamily="18" charset="0"/>
            </a:endParaRPr>
          </a:p>
        </p:txBody>
      </p:sp>
      <p:sp>
        <p:nvSpPr>
          <p:cNvPr id="19" name="Прямоугольник 1"/>
          <p:cNvSpPr/>
          <p:nvPr/>
        </p:nvSpPr>
        <p:spPr>
          <a:xfrm>
            <a:off x="5037491" y="6285141"/>
            <a:ext cx="4521389" cy="307777"/>
          </a:xfrm>
          <a:prstGeom prst="rect">
            <a:avLst/>
          </a:prstGeom>
          <a:solidFill>
            <a:schemeClr val="bg1"/>
          </a:solidFill>
          <a:ln w="9525">
            <a:noFill/>
          </a:ln>
        </p:spPr>
        <p:txBody>
          <a:bodyPr wrap="square">
            <a:spAutoFit/>
          </a:bodyPr>
          <a:lstStyle/>
          <a:p>
            <a:pPr eaLnBrk="0" hangingPunct="0"/>
            <a:r>
              <a:rPr lang="ru-RU" altLang="ru-RU" sz="1400" b="1" i="1" dirty="0">
                <a:solidFill>
                  <a:srgbClr val="000000"/>
                </a:solidFill>
                <a:latin typeface="Calibri" panose="020F0502020204030204" pitchFamily="34" charset="0"/>
              </a:rPr>
              <a:t>  </a:t>
            </a:r>
            <a:r>
              <a:rPr lang="kk-KZ" altLang="ru-RU" sz="1200" b="1" i="1" dirty="0">
                <a:solidFill>
                  <a:srgbClr val="000000"/>
                </a:solidFill>
                <a:latin typeface="Times New Roman" panose="02020603050405020304" pitchFamily="18" charset="0"/>
                <a:cs typeface="Times New Roman" panose="02020603050405020304" pitchFamily="18" charset="0"/>
              </a:rPr>
              <a:t>Дайындаған</a:t>
            </a:r>
            <a:r>
              <a:rPr lang="en-US" altLang="ru-RU" sz="1200" b="1" i="1" dirty="0">
                <a:solidFill>
                  <a:srgbClr val="000000"/>
                </a:solidFill>
                <a:latin typeface="Times New Roman" panose="02020603050405020304" pitchFamily="18" charset="0"/>
                <a:cs typeface="Times New Roman" panose="02020603050405020304" pitchFamily="18" charset="0"/>
              </a:rPr>
              <a:t>:</a:t>
            </a:r>
            <a:r>
              <a:rPr lang="ru-RU" altLang="ru-RU" sz="1200" b="1" i="1" dirty="0">
                <a:solidFill>
                  <a:srgbClr val="000000"/>
                </a:solidFill>
                <a:latin typeface="Times New Roman" panose="02020603050405020304" pitchFamily="18" charset="0"/>
                <a:cs typeface="Times New Roman" panose="02020603050405020304" pitchFamily="18" charset="0"/>
              </a:rPr>
              <a:t> </a:t>
            </a:r>
            <a:r>
              <a:rPr lang="ru-RU" sz="1200" b="1" i="1" dirty="0" err="1">
                <a:latin typeface="Times New Roman" panose="02020603050405020304" pitchFamily="18" charset="0"/>
                <a:cs typeface="Times New Roman" panose="02020603050405020304" pitchFamily="18" charset="0"/>
              </a:rPr>
              <a:t>Қабдуалиева</a:t>
            </a:r>
            <a:r>
              <a:rPr lang="ru-RU" sz="1200" b="1" i="1" dirty="0">
                <a:latin typeface="Times New Roman" panose="02020603050405020304" pitchFamily="18" charset="0"/>
                <a:cs typeface="Times New Roman" panose="02020603050405020304" pitchFamily="18" charset="0"/>
              </a:rPr>
              <a:t> </a:t>
            </a:r>
            <a:r>
              <a:rPr lang="ru-RU" sz="1200" b="1" i="1" dirty="0" err="1">
                <a:latin typeface="Times New Roman" panose="02020603050405020304" pitchFamily="18" charset="0"/>
                <a:cs typeface="Times New Roman" panose="02020603050405020304" pitchFamily="18" charset="0"/>
              </a:rPr>
              <a:t>М.С</a:t>
            </a:r>
            <a:r>
              <a:rPr lang="ru-RU" sz="1200" b="1" i="1" dirty="0">
                <a:latin typeface="Times New Roman" panose="02020603050405020304" pitchFamily="18" charset="0"/>
                <a:cs typeface="Times New Roman" panose="02020603050405020304" pitchFamily="18" charset="0"/>
              </a:rPr>
              <a:t>.</a:t>
            </a:r>
            <a:endParaRPr lang="ru-RU" sz="1200" b="1" i="1" dirty="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endParaRPr>
          </a:p>
        </p:txBody>
      </p:sp>
      <p:graphicFrame>
        <p:nvGraphicFramePr>
          <p:cNvPr id="20" name="Таблица 19"/>
          <p:cNvGraphicFramePr/>
          <p:nvPr>
            <p:extLst>
              <p:ext uri="{D42A27DB-BD31-4B8C-83A1-F6EECF244321}">
                <p14:modId xmlns:p14="http://schemas.microsoft.com/office/powerpoint/2010/main" val="4246201665"/>
              </p:ext>
            </p:extLst>
          </p:nvPr>
        </p:nvGraphicFramePr>
        <p:xfrm>
          <a:off x="5214432" y="557615"/>
          <a:ext cx="4167505" cy="776657"/>
        </p:xfrm>
        <a:graphic>
          <a:graphicData uri="http://schemas.openxmlformats.org/drawingml/2006/table">
            <a:tbl>
              <a:tblPr/>
              <a:tblGrid>
                <a:gridCol w="1298341">
                  <a:extLst>
                    <a:ext uri="{9D8B030D-6E8A-4147-A177-3AD203B41FA5}">
                      <a16:colId xmlns:a16="http://schemas.microsoft.com/office/drawing/2014/main" val="20000"/>
                    </a:ext>
                  </a:extLst>
                </a:gridCol>
                <a:gridCol w="2869164">
                  <a:extLst>
                    <a:ext uri="{9D8B030D-6E8A-4147-A177-3AD203B41FA5}">
                      <a16:colId xmlns:a16="http://schemas.microsoft.com/office/drawing/2014/main" val="20001"/>
                    </a:ext>
                  </a:extLst>
                </a:gridCol>
              </a:tblGrid>
              <a:tr h="149641">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sz="1000" dirty="0">
                          <a:latin typeface="Times New Roman" panose="02020603050405020304" pitchFamily="18" charset="0"/>
                        </a:rPr>
                        <a:t>Р</a:t>
                      </a:r>
                      <a:endParaRPr lang="ru-RU" altLang="en-US" sz="1000" dirty="0">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altLang="en-US" sz="1000" dirty="0" err="1">
                          <a:solidFill>
                            <a:srgbClr val="000000"/>
                          </a:solidFill>
                          <a:latin typeface="Times New Roman" panose="02020603050405020304" pitchFamily="18" charset="0"/>
                        </a:rPr>
                        <a:t>Ластану</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дәрежесін</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анықтау</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133073">
                <a:tc>
                  <a:txBody>
                    <a:bodyPr/>
                    <a:lstStyle/>
                    <a:p>
                      <a:pPr algn="ctr">
                        <a:lnSpc>
                          <a:spcPct val="107000"/>
                        </a:lnSpc>
                        <a:spcAft>
                          <a:spcPts val="0"/>
                        </a:spcAft>
                      </a:pPr>
                      <a:r>
                        <a:rPr lang="ru-RU" sz="1000" dirty="0">
                          <a:effectLst/>
                          <a:latin typeface="Times New Roman" panose="02020603050405020304" pitchFamily="18" charset="0"/>
                          <a:ea typeface="Calibri" panose="020F0502020204030204" pitchFamily="34" charset="0"/>
                          <a:cs typeface="Times New Roman" panose="02020603050405020304" pitchFamily="18" charset="0"/>
                        </a:rPr>
                        <a:t>Р &lt; 0,37</a:t>
                      </a:r>
                      <a:endParaRPr lang="ru-RU"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err="1">
                          <a:solidFill>
                            <a:srgbClr val="000000"/>
                          </a:solidFill>
                          <a:latin typeface="Times New Roman" panose="02020603050405020304" pitchFamily="18" charset="0"/>
                          <a:ea typeface="+mn-ea"/>
                          <a:cs typeface="+mn-cs"/>
                        </a:rPr>
                        <a:t>төмен</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113167">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0,37 ≤ Р &lt; 0,46</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err="1">
                          <a:solidFill>
                            <a:srgbClr val="000000"/>
                          </a:solidFill>
                          <a:latin typeface="Times New Roman" panose="02020603050405020304" pitchFamily="18" charset="0"/>
                        </a:rPr>
                        <a:t>көтеріңкі</a:t>
                      </a:r>
                      <a:endParaRPr lang="ru-RU" altLang="en-US"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139215">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0,46 ≤ Р &lt; 0,49</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err="1">
                          <a:solidFill>
                            <a:srgbClr val="000000"/>
                          </a:solidFill>
                          <a:latin typeface="Times New Roman" panose="02020603050405020304" pitchFamily="18" charset="0"/>
                        </a:rPr>
                        <a:t>жоғары</a:t>
                      </a:r>
                      <a:endParaRPr lang="ru-RU"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r h="159245">
                <a:tc>
                  <a:txBody>
                    <a:bodyPr/>
                    <a:lstStyle/>
                    <a:p>
                      <a:pPr algn="ctr">
                        <a:lnSpc>
                          <a:spcPct val="107000"/>
                        </a:lnSpc>
                        <a:spcAft>
                          <a:spcPts val="0"/>
                        </a:spcAft>
                      </a:pPr>
                      <a:r>
                        <a:rPr lang="ru-RU" sz="1000" dirty="0">
                          <a:effectLst/>
                          <a:latin typeface="Times New Roman" panose="02020603050405020304" pitchFamily="18" charset="0"/>
                          <a:ea typeface="Calibri" panose="020F0502020204030204" pitchFamily="34" charset="0"/>
                          <a:cs typeface="Times New Roman" panose="02020603050405020304" pitchFamily="18" charset="0"/>
                        </a:rPr>
                        <a:t>Р ≥ 0,49</a:t>
                      </a:r>
                      <a:endParaRPr lang="ru-RU"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algn="ctr"/>
                      <a:r>
                        <a:rPr lang="kk-KZ" sz="1000" dirty="0">
                          <a:latin typeface="Times New Roman" panose="02020603050405020304" pitchFamily="18" charset="0"/>
                          <a:cs typeface="Times New Roman" panose="02020603050405020304" pitchFamily="18" charset="0"/>
                        </a:rPr>
                        <a:t>өте жоғары</a:t>
                      </a:r>
                      <a:endParaRPr lang="ru-RU" sz="1000" dirty="0">
                        <a:latin typeface="Times New Roman" panose="02020603050405020304" pitchFamily="18" charset="0"/>
                        <a:cs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4"/>
                  </a:ext>
                </a:extLst>
              </a:tr>
            </a:tbl>
          </a:graphicData>
        </a:graphic>
      </p:graphicFrame>
      <p:sp>
        <p:nvSpPr>
          <p:cNvPr id="24" name="Прямоугольник 23"/>
          <p:cNvSpPr/>
          <p:nvPr/>
        </p:nvSpPr>
        <p:spPr>
          <a:xfrm>
            <a:off x="4946187" y="2009850"/>
            <a:ext cx="4824411" cy="369332"/>
          </a:xfrm>
          <a:prstGeom prst="rect">
            <a:avLst/>
          </a:prstGeom>
        </p:spPr>
        <p:txBody>
          <a:bodyPr wrap="square">
            <a:spAutoFit/>
          </a:bodyPr>
          <a:lstStyle/>
          <a:p>
            <a:pPr algn="ctr" eaLnBrk="0" hangingPunct="0"/>
            <a:r>
              <a:rPr lang="ru-RU" sz="1200" i="1" dirty="0" err="1">
                <a:latin typeface="Times New Roman" panose="02020603050405020304" pitchFamily="18" charset="0"/>
                <a:cs typeface="Times New Roman" panose="02020603050405020304" pitchFamily="18" charset="0"/>
              </a:rPr>
              <a:t>Әртүрлі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дәрежедегі</a:t>
            </a:r>
            <a:r>
              <a:rPr lang="ru-RU" sz="1200" i="1" dirty="0">
                <a:latin typeface="Times New Roman" panose="02020603050405020304" pitchFamily="18" charset="0"/>
                <a:cs typeface="Times New Roman" panose="02020603050405020304" pitchFamily="18" charset="0"/>
              </a:rPr>
              <a:t> ҚМЖ </a:t>
            </a:r>
            <a:r>
              <a:rPr lang="ru-RU" sz="1200" i="1" dirty="0" err="1">
                <a:latin typeface="Times New Roman" panose="02020603050405020304" pitchFamily="18" charset="0"/>
                <a:cs typeface="Times New Roman" panose="02020603050405020304" pitchFamily="18" charset="0"/>
              </a:rPr>
              <a:t>туралы</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ескертулерді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ұсыну</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шарттары</a:t>
            </a:r>
            <a:r>
              <a:rPr lang="ru-RU" dirty="0">
                <a:latin typeface="Times New Roman" panose="02020603050405020304" pitchFamily="18" charset="0"/>
                <a:cs typeface="Times New Roman" panose="02020603050405020304" pitchFamily="18" charset="0"/>
              </a:rPr>
              <a:t> </a:t>
            </a:r>
            <a:endParaRPr lang="ru-RU" altLang="ru-RU" dirty="0">
              <a:latin typeface="Times New Roman" panose="02020603050405020304" pitchFamily="18" charset="0"/>
              <a:cs typeface="Times New Roman" panose="02020603050405020304" pitchFamily="18" charset="0"/>
            </a:endParaRPr>
          </a:p>
        </p:txBody>
      </p:sp>
      <p:graphicFrame>
        <p:nvGraphicFramePr>
          <p:cNvPr id="21" name="Таблица 20"/>
          <p:cNvGraphicFramePr/>
          <p:nvPr>
            <p:extLst>
              <p:ext uri="{D42A27DB-BD31-4B8C-83A1-F6EECF244321}">
                <p14:modId xmlns:p14="http://schemas.microsoft.com/office/powerpoint/2010/main" val="1745240149"/>
              </p:ext>
            </p:extLst>
          </p:nvPr>
        </p:nvGraphicFramePr>
        <p:xfrm>
          <a:off x="5021508" y="2339901"/>
          <a:ext cx="4606143" cy="2107132"/>
        </p:xfrm>
        <a:graphic>
          <a:graphicData uri="http://schemas.openxmlformats.org/drawingml/2006/table">
            <a:tbl>
              <a:tblPr/>
              <a:tblGrid>
                <a:gridCol w="848019">
                  <a:extLst>
                    <a:ext uri="{9D8B030D-6E8A-4147-A177-3AD203B41FA5}">
                      <a16:colId xmlns:a16="http://schemas.microsoft.com/office/drawing/2014/main" val="20000"/>
                    </a:ext>
                  </a:extLst>
                </a:gridCol>
                <a:gridCol w="3758124">
                  <a:extLst>
                    <a:ext uri="{9D8B030D-6E8A-4147-A177-3AD203B41FA5}">
                      <a16:colId xmlns:a16="http://schemas.microsoft.com/office/drawing/2014/main" val="20001"/>
                    </a:ext>
                  </a:extLst>
                </a:gridCol>
              </a:tblGrid>
              <a:tr h="287452">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sz="1000" dirty="0">
                          <a:solidFill>
                            <a:srgbClr val="000000"/>
                          </a:solidFill>
                          <a:latin typeface="Times New Roman" panose="02020603050405020304" pitchFamily="18" charset="0"/>
                        </a:rPr>
                        <a:t>ҚМЖ</a:t>
                      </a:r>
                    </a:p>
                    <a:p>
                      <a:pPr lvl="0" algn="ctr" eaLnBrk="1" fontAlgn="ctr" hangingPunct="1">
                        <a:buNone/>
                      </a:pPr>
                      <a:r>
                        <a:rPr lang="ru-RU" sz="1000" dirty="0" err="1">
                          <a:solidFill>
                            <a:srgbClr val="000000"/>
                          </a:solidFill>
                          <a:latin typeface="Times New Roman" panose="02020603050405020304" pitchFamily="18" charset="0"/>
                        </a:rPr>
                        <a:t>дәрежесі</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altLang="en-US" sz="1000" dirty="0" err="1">
                          <a:solidFill>
                            <a:srgbClr val="000000"/>
                          </a:solidFill>
                          <a:latin typeface="Times New Roman" panose="02020603050405020304" pitchFamily="18" charset="0"/>
                        </a:rPr>
                        <a:t>Ескерту</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шарттары</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887932">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a:solidFill>
                            <a:srgbClr val="000000"/>
                          </a:solidFill>
                          <a:latin typeface="Times New Roman" panose="02020603050405020304" pitchFamily="18" charset="0"/>
                          <a:ea typeface="+mn-ea"/>
                          <a:cs typeface="+mn-cs"/>
                        </a:rPr>
                        <a:t>1 </a:t>
                      </a:r>
                      <a:r>
                        <a:rPr lang="ru-RU" sz="1000" b="0" i="0" u="none" kern="1200" baseline="0" dirty="0" err="1">
                          <a:solidFill>
                            <a:srgbClr val="000000"/>
                          </a:solidFill>
                          <a:latin typeface="Times New Roman" panose="02020603050405020304" pitchFamily="18" charset="0"/>
                          <a:ea typeface="+mn-ea"/>
                          <a:cs typeface="+mn-cs"/>
                        </a:rPr>
                        <a:t>дәреже</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жоғары дәрежені көрсетсе, сондай-ақ барлық немесе көптеген посттарда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1ПДК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&lt; 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latin typeface="Times New Roman" panose="02020603050405020304" pitchFamily="18" charset="0"/>
                          <a:cs typeface="Times New Roman" panose="02020603050405020304" pitchFamily="18" charset="0"/>
                        </a:rPr>
                        <a:t>немесе </a:t>
                      </a:r>
                      <a:r>
                        <a:rPr lang="ru-RU" sz="1000" dirty="0">
                          <a:latin typeface="Times New Roman" panose="02020603050405020304" pitchFamily="18" charset="0"/>
                          <a:cs typeface="Times New Roman" panose="02020603050405020304" pitchFamily="18" charset="0"/>
                        </a:rPr>
                        <a:t>СИ ≥ 3ПДКм.р. </a:t>
                      </a:r>
                      <a:r>
                        <a:rPr lang="kk-KZ" sz="1000" dirty="0">
                          <a:solidFill>
                            <a:schemeClr val="tx1"/>
                          </a:solidFill>
                          <a:latin typeface="Times New Roman" panose="02020603050405020304" pitchFamily="18" charset="0"/>
                        </a:rPr>
                        <a:t>шарты орындалса;</a:t>
                      </a:r>
                      <a:endParaRPr lang="ru-RU" sz="1000" kern="1200" baseline="-25000" dirty="0">
                        <a:solidFill>
                          <a:schemeClr val="tx1"/>
                        </a:solidFill>
                        <a:effectLst/>
                        <a:latin typeface="Times New Roman" panose="02020603050405020304" pitchFamily="18" charset="0"/>
                        <a:ea typeface="+mn-ea"/>
                        <a:cs typeface="Times New Roman" panose="02020603050405020304" pitchFamily="18" charset="0"/>
                      </a:endParaRPr>
                    </a:p>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tabLst/>
                        <a:defRPr/>
                      </a:pPr>
                      <a:r>
                        <a:rPr lang="kk-KZ" altLang="en-US" sz="1000" b="0" i="0" u="none" kern="1200" baseline="0" dirty="0">
                          <a:solidFill>
                            <a:schemeClr val="tx1"/>
                          </a:solidFill>
                          <a:latin typeface="Times New Roman" panose="02020603050405020304" pitchFamily="18" charset="0"/>
                          <a:ea typeface="+mn-ea"/>
                          <a:cs typeface="+mn-cs"/>
                        </a:rPr>
                        <a:t>Егер "</a:t>
                      </a:r>
                      <a:r>
                        <a:rPr lang="en-US" altLang="en-US" sz="1000" b="0" i="0" u="none" kern="1200" baseline="0" dirty="0">
                          <a:solidFill>
                            <a:schemeClr val="tx1"/>
                          </a:solidFill>
                          <a:latin typeface="Times New Roman" panose="02020603050405020304" pitchFamily="18" charset="0"/>
                          <a:ea typeface="+mn-ea"/>
                          <a:cs typeface="+mn-cs"/>
                        </a:rPr>
                        <a:t>P" </a:t>
                      </a:r>
                      <a:r>
                        <a:rPr lang="kk-KZ" altLang="en-US" sz="1000" b="0" i="0" u="none" kern="1200" baseline="0" dirty="0">
                          <a:solidFill>
                            <a:schemeClr val="tx1"/>
                          </a:solidFill>
                          <a:latin typeface="Times New Roman" panose="02020603050405020304" pitchFamily="18" charset="0"/>
                          <a:ea typeface="+mn-ea"/>
                          <a:cs typeface="+mn-cs"/>
                        </a:rPr>
                        <a:t>параметрі өте жоғары дәрежеде болса, бірақ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 </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a:solidFill>
                            <a:srgbClr val="000000"/>
                          </a:solidFill>
                          <a:latin typeface="Times New Roman" panose="02020603050405020304" pitchFamily="18" charset="0"/>
                        </a:rPr>
                        <a:t>2 </a:t>
                      </a:r>
                      <a:r>
                        <a:rPr lang="ru-RU" sz="1000" dirty="0" err="1">
                          <a:solidFill>
                            <a:srgbClr val="000000"/>
                          </a:solidFill>
                          <a:latin typeface="Times New Roman" panose="02020603050405020304" pitchFamily="18" charset="0"/>
                        </a:rPr>
                        <a:t>дәреже</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sz="1000" dirty="0">
                          <a:solidFill>
                            <a:srgbClr val="000000"/>
                          </a:solidFill>
                          <a:latin typeface="Times New Roman" panose="02020603050405020304" pitchFamily="18" charset="0"/>
                        </a:rPr>
                        <a:t>3</a:t>
                      </a:r>
                      <a:r>
                        <a:rPr lang="kk-KZ" sz="1000" baseline="0" dirty="0">
                          <a:solidFill>
                            <a:srgbClr val="000000"/>
                          </a:solidFill>
                          <a:latin typeface="Times New Roman" panose="02020603050405020304" pitchFamily="18" charset="0"/>
                        </a:rPr>
                        <a:t> дәреже</a:t>
                      </a:r>
                      <a:endParaRPr lang="ru-RU"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екі күн қатарынан немесе одан да көп уақыт ішінде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5ПДК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bl>
          </a:graphicData>
        </a:graphic>
      </p:graphicFrame>
      <p:sp>
        <p:nvSpPr>
          <p:cNvPr id="31" name="TextBox 30"/>
          <p:cNvSpPr txBox="1"/>
          <p:nvPr/>
        </p:nvSpPr>
        <p:spPr>
          <a:xfrm>
            <a:off x="4946187" y="4450359"/>
            <a:ext cx="4824411" cy="338554"/>
          </a:xfrm>
          <a:prstGeom prst="rect">
            <a:avLst/>
          </a:prstGeom>
          <a:noFill/>
        </p:spPr>
        <p:txBody>
          <a:bodyPr wrap="square" rtlCol="0">
            <a:spAutoFit/>
          </a:bodyPr>
          <a:lstStyle/>
          <a:p>
            <a:pPr lvl="0" algn="just"/>
            <a:r>
              <a:rPr lang="kk-KZ" sz="800" i="1" dirty="0">
                <a:latin typeface="Times New Roman" panose="02020603050405020304" pitchFamily="18" charset="0"/>
              </a:rPr>
              <a:t>*Ағымдағы және болжамды синоптикалық жағдай және қолайсыз метеорологиялық жағдайлар кешені атмосферада ластаушы заттардың одан әрі жиналуына ықпал етеді</a:t>
            </a:r>
            <a:endParaRPr lang="ru-RU" dirty="0"/>
          </a:p>
        </p:txBody>
      </p:sp>
      <p:sp>
        <p:nvSpPr>
          <p:cNvPr id="2" name="Прямоугольник 1"/>
          <p:cNvSpPr/>
          <p:nvPr/>
        </p:nvSpPr>
        <p:spPr>
          <a:xfrm>
            <a:off x="416496" y="741538"/>
            <a:ext cx="1751057" cy="369332"/>
          </a:xfrm>
          <a:prstGeom prst="rect">
            <a:avLst/>
          </a:prstGeom>
        </p:spPr>
        <p:txBody>
          <a:bodyPr wrap="none">
            <a:spAutoFit/>
          </a:bodyPr>
          <a:lstStyle/>
          <a:p>
            <a:r>
              <a:rPr lang="kk-KZ" dirty="0">
                <a:latin typeface="Times New Roman" panose="02020603050405020304" pitchFamily="18" charset="0"/>
                <a:cs typeface="Times New Roman" panose="02020603050405020304" pitchFamily="18" charset="0"/>
              </a:rPr>
              <a:t>Ұсыныстар жоқ</a:t>
            </a:r>
            <a:endParaRPr lang="ru-RU"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334028445"/>
      </p:ext>
    </p:extLst>
  </p:cSld>
  <p:clrMapOvr>
    <a:masterClrMapping/>
  </p:clrMapOvr>
</p:sld>
</file>

<file path=ppt/theme/theme1.xml><?xml version="1.0" encoding="utf-8"?>
<a:theme xmlns:a="http://schemas.openxmlformats.org/drawingml/2006/main" name="Тема Office">
  <a:themeElements>
    <a:clrScheme name="Стандартная">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Стандартная">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Стандартная">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13271</TotalTime>
  <Words>623</Words>
  <Application>Microsoft Office PowerPoint</Application>
  <PresentationFormat>Лист A4 (210x297 мм)</PresentationFormat>
  <Paragraphs>103</Paragraphs>
  <Slides>2</Slides>
  <Notes>0</Notes>
  <HiddenSlides>0</HiddenSlides>
  <MMClips>0</MMClips>
  <ScaleCrop>false</ScaleCrop>
  <HeadingPairs>
    <vt:vector size="6" baseType="variant">
      <vt:variant>
        <vt:lpstr>Использованные шрифты</vt:lpstr>
      </vt:variant>
      <vt:variant>
        <vt:i4>3</vt:i4>
      </vt:variant>
      <vt:variant>
        <vt:lpstr>Тема</vt:lpstr>
      </vt:variant>
      <vt:variant>
        <vt:i4>1</vt:i4>
      </vt:variant>
      <vt:variant>
        <vt:lpstr>Заголовки слайдов</vt:lpstr>
      </vt:variant>
      <vt:variant>
        <vt:i4>2</vt:i4>
      </vt:variant>
    </vt:vector>
  </HeadingPairs>
  <TitlesOfParts>
    <vt:vector size="6" baseType="lpstr">
      <vt:lpstr>Arial</vt:lpstr>
      <vt:lpstr>Calibri</vt:lpstr>
      <vt:lpstr>Times New Roman</vt:lpstr>
      <vt:lpstr>Тема Office</vt:lpstr>
      <vt:lpstr>Презентация PowerPoint</vt:lpstr>
      <vt:lpstr>Презентация PowerPoint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Слайд 1</dc:title>
  <dc:creator>Ольга Корнюхова</dc:creator>
  <cp:lastModifiedBy>Moldir Kabdualieva</cp:lastModifiedBy>
  <cp:revision>2551</cp:revision>
  <cp:lastPrinted>2021-07-01T03:56:27Z</cp:lastPrinted>
  <dcterms:created xsi:type="dcterms:W3CDTF">2018-03-27T06:03:00Z</dcterms:created>
  <dcterms:modified xsi:type="dcterms:W3CDTF">2022-11-05T09:40:32Z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1049-11.2.0.9144</vt:lpwstr>
  </property>
</Properties>
</file>