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86"/>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D7A3BBA4-7914-4A07-9E4E-EE9EEDC22219}"/>
    <pc:docChg chg="modSld">
      <pc:chgData name="Moldir Kabdualieva" userId="df42278df007c026" providerId="LiveId" clId="{D7A3BBA4-7914-4A07-9E4E-EE9EEDC22219}" dt="2022-11-05T09:07:09.916" v="46" actId="20577"/>
      <pc:docMkLst>
        <pc:docMk/>
      </pc:docMkLst>
      <pc:sldChg chg="modSp mod">
        <pc:chgData name="Moldir Kabdualieva" userId="df42278df007c026" providerId="LiveId" clId="{D7A3BBA4-7914-4A07-9E4E-EE9EEDC22219}" dt="2022-11-05T09:06:27.126" v="44" actId="20577"/>
        <pc:sldMkLst>
          <pc:docMk/>
          <pc:sldMk cId="0" sldId="261"/>
        </pc:sldMkLst>
        <pc:graphicFrameChg chg="modGraphic">
          <ac:chgData name="Moldir Kabdualieva" userId="df42278df007c026" providerId="LiveId" clId="{D7A3BBA4-7914-4A07-9E4E-EE9EEDC22219}" dt="2022-11-05T09:06:27.126" v="44" actId="20577"/>
          <ac:graphicFrameMkLst>
            <pc:docMk/>
            <pc:sldMk cId="0" sldId="261"/>
            <ac:graphicFrameMk id="23" creationId="{94CC0974-E1E4-47F3-9A8B-49A879A3B96B}"/>
          </ac:graphicFrameMkLst>
        </pc:graphicFrameChg>
      </pc:sldChg>
      <pc:sldChg chg="modSp mod">
        <pc:chgData name="Moldir Kabdualieva" userId="df42278df007c026" providerId="LiveId" clId="{D7A3BBA4-7914-4A07-9E4E-EE9EEDC22219}" dt="2022-11-05T09:07:09.916" v="46" actId="20577"/>
        <pc:sldMkLst>
          <pc:docMk/>
          <pc:sldMk cId="334028445" sldId="265"/>
        </pc:sldMkLst>
        <pc:spChg chg="mod">
          <ac:chgData name="Moldir Kabdualieva" userId="df42278df007c026" providerId="LiveId" clId="{D7A3BBA4-7914-4A07-9E4E-EE9EEDC22219}" dt="2022-11-05T09:07:09.916" v="46" actId="20577"/>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ukpp@meteo.kz" TargetMode="External"/><Relationship Id="rId2" Type="http://schemas.openxmlformats.org/officeDocument/2006/relationships/hyperlink" Target="mailto:info@meteo.kz"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851370" y="117475"/>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255113917"/>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x-none" sz="1200" b="1" i="1" dirty="0">
                          <a:solidFill>
                            <a:srgbClr val="002060"/>
                          </a:solidFill>
                          <a:latin typeface="Times New Roman" panose="02020603050405020304" pitchFamily="18" charset="0"/>
                          <a:cs typeface="Times New Roman" panose="02020603050405020304" pitchFamily="18" charset="0"/>
                        </a:rPr>
                        <a:t>Қарағанды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96535668"/>
              </p:ext>
            </p:extLst>
          </p:nvPr>
        </p:nvGraphicFramePr>
        <p:xfrm>
          <a:off x="307975" y="2588895"/>
          <a:ext cx="4465638" cy="2209800"/>
        </p:xfrm>
        <a:graphic>
          <a:graphicData uri="http://schemas.openxmlformats.org/drawingml/2006/table">
            <a:tbl>
              <a:tblPr/>
              <a:tblGrid>
                <a:gridCol w="4465638">
                  <a:extLst>
                    <a:ext uri="{9D8B030D-6E8A-4147-A177-3AD203B41FA5}">
                      <a16:colId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№309 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Қарағанды</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05 қараша</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851370" y="114302"/>
            <a:ext cx="4910167" cy="1954381"/>
          </a:xfrm>
          <a:prstGeom prst="rect">
            <a:avLst/>
          </a:prstGeom>
        </p:spPr>
        <p:txBody>
          <a:bodyPr wrap="square">
            <a:spAutoFit/>
          </a:bodyPr>
          <a:lstStyle/>
          <a:p>
            <a:pPr lvl="0" algn="ctr"/>
            <a:r>
              <a:rPr lang="kk-KZ" altLang="ru-RU" sz="1100" b="1" dirty="0">
                <a:latin typeface="Times New Roman" panose="02020603050405020304" pitchFamily="18" charset="0"/>
                <a:cs typeface="Times New Roman" panose="02020603050405020304" pitchFamily="18" charset="0"/>
              </a:rPr>
              <a:t>Қарағанды қаласы бойынша</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06 қарашаға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05 </a:t>
            </a:r>
            <a:r>
              <a:rPr lang="ru-RU" altLang="ru-RU" sz="1100" b="1" dirty="0" err="1">
                <a:solidFill>
                  <a:srgbClr val="000000"/>
                </a:solidFill>
                <a:latin typeface="Times New Roman" panose="02020603050405020304" pitchFamily="18" charset="0"/>
                <a:cs typeface="Times New Roman" panose="02020603050405020304" pitchFamily="18" charset="0"/>
              </a:rPr>
              <a:t>қараша</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06</a:t>
            </a:r>
            <a:r>
              <a:rPr lang="kk-KZ" altLang="ru-RU" sz="1100" b="1" dirty="0">
                <a:solidFill>
                  <a:srgbClr val="000000"/>
                </a:solidFill>
                <a:latin typeface="Times New Roman" panose="02020603050405020304" pitchFamily="18" charset="0"/>
                <a:cs typeface="Times New Roman" panose="02020603050405020304" pitchFamily="18" charset="0"/>
              </a:rPr>
              <a:t> қараша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аздаған</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a:t>
            </a:r>
            <a:r>
              <a:rPr lang="ru-RU" sz="1100" dirty="0">
                <a:latin typeface="Times New Roman" pitchFamily="18" charset="0"/>
                <a:cs typeface="Times New Roman" pitchFamily="18" charset="0"/>
              </a:rPr>
              <a:t> (</a:t>
            </a:r>
            <a:r>
              <a:rPr lang="kk-KZ" sz="1100" dirty="0">
                <a:latin typeface="Times New Roman" pitchFamily="18" charset="0"/>
                <a:cs typeface="Times New Roman" pitchFamily="18" charset="0"/>
              </a:rPr>
              <a:t>жаңбыр, қар)</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8-13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3-5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3-5 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 </a:t>
            </a: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07 қарашаға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06 қараша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07 </a:t>
            </a:r>
            <a:r>
              <a:rPr lang="ru-RU" sz="1100" b="1" dirty="0" err="1">
                <a:solidFill>
                  <a:srgbClr val="000000"/>
                </a:solidFill>
                <a:latin typeface="Times New Roman" panose="02020603050405020304" pitchFamily="18" charset="0"/>
                <a:cs typeface="Times New Roman" panose="02020603050405020304" pitchFamily="18" charset="0"/>
              </a:rPr>
              <a:t>қараша</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lvl="0" algn="just"/>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Солтүстік-шығыс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2-4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4236924439"/>
              </p:ext>
            </p:extLst>
          </p:nvPr>
        </p:nvGraphicFramePr>
        <p:xfrm>
          <a:off x="5008948" y="4151825"/>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6676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242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a:solidFill>
                            <a:srgbClr val="000000"/>
                          </a:solidFill>
                          <a:effectLst/>
                          <a:latin typeface="Times New Roman" panose="02020603050405020304" pitchFamily="18" charset="0"/>
                        </a:rPr>
                        <a:t>1,5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25701">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244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29</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576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272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16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0,04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kk-KZ" sz="1000" b="0" i="0" u="none" strike="noStrike" dirty="0">
                          <a:solidFill>
                            <a:srgbClr val="000000"/>
                          </a:solidFill>
                          <a:effectLst/>
                          <a:latin typeface="Times New Roman" panose="02020603050405020304" pitchFamily="18" charset="0"/>
                        </a:rPr>
                        <a:t>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431089403"/>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12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696405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867246" y="3705344"/>
            <a:ext cx="489429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05 </a:t>
            </a:r>
            <a:r>
              <a:rPr lang="kk-KZ" altLang="ru-RU" sz="1200" b="1" dirty="0">
                <a:solidFill>
                  <a:srgbClr val="000000"/>
                </a:solidFill>
                <a:latin typeface="Times New Roman" panose="02020603050405020304" pitchFamily="18" charset="0"/>
                <a:cs typeface="Times New Roman" panose="02020603050405020304" pitchFamily="18" charset="0"/>
              </a:rPr>
              <a:t>қараша </a:t>
            </a:r>
            <a:r>
              <a:rPr lang="ru-RU" altLang="ru-RU" sz="1200" b="1" dirty="0" err="1">
                <a:latin typeface="Times New Roman" panose="02020603050405020304" pitchFamily="18" charset="0"/>
                <a:cs typeface="Times New Roman" panose="02020603050405020304" pitchFamily="18" charset="0"/>
              </a:rPr>
              <a:t>Қарағанды</a:t>
            </a:r>
            <a:r>
              <a:rPr lang="ru-RU" altLang="ru-RU" sz="1200" b="1" dirty="0">
                <a:latin typeface="Times New Roman" panose="02020603050405020304" pitchFamily="18" charset="0"/>
                <a:cs typeface="Times New Roman" panose="02020603050405020304" pitchFamily="18" charset="0"/>
              </a:rPr>
              <a:t>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5" name="TextBox 13"/>
          <p:cNvSpPr txBox="1"/>
          <p:nvPr/>
        </p:nvSpPr>
        <p:spPr>
          <a:xfrm>
            <a:off x="5063222" y="2780928"/>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r>
              <a:rPr lang="ru-RU" sz="1200" dirty="0">
                <a:solidFill>
                  <a:schemeClr val="tx1"/>
                </a:solidFill>
                <a:latin typeface="Times New Roman" panose="02020603050405020304" pitchFamily="18" charset="0"/>
                <a:cs typeface="Times New Roman" panose="02020603050405020304" pitchFamily="18" charset="0"/>
              </a:rPr>
              <a:t>.</a:t>
            </a:r>
          </a:p>
        </p:txBody>
      </p:sp>
      <p:sp>
        <p:nvSpPr>
          <p:cNvPr id="16" name="TextBox 13"/>
          <p:cNvSpPr txBox="1"/>
          <p:nvPr/>
        </p:nvSpPr>
        <p:spPr>
          <a:xfrm>
            <a:off x="4952192" y="2180764"/>
            <a:ext cx="4902230"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06 </a:t>
            </a:r>
            <a:r>
              <a:rPr lang="ru-RU" sz="1100" dirty="0" err="1">
                <a:solidFill>
                  <a:schemeClr val="tx1"/>
                </a:solidFill>
                <a:latin typeface="Times New Roman" panose="02020603050405020304" pitchFamily="18" charset="0"/>
                <a:cs typeface="Times New Roman" panose="02020603050405020304" pitchFamily="18" charset="0"/>
              </a:rPr>
              <a:t>қараша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dirty="0">
                <a:solidFill>
                  <a:schemeClr val="tx1"/>
                </a:solidFill>
                <a:latin typeface="Times New Roman" panose="02020603050405020304" pitchFamily="18" charset="0"/>
                <a:cs typeface="Times New Roman" panose="02020603050405020304" pitchFamily="18" charset="0"/>
              </a:rPr>
              <a:t>, 07 </a:t>
            </a:r>
            <a:r>
              <a:rPr lang="ru-RU" sz="1100" dirty="0" err="1">
                <a:solidFill>
                  <a:schemeClr val="tx1"/>
                </a:solidFill>
                <a:latin typeface="Times New Roman" panose="02020603050405020304" pitchFamily="18" charset="0"/>
                <a:cs typeface="Times New Roman" panose="02020603050405020304" pitchFamily="18" charset="0"/>
              </a:rPr>
              <a:t>қараша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a:solidFill>
                  <a:schemeClr val="tx1"/>
                </a:solidFill>
                <a:latin typeface="Times New Roman" panose="02020603050405020304" pitchFamily="18" charset="0"/>
                <a:cs typeface="Times New Roman" panose="02020603050405020304" pitchFamily="18" charset="0"/>
              </a:rPr>
              <a:t>сейілуіне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lvl="0"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65367" y="4781387"/>
            <a:ext cx="4710670" cy="1938992"/>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Қарағанды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7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1 бекет –</a:t>
            </a:r>
            <a:r>
              <a:rPr lang="en-US" sz="1200" dirty="0">
                <a:latin typeface="Times New Roman" panose="02020603050405020304" pitchFamily="18" charset="0"/>
                <a:cs typeface="Times New Roman" panose="02020603050405020304" pitchFamily="18" charset="0"/>
              </a:rPr>
              <a:t> </a:t>
            </a:r>
            <a:r>
              <a:rPr lang="kk-KZ" sz="1200" dirty="0">
                <a:latin typeface="Times New Roman" panose="02020603050405020304" pitchFamily="18" charset="0"/>
                <a:cs typeface="Times New Roman" panose="02020603050405020304" pitchFamily="18" charset="0"/>
              </a:rPr>
              <a:t>Стартовый, 61/7 бұрылысы, аэрологиялық станция, Қарағанды МС аумағы (ескі аэропорт аумағы)</a:t>
            </a:r>
            <a:r>
              <a:rPr lang="ru-RU" sz="1200" dirty="0">
                <a:latin typeface="Times New Roman" panose="02020603050405020304" pitchFamily="18" charset="0"/>
                <a:cs typeface="Times New Roman" panose="02020603050405020304" pitchFamily="18" charset="0"/>
              </a:rPr>
              <a:t>;</a:t>
            </a:r>
            <a:endParaRPr lang="kk-KZ"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3 бекет – Абай көшесі, 1 мен Бұқар Жырау даңғылы бұрышы;</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4 бекет – Бирюзов көшесі, 22 (Жаңа Майқұдық);</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7 бекет – Ермеков көшесі, 116;</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5 бекет – Мұқанов көшесі, 57/3;</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6 бекет – Архитектурная көшесі, 15/1 уч.;</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8 бекет – </a:t>
            </a:r>
            <a:r>
              <a:rPr lang="ru-RU" sz="1200" dirty="0" err="1">
                <a:latin typeface="Times New Roman" panose="02020603050405020304" pitchFamily="18" charset="0"/>
                <a:cs typeface="Times New Roman" panose="02020603050405020304" pitchFamily="18" charset="0"/>
              </a:rPr>
              <a:t>Ардақ</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Пришахтинск</a:t>
            </a:r>
            <a:r>
              <a:rPr lang="ru-RU" sz="1200" dirty="0">
                <a:latin typeface="Times New Roman" panose="02020603050405020304" pitchFamily="18" charset="0"/>
                <a:cs typeface="Times New Roman" panose="02020603050405020304" pitchFamily="18" charset="0"/>
              </a:rPr>
              <a:t>).</a:t>
            </a:r>
            <a:endParaRPr lang="ru-RU" altLang="ru-RU" sz="1200" dirty="0">
              <a:latin typeface="Times New Roman" panose="02020603050405020304" pitchFamily="18" charset="0"/>
              <a:cs typeface="Times New Roman" panose="02020603050405020304" pitchFamily="18" charset="0"/>
            </a:endParaRPr>
          </a:p>
        </p:txBody>
      </p:sp>
      <p:sp>
        <p:nvSpPr>
          <p:cNvPr id="23" name="Прямоугольник 13"/>
          <p:cNvSpPr/>
          <p:nvPr/>
        </p:nvSpPr>
        <p:spPr>
          <a:xfrm>
            <a:off x="4953000" y="77152"/>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300089" y="4543519"/>
            <a:ext cx="4337933" cy="1780911"/>
            <a:chOff x="484602" y="3799939"/>
            <a:chExt cx="4337933"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en-US"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484602" y="4077010"/>
              <a:ext cx="2231701"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a:latin typeface="Times New Roman" panose="02020603050405020304" pitchFamily="18" charset="0"/>
                  <a:cs typeface="Times New Roman" panose="02020603050405020304" pitchFamily="18" charset="0"/>
                </a:rPr>
                <a:t>Астана </a:t>
              </a:r>
              <a:r>
                <a:rPr lang="ru-RU" altLang="ru-RU" sz="1000" i="1" dirty="0">
                  <a:latin typeface="Times New Roman" panose="02020603050405020304" pitchFamily="18" charset="0"/>
                  <a:cs typeface="Times New Roman" panose="02020603050405020304" pitchFamily="18" charset="0"/>
                </a:rPr>
                <a:t>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81702" y="6263946"/>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1422984870"/>
              </p:ext>
            </p:extLst>
          </p:nvPr>
        </p:nvGraphicFramePr>
        <p:xfrm>
          <a:off x="5306826" y="527618"/>
          <a:ext cx="4167505" cy="844056"/>
        </p:xfrm>
        <a:graphic>
          <a:graphicData uri="http://schemas.openxmlformats.org/drawingml/2006/table">
            <a:tbl>
              <a:tblPr/>
              <a:tblGrid>
                <a:gridCol w="1203909">
                  <a:extLst>
                    <a:ext uri="{9D8B030D-6E8A-4147-A177-3AD203B41FA5}">
                      <a16:colId xmlns:a16="http://schemas.microsoft.com/office/drawing/2014/main" val="20000"/>
                    </a:ext>
                  </a:extLst>
                </a:gridCol>
                <a:gridCol w="2963596">
                  <a:extLst>
                    <a:ext uri="{9D8B030D-6E8A-4147-A177-3AD203B41FA5}">
                      <a16:colId xmlns:a16="http://schemas.microsoft.com/office/drawing/2014/main" val="20001"/>
                    </a:ext>
                  </a:extLst>
                </a:gridCol>
              </a:tblGrid>
              <a:tr h="22404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116539">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0,27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11100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0,27 ≤ Р &lt; 0,38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2191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0,38 ≤ Р &lt; 0,47</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39460">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0,47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367905"/>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37125" y="2104203"/>
            <a:ext cx="4840288"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1213158937"/>
              </p:ext>
            </p:extLst>
          </p:nvPr>
        </p:nvGraphicFramePr>
        <p:xfrm>
          <a:off x="5039324" y="2432156"/>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0377" y="4515571"/>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14994</TotalTime>
  <Words>657</Words>
  <Application>Microsoft Office PowerPoint</Application>
  <PresentationFormat>Лист A4 (210x297 мм)</PresentationFormat>
  <Paragraphs>106</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2526</cp:revision>
  <cp:lastPrinted>2021-07-01T07:38:07Z</cp:lastPrinted>
  <dcterms:created xsi:type="dcterms:W3CDTF">2018-03-27T06:03:00Z</dcterms:created>
  <dcterms:modified xsi:type="dcterms:W3CDTF">2022-11-05T09:07:19Z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