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FD6990-095E-4C49-8A02-0EE9B43E645A}" v="1" dt="2022-10-29T10:08:27.090"/>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24450153"/>
              </p:ext>
            </p:extLst>
          </p:nvPr>
        </p:nvGraphicFramePr>
        <p:xfrm>
          <a:off x="307975" y="2636528"/>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2882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304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31 </a:t>
                      </a:r>
                      <a:r>
                        <a:rPr lang="kk-KZ" altLang="zh-CN" sz="1200" b="1" i="1" baseline="0" dirty="0">
                          <a:solidFill>
                            <a:srgbClr val="002060"/>
                          </a:solidFill>
                          <a:latin typeface="Times New Roman" panose="02020603050405020304" pitchFamily="18" charset="0"/>
                          <a:cs typeface="Times New Roman" panose="02020603050405020304" pitchFamily="18" charset="0"/>
                        </a:rPr>
                        <a:t>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53000" y="114300"/>
            <a:ext cx="4857784"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1 қарашаға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2022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31 </a:t>
            </a:r>
            <a:r>
              <a:rPr lang="kk-KZ" altLang="ru-RU" sz="1200" b="1" dirty="0">
                <a:solidFill>
                  <a:srgbClr val="000000"/>
                </a:solidFill>
                <a:latin typeface="Times New Roman" pitchFamily="18" charset="0"/>
                <a:cs typeface="Times New Roman" pitchFamily="18" charset="0"/>
              </a:rPr>
              <a:t>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kk-KZ" altLang="ru-RU" sz="1200" b="1" dirty="0" smtClean="0">
                <a:solidFill>
                  <a:srgbClr val="000000"/>
                </a:solidFill>
                <a:latin typeface="Times New Roman" pitchFamily="18" charset="0"/>
                <a:cs typeface="Times New Roman" pitchFamily="18" charset="0"/>
              </a:rPr>
              <a:t>1 қараша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lvl="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түнде жаңбыр, күндіз кей уақыттарда жауын-шашын (көбінесе жаңбыр) жауады. Күндіз көктайғақ болады. Желдің бағыты оңтүстіктен батысқа ауысады, </a:t>
            </a:r>
            <a:r>
              <a:rPr lang="kk-KZ" sz="1200" dirty="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8-13, екпіні 15-20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және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6-8 </a:t>
            </a:r>
            <a:r>
              <a:rPr lang="kk-KZ" sz="1200" dirty="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r>
              <a:rPr lang="kk-KZ" sz="1200" smtClean="0">
                <a:latin typeface="Times New Roman" pitchFamily="18" charset="0"/>
                <a:cs typeface="Times New Roman" pitchFamily="18" charset="0"/>
              </a:rPr>
              <a:t>, күндіз одан </a:t>
            </a:r>
            <a:r>
              <a:rPr lang="kk-KZ" sz="1200" dirty="0" smtClean="0">
                <a:latin typeface="Times New Roman" pitchFamily="18" charset="0"/>
                <a:cs typeface="Times New Roman" pitchFamily="18" charset="0"/>
              </a:rPr>
              <a:t>әрі төмендейді.</a:t>
            </a:r>
            <a:endParaRPr lang="kk-KZ" sz="1200" dirty="0">
              <a:latin typeface="Times New Roman" pitchFamily="18" charset="0"/>
              <a:cs typeface="Times New Roman" pitchFamily="18" charset="0"/>
            </a:endParaRPr>
          </a:p>
          <a:p>
            <a:pPr lvl="0" algn="ctr"/>
            <a:r>
              <a:rPr lang="kk-KZ" sz="1200" b="1" dirty="0" smtClean="0">
                <a:solidFill>
                  <a:srgbClr val="000000"/>
                </a:solidFill>
                <a:latin typeface="Times New Roman" pitchFamily="18" charset="0"/>
                <a:cs typeface="Times New Roman" pitchFamily="18" charset="0"/>
              </a:rPr>
              <a:t>2 қарашаға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2022 ж. </a:t>
            </a:r>
            <a:r>
              <a:rPr lang="kk-KZ" sz="1200" b="1" dirty="0" smtClean="0">
                <a:solidFill>
                  <a:srgbClr val="000000"/>
                </a:solidFill>
                <a:latin typeface="Times New Roman" pitchFamily="18" charset="0"/>
                <a:cs typeface="Times New Roman" pitchFamily="18" charset="0"/>
              </a:rPr>
              <a:t>1 қараша </a:t>
            </a:r>
            <a:r>
              <a:rPr lang="ru-RU" sz="1200" b="1" dirty="0" err="1" smtClean="0">
                <a:solidFill>
                  <a:srgbClr val="000000"/>
                </a:solidFill>
                <a:latin typeface="Times New Roman" pitchFamily="18" charset="0"/>
                <a:cs typeface="Times New Roman" pitchFamily="18" charset="0"/>
              </a:rPr>
              <a:t>сағ</a:t>
            </a:r>
            <a:r>
              <a:rPr lang="ru-RU" sz="1200" b="1" dirty="0" err="1">
                <a:solidFill>
                  <a:srgbClr val="000000"/>
                </a:solidFill>
                <a:latin typeface="Times New Roman" pitchFamily="18" charset="0"/>
                <a:cs typeface="Times New Roman" pitchFamily="18" charset="0"/>
              </a:rPr>
              <a:t>.</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 </a:t>
            </a:r>
            <a:r>
              <a:rPr lang="ru-RU" sz="1200" b="1" dirty="0" err="1" smtClean="0">
                <a:solidFill>
                  <a:srgbClr val="000000"/>
                </a:solidFill>
                <a:latin typeface="Times New Roman" pitchFamily="18" charset="0"/>
                <a:cs typeface="Times New Roman" pitchFamily="18" charset="0"/>
              </a:rPr>
              <a:t>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lvl="0" algn="just"/>
            <a:r>
              <a:rPr lang="kk-KZ" sz="1200" dirty="0">
                <a:latin typeface="Times New Roman" pitchFamily="18" charset="0"/>
                <a:cs typeface="Times New Roman" pitchFamily="18" charset="0"/>
              </a:rPr>
              <a:t>Бұлтты, </a:t>
            </a:r>
            <a:r>
              <a:rPr lang="kk-KZ" sz="1200" dirty="0" smtClean="0">
                <a:latin typeface="Times New Roman" pitchFamily="18" charset="0"/>
                <a:cs typeface="Times New Roman" pitchFamily="18" charset="0"/>
              </a:rPr>
              <a:t>кей уақыттарда қар </a:t>
            </a:r>
            <a:r>
              <a:rPr lang="ru-RU" sz="1200" dirty="0" err="1" smtClean="0">
                <a:latin typeface="Times New Roman" pitchFamily="18" charset="0"/>
                <a:cs typeface="Times New Roman" pitchFamily="18" charset="0"/>
              </a:rPr>
              <a:t>жауады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Ауа температурасы </a:t>
            </a:r>
            <a:r>
              <a:rPr lang="kk-KZ" sz="1200" dirty="0" smtClean="0">
                <a:latin typeface="Times New Roman" pitchFamily="18" charset="0"/>
                <a:cs typeface="Times New Roman" pitchFamily="18" charset="0"/>
              </a:rPr>
              <a:t>1-3 </a:t>
            </a:r>
            <a:r>
              <a:rPr lang="kk-KZ" sz="1200" dirty="0">
                <a:latin typeface="Times New Roman" pitchFamily="18" charset="0"/>
                <a:cs typeface="Times New Roman" pitchFamily="18" charset="0"/>
              </a:rPr>
              <a:t>градус суық болады.</a:t>
            </a:r>
            <a:r>
              <a:rPr lang="ru-RU" sz="1200" dirty="0">
                <a:latin typeface="Times New Roman" pitchFamily="18" charset="0"/>
                <a:cs typeface="Times New Roman" pitchFamily="18" charset="0"/>
              </a:rPr>
              <a:t> </a:t>
            </a:r>
            <a:r>
              <a:rPr lang="ru-RU" sz="1200" dirty="0">
                <a:solidFill>
                  <a:srgbClr val="000000"/>
                </a:solidFill>
                <a:latin typeface="Times New Roman" pitchFamily="18" charset="0"/>
                <a:cs typeface="Times New Roman" pitchFamily="18" charset="0"/>
                <a:sym typeface="+mn-ea"/>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20692262"/>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993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37</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110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0,3</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4</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1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2 </a:t>
            </a:r>
            <a:r>
              <a:rPr lang="ru-RU" sz="1200" dirty="0" err="1" smtClean="0">
                <a:solidFill>
                  <a:schemeClr val="tx1"/>
                </a:solidFill>
                <a:latin typeface="Times New Roman" panose="02020603050405020304" pitchFamily="18" charset="0"/>
                <a:cs typeface="Times New Roman" panose="02020603050405020304" pitchFamily="18" charset="0"/>
              </a:rPr>
              <a:t>қарашаға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rgbClr val="000000"/>
                </a:solidFill>
                <a:latin typeface="Times New Roman" panose="02020603050405020304" pitchFamily="18" charset="0"/>
                <a:cs typeface="Times New Roman" panose="02020603050405020304" pitchFamily="18" charset="0"/>
              </a:rPr>
              <a:t>төмен</a:t>
            </a:r>
            <a:r>
              <a:rPr lang="ru-RU" altLang="en-US" sz="1200" dirty="0">
                <a:solidFill>
                  <a:srgbClr val="000000"/>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4290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317284" y="4659557"/>
            <a:ext cx="4661089"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Қабдуалиева</a:t>
            </a:r>
            <a:r>
              <a:rPr lang="ru-RU" altLang="ru-RU" sz="1200" b="1" i="1" dirty="0">
                <a:solidFill>
                  <a:srgbClr val="000000"/>
                </a:solidFill>
                <a:latin typeface="Times New Roman" panose="02020603050405020304" pitchFamily="18" charset="0"/>
                <a:cs typeface="Times New Roman" panose="02020603050405020304" pitchFamily="18" charset="0"/>
              </a:rPr>
              <a:t> М.С.</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0,1</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 ≤ Р &lt; 0,17</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0,17 ≤ Р &lt;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0,23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58793986"/>
              </p:ext>
            </p:extLst>
          </p:nvPr>
        </p:nvGraphicFramePr>
        <p:xfrm>
          <a:off x="5159708" y="5536467"/>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a:t>
                      </a:r>
                      <a:r>
                        <a:rPr lang="ru-RU"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info@meteo.kz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a:t>
                      </a:r>
                      <a:r>
                        <a:rPr lang="ru-RU" sz="800" dirty="0">
                          <a:latin typeface="Times New Roman" panose="02020603050405020304" pitchFamily="18" charset="0"/>
                          <a:cs typeface="Times New Roman" panose="02020603050405020304" pitchFamily="18" charset="0"/>
                        </a:rPr>
                        <a:t>7</a:t>
                      </a:r>
                      <a:r>
                        <a:rPr sz="800" dirty="0">
                          <a:latin typeface="Times New Roman" panose="02020603050405020304" pitchFamily="18" charset="0"/>
                          <a:cs typeface="Times New Roman" panose="02020603050405020304" pitchFamily="18" charset="0"/>
                        </a:rPr>
                        <a:t>5, 79-83-</a:t>
                      </a:r>
                      <a:r>
                        <a:rPr lang="ru-RU" sz="800" dirty="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F15BFF72-9C97-FE97-8F64-E9656A0AB78E}"/>
              </a:ext>
            </a:extLst>
          </p:cNvPr>
          <p:cNvSpPr txBox="1"/>
          <p:nvPr/>
        </p:nvSpPr>
        <p:spPr>
          <a:xfrm>
            <a:off x="357486" y="769303"/>
            <a:ext cx="4953000" cy="369332"/>
          </a:xfrm>
          <a:prstGeom prst="rect">
            <a:avLst/>
          </a:prstGeom>
          <a:noFill/>
        </p:spPr>
        <p:txBody>
          <a:bodyPr wrap="square">
            <a:spAutoFit/>
          </a:bodyPr>
          <a:lstStyle/>
          <a:p>
            <a:r>
              <a:rPr lang="kk-KZ" sz="1800" dirty="0">
                <a:latin typeface="Times New Roman" panose="02020603050405020304" pitchFamily="18" charset="0"/>
                <a:cs typeface="Times New Roman" panose="02020603050405020304" pitchFamily="18" charset="0"/>
              </a:rPr>
              <a:t>Ұсыныстар жоқ</a:t>
            </a:r>
            <a:endParaRPr lang="ru-RU" sz="1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13666</TotalTime>
  <Words>559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2486</cp:revision>
  <cp:lastPrinted>2021-07-01T07:38:07Z</cp:lastPrinted>
  <dcterms:created xsi:type="dcterms:W3CDTF">2018-03-27T06:03:00Z</dcterms:created>
  <dcterms:modified xsi:type="dcterms:W3CDTF">2022-10-31T08:46:08Z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