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9737544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304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732581707"/>
              </p:ext>
            </p:extLst>
          </p:nvPr>
        </p:nvGraphicFramePr>
        <p:xfrm>
          <a:off x="5137590" y="621711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062" y="3594360"/>
            <a:ext cx="480164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47099772"/>
              </p:ext>
            </p:extLst>
          </p:nvPr>
        </p:nvGraphicFramePr>
        <p:xfrm>
          <a:off x="5035073" y="4106671"/>
          <a:ext cx="4629556" cy="2011680"/>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val="3583770891"/>
                    </a:ext>
                  </a:extLst>
                </a:gridCol>
                <a:gridCol w="1421277">
                  <a:extLst>
                    <a:ext uri="{9D8B030D-6E8A-4147-A177-3AD203B41FA5}">
                      <a16:colId xmlns:a16="http://schemas.microsoft.com/office/drawing/2014/main" val="1276116030"/>
                    </a:ext>
                  </a:extLst>
                </a:gridCol>
                <a:gridCol w="1426851">
                  <a:extLst>
                    <a:ext uri="{9D8B030D-6E8A-4147-A177-3AD203B41FA5}">
                      <a16:colId xmlns:a16="http://schemas.microsoft.com/office/drawing/2014/main" val="2096923049"/>
                    </a:ext>
                  </a:extLst>
                </a:gridCol>
              </a:tblGrid>
              <a:tr h="4766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342">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30227" y="79926"/>
            <a:ext cx="4824413"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Орал</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smtClean="0">
                <a:latin typeface="Times New Roman" panose="02020603050405020304" pitchFamily="18" charset="0"/>
                <a:cs typeface="Times New Roman" panose="02020603050405020304" pitchFamily="18" charset="0"/>
              </a:rPr>
              <a:t>   01 </a:t>
            </a:r>
            <a:r>
              <a:rPr lang="kk-KZ" altLang="ru-RU" sz="1100" b="1" dirty="0" smtClean="0">
                <a:latin typeface="Times New Roman" panose="02020603050405020304" pitchFamily="18" charset="0"/>
                <a:cs typeface="Times New Roman" panose="02020603050405020304" pitchFamily="18" charset="0"/>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     2022 ж. 31 </a:t>
            </a:r>
            <a:r>
              <a:rPr lang="ru-RU" altLang="ru-RU" sz="1100" b="1" dirty="0" err="1" smtClean="0">
                <a:latin typeface="Times New Roman" panose="02020603050405020304" pitchFamily="18" charset="0"/>
                <a:cs typeface="Times New Roman" panose="02020603050405020304" pitchFamily="18" charset="0"/>
              </a:rPr>
              <a:t>қазан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a:latin typeface="Times New Roman" panose="02020603050405020304" pitchFamily="18" charset="0"/>
                <a:cs typeface="Times New Roman" panose="02020603050405020304" pitchFamily="18" charset="0"/>
              </a:rPr>
              <a:t>20 </a:t>
            </a:r>
            <a:r>
              <a:rPr lang="ru-RU" altLang="ru-RU" sz="1100" b="1" dirty="0" smtClean="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100" b="1" dirty="0" smtClean="0">
                <a:latin typeface="Times New Roman" panose="02020603050405020304" pitchFamily="18" charset="0"/>
                <a:cs typeface="Times New Roman" panose="02020603050405020304" pitchFamily="18" charset="0"/>
              </a:rPr>
              <a:t> 01 </a:t>
            </a:r>
            <a:r>
              <a:rPr lang="ru-RU" altLang="ru-RU" sz="1100" b="1" dirty="0" err="1" smtClean="0">
                <a:latin typeface="Times New Roman" panose="02020603050405020304" pitchFamily="18" charset="0"/>
                <a:cs typeface="Times New Roman" panose="02020603050405020304" pitchFamily="18" charset="0"/>
              </a:rPr>
              <a:t>қарашаға</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smtClean="0">
                <a:latin typeface="Times New Roman" panose="02020603050405020304" pitchFamily="18" charset="0"/>
                <a:cs typeface="Times New Roman" panose="02020603050405020304" pitchFamily="18" charset="0"/>
              </a:rPr>
              <a:t>дейін</a:t>
            </a:r>
            <a:r>
              <a:rPr lang="ru-RU" altLang="ru-RU" sz="1100" b="1" dirty="0" smtClean="0">
                <a:latin typeface="Times New Roman" panose="02020603050405020304" pitchFamily="18" charset="0"/>
                <a:cs typeface="Times New Roman" panose="02020603050405020304" pitchFamily="18" charset="0"/>
              </a:rPr>
              <a:t> </a:t>
            </a:r>
          </a:p>
          <a:p>
            <a:pPr lvl="0"/>
            <a:r>
              <a:rPr lang="ru-RU" sz="1100" dirty="0" smtClean="0">
                <a:latin typeface="Times New Roman" panose="02020603050405020304" pitchFamily="18" charset="0"/>
                <a:cs typeface="Times New Roman" panose="02020603050405020304" pitchFamily="18" charset="0"/>
              </a:rPr>
              <a:t>    </a:t>
            </a:r>
            <a:r>
              <a:rPr lang="kk-KZ" sz="1100" dirty="0" smtClean="0">
                <a:latin typeface="Times New Roman" pitchFamily="18" charset="0"/>
                <a:cs typeface="Times New Roman" pitchFamily="18" charset="0"/>
              </a:rPr>
              <a:t>Көшпелі бұлтты, жауын-шашын (жаңбыр, қар). Түнде және таңертең көктайғақ. Жел батыстан соғады, күші 9-14, екпіні 18 м/с</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түнде 0-2 градус аяз, күндіз 2-4 градус жылы</a:t>
            </a:r>
            <a:r>
              <a:rPr lang="kk-KZ" sz="1100" dirty="0">
                <a:latin typeface="Times New Roman" pitchFamily="18" charset="0"/>
                <a:cs typeface="Times New Roman" pitchFamily="18" charset="0"/>
              </a:rPr>
              <a:t>.</a:t>
            </a:r>
            <a:r>
              <a:rPr lang="ru-RU" sz="1100" b="1" dirty="0" smtClean="0">
                <a:solidFill>
                  <a:srgbClr val="000000"/>
                </a:solidFill>
                <a:latin typeface="Times New Roman" pitchFamily="18" charset="0"/>
                <a:cs typeface="Times New Roman" pitchFamily="18" charset="0"/>
                <a:sym typeface="+mn-ea"/>
              </a:rPr>
              <a:t> </a:t>
            </a:r>
          </a:p>
          <a:p>
            <a:pPr lvl="0" algn="ctr"/>
            <a:endParaRPr lang="ru-RU" sz="1100" b="1" dirty="0" smtClean="0">
              <a:solidFill>
                <a:srgbClr val="000000"/>
              </a:solidFill>
              <a:latin typeface="Times New Roman" pitchFamily="18" charset="0"/>
              <a:cs typeface="Times New Roman" pitchFamily="18" charset="0"/>
              <a:sym typeface="+mn-ea"/>
            </a:endParaRPr>
          </a:p>
          <a:p>
            <a:pPr lvl="0" algn="ctr"/>
            <a:r>
              <a:rPr lang="ru-RU" sz="1100" b="1" dirty="0" smtClean="0">
                <a:solidFill>
                  <a:srgbClr val="000000"/>
                </a:solidFill>
                <a:latin typeface="Times New Roman" pitchFamily="18" charset="0"/>
                <a:cs typeface="Times New Roman" pitchFamily="18" charset="0"/>
                <a:sym typeface="+mn-ea"/>
              </a:rPr>
              <a:t>02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100" b="1" dirty="0" smtClean="0">
                <a:solidFill>
                  <a:srgbClr val="000000"/>
                </a:solidFill>
                <a:latin typeface="Times New Roman" panose="02020603050405020304" pitchFamily="18" charset="0"/>
                <a:cs typeface="Times New Roman" panose="02020603050405020304" pitchFamily="18" charset="0"/>
                <a:sym typeface="+mn-ea"/>
              </a:rPr>
              <a:t>2022 ж.</a:t>
            </a:r>
            <a:r>
              <a:rPr lang="kk-KZ" sz="1100" b="1" dirty="0" smtClean="0">
                <a:solidFill>
                  <a:srgbClr val="000000"/>
                </a:solidFill>
                <a:latin typeface="Times New Roman" panose="02020603050405020304" pitchFamily="18" charset="0"/>
                <a:cs typeface="Times New Roman" panose="02020603050405020304" pitchFamily="18" charset="0"/>
                <a:sym typeface="+mn-ea"/>
              </a:rPr>
              <a:t> 01</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100" b="1" dirty="0" err="1" smtClean="0">
                <a:solidFill>
                  <a:prstClr val="black"/>
                </a:solidFill>
                <a:latin typeface="Times New Roman" panose="02020603050405020304" pitchFamily="18" charset="0"/>
                <a:cs typeface="Times New Roman" panose="02020603050405020304" pitchFamily="18" charset="0"/>
                <a:sym typeface="+mn-ea"/>
              </a:rPr>
              <a:t>қарашадан</a:t>
            </a:r>
            <a:r>
              <a:rPr lang="ru-RU" altLang="ru-RU" sz="1100" b="1" dirty="0" smtClean="0">
                <a:solidFill>
                  <a:prstClr val="black"/>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2022 ж. 02 </a:t>
            </a:r>
            <a:r>
              <a:rPr lang="kk-KZ" sz="1100" b="1" dirty="0" smtClean="0">
                <a:solidFill>
                  <a:srgbClr val="000000"/>
                </a:solidFill>
                <a:latin typeface="Times New Roman" panose="02020603050405020304" pitchFamily="18" charset="0"/>
                <a:cs typeface="Times New Roman" panose="02020603050405020304" pitchFamily="18" charset="0"/>
                <a:sym typeface="+mn-ea"/>
              </a:rPr>
              <a:t>қарашаға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 жауын-шашын (жаңбыр, қар), көктайғақ. </a:t>
            </a:r>
            <a:r>
              <a:rPr lang="ru-RU" sz="1100" dirty="0" err="1" smtClean="0">
                <a:latin typeface="Times New Roman" panose="02020603050405020304" pitchFamily="18" charset="0"/>
                <a:cs typeface="Times New Roman" panose="02020603050405020304" pitchFamily="18" charset="0"/>
              </a:rPr>
              <a:t>Жел</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сол</a:t>
            </a:r>
            <a:r>
              <a:rPr lang="kk-KZ" sz="1100" dirty="0" smtClean="0">
                <a:latin typeface="Times New Roman" pitchFamily="18" charset="0"/>
                <a:cs typeface="Times New Roman" pitchFamily="18" charset="0"/>
              </a:rPr>
              <a:t>түстік-шығыстан солтүстік-батысқа ауысып соғады,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күші</a:t>
            </a:r>
            <a:r>
              <a:rPr lang="ru-RU" sz="1100" dirty="0" smtClean="0">
                <a:latin typeface="Times New Roman" pitchFamily="18" charset="0"/>
                <a:cs typeface="Times New Roman" pitchFamily="18" charset="0"/>
              </a:rPr>
              <a:t> 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a:t>
            </a:r>
          </a:p>
          <a:p>
            <a:pPr indent="182563"/>
            <a:endParaRPr lang="ru-RU" sz="1200" dirty="0" smtClean="0">
              <a:latin typeface="Times New Roman" pitchFamily="18" charset="0"/>
              <a:cs typeface="Times New Roman" pitchFamily="18" charset="0"/>
            </a:endParaRPr>
          </a:p>
        </p:txBody>
      </p:sp>
      <p:sp>
        <p:nvSpPr>
          <p:cNvPr id="22" name="TextBox 13"/>
          <p:cNvSpPr txBox="1"/>
          <p:nvPr/>
        </p:nvSpPr>
        <p:spPr>
          <a:xfrm>
            <a:off x="5025122" y="326797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349" y="2569049"/>
            <a:ext cx="4680168"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01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қарашаға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16424</TotalTime>
  <Words>606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2957</cp:revision>
  <cp:lastPrinted>2021-07-01T03:56:27Z</cp:lastPrinted>
  <dcterms:created xsi:type="dcterms:W3CDTF">2018-03-27T06:03:00Z</dcterms:created>
  <dcterms:modified xsi:type="dcterms:W3CDTF">2022-10-31T09:20:38Z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