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19" autoAdjust="0"/>
    <p:restoredTop sz="99835" autoAdjust="0"/>
  </p:normalViewPr>
  <p:slideViewPr>
    <p:cSldViewPr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9693431C-CA31-4197-A5DB-9618990CF3E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E11487-07F1-4F1B-B7D2-307373A8D1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5B771D-BCC8-46E1-BC21-39D60EAB1F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419D3-0A36-4873-8896-F34EC15C2C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E4F92-AFCD-436D-B569-0B686414B5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C34CE-2302-4E2B-B335-D6FD0A6F4D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E92CD3-14BA-4A52-A6BD-BEF5FEE7F94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0DE33-22F5-4576-9341-32928857981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282F6-D235-43E4-B265-3DBB888CDEF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8AA24F-890C-4D68-ABB3-EF37A1308B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A8EE52-0896-4A67-935B-2DD3D7F532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A81EEE-EF43-41CF-A945-EE11ECFC30A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F55DB08-8A05-4C7E-9C72-41BAC9BF64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304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31 октября 2022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88913"/>
            <a:ext cx="4808538" cy="17446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01 ноября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октября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01 ноября</a:t>
            </a:r>
          </a:p>
          <a:p>
            <a:pPr algn="just"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2-7 м/с. Температура воздуха ночью 5-7, днем 13-15 тепла.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02 ноября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01 ноября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02 ноября</a:t>
            </a:r>
          </a:p>
          <a:p>
            <a:pPr>
              <a:buFont typeface="Arial" charset="0"/>
              <a:buNone/>
            </a:pPr>
            <a:r>
              <a:rPr lang="ru-RU" altLang="ru-RU">
                <a:solidFill>
                  <a:schemeClr val="tx1"/>
                </a:solidFill>
              </a:rPr>
              <a:t>Переменная облачность, без осадков. Ветер 3-8 м/с. Температура воздуха 4-6 тепла</a:t>
            </a:r>
            <a:r>
              <a:rPr lang="ru-RU" altLang="ru-RU" b="1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5060950" y="2471738"/>
            <a:ext cx="4608513" cy="1042987"/>
          </a:xfrm>
          <a:prstGeom prst="rect">
            <a:avLst/>
          </a:prstGeom>
          <a:solidFill>
            <a:schemeClr val="accent6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01 ноября, ночью 02 ноября 202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dirty="0" err="1">
                <a:solidFill>
                  <a:schemeClr val="tx1"/>
                </a:solidFill>
                <a:sym typeface="+mn-ea"/>
              </a:rPr>
              <a:t>накоплени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140325" y="6527800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60938" y="4016375"/>
            <a:ext cx="482441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октября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2022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/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246690"/>
              </p:ext>
            </p:extLst>
          </p:nvPr>
        </p:nvGraphicFramePr>
        <p:xfrm>
          <a:off x="5097463" y="4491038"/>
          <a:ext cx="4490130" cy="20119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55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848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414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525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83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7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95875" y="3716338"/>
            <a:ext cx="4537075" cy="312737"/>
          </a:xfrm>
          <a:prstGeom prst="rect">
            <a:avLst/>
          </a:prstGeom>
          <a:solidFill>
            <a:srgbClr val="99CC00"/>
          </a:solidFill>
          <a:ln w="38100" algn="ctr">
            <a:solidFill>
              <a:schemeClr val="bg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16" name="TextBox 15"/>
          <p:cNvSpPr txBox="1">
            <a:spLocks noChangeArrowheads="1"/>
          </p:cNvSpPr>
          <p:nvPr/>
        </p:nvSpPr>
        <p:spPr bwMode="auto">
          <a:xfrm>
            <a:off x="317285" y="246063"/>
            <a:ext cx="4635715" cy="30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sz="1400" b="1">
                <a:solidFill>
                  <a:srgbClr val="000000"/>
                </a:solidFill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5364" name="Прямоугольник 26"/>
          <p:cNvSpPr>
            <a:spLocks noChangeArrowheads="1"/>
          </p:cNvSpPr>
          <p:nvPr/>
        </p:nvSpPr>
        <p:spPr bwMode="auto">
          <a:xfrm>
            <a:off x="128588" y="2586038"/>
            <a:ext cx="482441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5" name="Прямоугольник 13"/>
          <p:cNvSpPr>
            <a:spLocks noChangeArrowheads="1"/>
          </p:cNvSpPr>
          <p:nvPr/>
        </p:nvSpPr>
        <p:spPr bwMode="auto">
          <a:xfrm>
            <a:off x="4937125" y="58738"/>
            <a:ext cx="483711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6" name="Группа 24"/>
          <p:cNvGrpSpPr>
            <a:grpSpLocks/>
          </p:cNvGrpSpPr>
          <p:nvPr/>
        </p:nvGrpSpPr>
        <p:grpSpPr bwMode="auto">
          <a:xfrm>
            <a:off x="5281613" y="4394200"/>
            <a:ext cx="4291012" cy="1819275"/>
            <a:chOff x="531522" y="3799939"/>
            <a:chExt cx="4291013" cy="1920672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4035778" cy="836767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4" name="Прямоугольник 8"/>
            <p:cNvSpPr>
              <a:spLocks noChangeArrowheads="1"/>
            </p:cNvSpPr>
            <p:nvPr/>
          </p:nvSpPr>
          <p:spPr bwMode="auto">
            <a:xfrm>
              <a:off x="533243" y="4099912"/>
              <a:ext cx="2133534" cy="997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kk-KZ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endParaRPr lang="ru-RU" altLang="ru-RU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 algn="ctr">
                <a:buFont typeface="Arial" charset="0"/>
                <a:buNone/>
              </a:pPr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Нур-Султан, ул. Мангилик ел 11/1</a:t>
              </a:r>
            </a:p>
            <a:p>
              <a:pPr algn="ctr">
                <a:buFont typeface="Arial" charset="0"/>
                <a:buNone/>
              </a:pPr>
              <a:endParaRPr lang="ru-RU" altLang="ru-RU" sz="1000" i="1">
                <a:cs typeface="Times New Roman" pitchFamily="18" charset="0"/>
              </a:endParaRPr>
            </a:p>
          </p:txBody>
        </p:sp>
        <p:sp>
          <p:nvSpPr>
            <p:cNvPr id="15415" name="Прямоугольник 20"/>
            <p:cNvSpPr>
              <a:spLocks noChangeArrowheads="1"/>
            </p:cNvSpPr>
            <p:nvPr/>
          </p:nvSpPr>
          <p:spPr bwMode="auto">
            <a:xfrm>
              <a:off x="531655" y="3799939"/>
              <a:ext cx="4290880" cy="8680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endParaRPr lang="ru-RU" altLang="ru-RU" b="1" i="1">
                <a:solidFill>
                  <a:srgbClr val="000000"/>
                </a:solidFill>
                <a:cs typeface="Times New Roman" pitchFamily="18" charset="0"/>
              </a:endParaRPr>
            </a:p>
            <a:p>
              <a:pPr>
                <a:buFont typeface="Arial" charset="0"/>
                <a:buNone/>
              </a:pPr>
              <a:r>
                <a:rPr lang="ru-RU" altLang="ru-RU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</p:txBody>
        </p:sp>
      </p:grpSp>
      <p:sp>
        <p:nvSpPr>
          <p:cNvPr id="15367" name="Прямоугольник 11"/>
          <p:cNvSpPr>
            <a:spLocks noChangeArrowheads="1"/>
          </p:cNvSpPr>
          <p:nvPr/>
        </p:nvSpPr>
        <p:spPr bwMode="auto">
          <a:xfrm>
            <a:off x="5018088" y="640080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8" name="Прямоугольник 14"/>
          <p:cNvSpPr>
            <a:spLocks noChangeArrowheads="1"/>
          </p:cNvSpPr>
          <p:nvPr/>
        </p:nvSpPr>
        <p:spPr bwMode="auto">
          <a:xfrm>
            <a:off x="4953000" y="1298575"/>
            <a:ext cx="4808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9" name="Прямоугольник 1"/>
          <p:cNvSpPr>
            <a:spLocks noChangeArrowheads="1"/>
          </p:cNvSpPr>
          <p:nvPr/>
        </p:nvSpPr>
        <p:spPr bwMode="auto">
          <a:xfrm>
            <a:off x="5181600" y="6159500"/>
            <a:ext cx="4521200" cy="3079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4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b="1" i="1">
                <a:solidFill>
                  <a:srgbClr val="000000"/>
                </a:solidFill>
                <a:cs typeface="Times New Roman" pitchFamily="18" charset="0"/>
              </a:rPr>
              <a:t>Ертаева С.Ә. </a:t>
            </a:r>
            <a:endParaRPr lang="ru-RU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99038" y="4984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3" name="Прямоугольник 18"/>
          <p:cNvSpPr>
            <a:spLocks noChangeArrowheads="1"/>
          </p:cNvSpPr>
          <p:nvPr/>
        </p:nvSpPr>
        <p:spPr bwMode="auto">
          <a:xfrm>
            <a:off x="4967288" y="2106613"/>
            <a:ext cx="4786312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16500" y="245268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2" name="TextBox 20"/>
          <p:cNvSpPr txBox="1">
            <a:spLocks noChangeArrowheads="1"/>
          </p:cNvSpPr>
          <p:nvPr/>
        </p:nvSpPr>
        <p:spPr bwMode="auto">
          <a:xfrm>
            <a:off x="4960938" y="4662488"/>
            <a:ext cx="4808537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1" name="Прямоугольник 1"/>
          <p:cNvSpPr>
            <a:spLocks noChangeArrowheads="1"/>
          </p:cNvSpPr>
          <p:nvPr/>
        </p:nvSpPr>
        <p:spPr bwMode="auto">
          <a:xfrm>
            <a:off x="128587" y="479719"/>
            <a:ext cx="4807158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сократить время пребывания на открытом воздухе, особенно вблизи автотрасс или других источников загрязнения. Детям и беременным женщинам следует отказаться от длительных прогулок;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людям, страдающим хроническими заболеваниями легких, сердечно-сосудистыми, аллергическими заболеваниями, при нахождении на открытом воздухе, необходимо иметь при себе необходимые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b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ограничить физическую нагрузку на открытом воздухе. Занятие физкультурой и спортом проводить в закрытых спортивных комплексах.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14656</TotalTime>
  <Words>784</Words>
  <Application>Microsoft Office PowerPoint</Application>
  <PresentationFormat>Лист A4 (210x297 мм)</PresentationFormat>
  <Paragraphs>114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2775</cp:revision>
  <cp:lastPrinted>2021-07-01T09:11:30Z</cp:lastPrinted>
  <dcterms:created xsi:type="dcterms:W3CDTF">2018-03-27T06:03:00Z</dcterms:created>
  <dcterms:modified xsi:type="dcterms:W3CDTF">2022-10-31T10:51:18Z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