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r>
                        <a:rPr lang="kk-KZ" altLang="en-US" sz="1200" b="1" i="1" dirty="0"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№304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2022 жыл 31 қазан</a:t>
                      </a:r>
                      <a:endParaRPr lang="zh-CN" altLang="x-none" sz="1200" b="1" i="1" u="none" kern="1200" baseline="0" dirty="0" smtClean="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31 </a:t>
            </a:r>
            <a:r>
              <a:rPr lang="ru-RU" altLang="ru-RU" sz="1200" b="1" dirty="0" err="1" smtClean="0">
                <a:latin typeface="Times New Roman" panose="02020603050405020304" pitchFamily="18" charset="0"/>
                <a:cs typeface="Times New Roman" panose="02020603050405020304" pitchFamily="18" charset="0"/>
              </a:rPr>
              <a:t>қазан Петропавл</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61078202"/>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31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8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84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551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5214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49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sp>
        <p:nvSpPr>
          <p:cNvPr id="16" name="Прямоугольник 15"/>
          <p:cNvSpPr/>
          <p:nvPr/>
        </p:nvSpPr>
        <p:spPr>
          <a:xfrm>
            <a:off x="5027340" y="188640"/>
            <a:ext cx="4680520" cy="1785104"/>
          </a:xfrm>
          <a:prstGeom prst="rect">
            <a:avLst/>
          </a:prstGeom>
        </p:spPr>
        <p:txBody>
          <a:bodyPr wrap="square">
            <a:spAutoFit/>
          </a:bodyPr>
          <a:lstStyle/>
          <a:p>
            <a:pPr lvl="0" algn="ctr"/>
            <a:r>
              <a:rPr lang="ru-RU" altLang="ru-RU" sz="1100" b="1" dirty="0" smtClean="0">
                <a:latin typeface="Times New Roman" pitchFamily="18" charset="0"/>
                <a:cs typeface="Times New Roman" pitchFamily="18" charset="0"/>
              </a:rPr>
              <a:t>Петропавл </a:t>
            </a:r>
            <a:r>
              <a:rPr lang="ru-RU" altLang="ru-RU" sz="1100" b="1" dirty="0" err="1" smtClean="0">
                <a:latin typeface="Times New Roman" pitchFamily="18" charset="0"/>
                <a:cs typeface="Times New Roman" pitchFamily="18" charset="0"/>
              </a:rPr>
              <a:t>қаласы бойынша</a:t>
            </a:r>
            <a:endParaRPr lang="ru-RU" altLang="ru-RU" sz="1100" b="1" dirty="0" smtClean="0">
              <a:latin typeface="Times New Roman" pitchFamily="18" charset="0"/>
              <a:cs typeface="Times New Roman" pitchFamily="18" charset="0"/>
            </a:endParaRPr>
          </a:p>
          <a:p>
            <a:pPr algn="ctr"/>
            <a:r>
              <a:rPr lang="kk-KZ" altLang="ru-RU" sz="1100" b="1" dirty="0" smtClean="0">
                <a:solidFill>
                  <a:srgbClr val="000000"/>
                </a:solidFill>
                <a:latin typeface="Times New Roman" pitchFamily="18" charset="0"/>
                <a:cs typeface="Times New Roman" pitchFamily="18" charset="0"/>
              </a:rPr>
              <a:t>01 қарашаға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31 </a:t>
            </a:r>
            <a:r>
              <a:rPr lang="ru-RU" altLang="ru-RU" sz="1100" b="1" dirty="0" err="1" smtClean="0">
                <a:solidFill>
                  <a:srgbClr val="000000"/>
                </a:solidFill>
                <a:latin typeface="Times New Roman" pitchFamily="18" charset="0"/>
                <a:cs typeface="Times New Roman" pitchFamily="18" charset="0"/>
              </a:rPr>
              <a:t>қазаннан</a:t>
            </a:r>
            <a:r>
              <a:rPr lang="kk-KZ" altLang="ru-RU" sz="1100" b="1" dirty="0" smtClean="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қарашаға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Аздаған жауын-шашын (жаңбыр, қар), көктайғақ. Оңтүстіктен жел соғады, күші 9-14, күндіз екпіні 15-20 м/с. Ауа температурасы түнде 1-3 градус аяз, күндіз 2-4 градус жылы.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02 </a:t>
            </a:r>
            <a:r>
              <a:rPr lang="kk-KZ" sz="1100" b="1" dirty="0" smtClean="0">
                <a:solidFill>
                  <a:srgbClr val="000000"/>
                </a:solidFill>
                <a:latin typeface="Times New Roman" pitchFamily="18" charset="0"/>
                <a:cs typeface="Times New Roman" pitchFamily="18" charset="0"/>
              </a:rPr>
              <a:t>қарашаға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болжамы</a:t>
            </a:r>
            <a:endParaRPr lang="ru-RU" altLang="ru-RU" sz="1100" b="1" dirty="0" smtClean="0">
              <a:solidFill>
                <a:srgbClr val="000000"/>
              </a:solidFill>
              <a:latin typeface="Times New Roman" pitchFamily="18" charset="0"/>
              <a:cs typeface="Times New Roman" pitchFamily="18" charset="0"/>
            </a:endParaRPr>
          </a:p>
          <a:p>
            <a:pPr algn="ctr"/>
            <a:r>
              <a:rPr lang="ru-RU" altLang="ru-RU" sz="1100" b="1" dirty="0" smtClean="0">
                <a:solidFill>
                  <a:srgbClr val="000000"/>
                </a:solidFill>
                <a:latin typeface="Times New Roman" pitchFamily="18" charset="0"/>
                <a:cs typeface="Times New Roman" pitchFamily="18" charset="0"/>
              </a:rPr>
              <a:t>2022 </a:t>
            </a:r>
            <a:r>
              <a:rPr lang="ru-RU" altLang="ru-RU" sz="1100" b="1" dirty="0" err="1" smtClean="0">
                <a:solidFill>
                  <a:srgbClr val="000000"/>
                </a:solidFill>
                <a:latin typeface="Times New Roman" pitchFamily="18" charset="0"/>
                <a:cs typeface="Times New Roman" pitchFamily="18" charset="0"/>
              </a:rPr>
              <a:t>жылғы</a:t>
            </a:r>
            <a:r>
              <a:rPr lang="ru-RU" altLang="ru-RU" sz="1100" b="1" dirty="0" smtClean="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қарашадан </a:t>
            </a:r>
            <a:r>
              <a:rPr lang="ru-RU" altLang="ru-RU" sz="1100" b="1" dirty="0" smtClean="0">
                <a:solidFill>
                  <a:srgbClr val="000000"/>
                </a:solidFill>
                <a:latin typeface="Times New Roman" pitchFamily="18" charset="0"/>
                <a:cs typeface="Times New Roman" pitchFamily="18" charset="0"/>
              </a:rPr>
              <a:t>21 </a:t>
            </a:r>
            <a:r>
              <a:rPr lang="ru-RU" altLang="ru-RU" sz="1100" b="1" dirty="0" err="1" smtClean="0">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02 </a:t>
            </a:r>
            <a:r>
              <a:rPr lang="kk-KZ" sz="1100" b="1" dirty="0" smtClean="0">
                <a:solidFill>
                  <a:srgbClr val="000000"/>
                </a:solidFill>
                <a:latin typeface="Times New Roman" pitchFamily="18" charset="0"/>
                <a:cs typeface="Times New Roman" pitchFamily="18" charset="0"/>
              </a:rPr>
              <a:t>қарашаға </a:t>
            </a:r>
            <a:r>
              <a:rPr lang="ru-RU" sz="1100" b="1" dirty="0" smtClean="0">
                <a:solidFill>
                  <a:srgbClr val="000000"/>
                </a:solidFill>
                <a:latin typeface="Times New Roman" pitchFamily="18" charset="0"/>
                <a:cs typeface="Times New Roman" pitchFamily="18" charset="0"/>
              </a:rPr>
              <a:t>09</a:t>
            </a:r>
            <a:r>
              <a:rPr lang="ru-RU" altLang="ru-RU" sz="1100" b="1" dirty="0" smtClean="0">
                <a:solidFill>
                  <a:srgbClr val="000000"/>
                </a:solidFill>
                <a:latin typeface="Times New Roman" pitchFamily="18" charset="0"/>
                <a:cs typeface="Times New Roman" pitchFamily="18" charset="0"/>
              </a:rPr>
              <a:t> </a:t>
            </a:r>
            <a:r>
              <a:rPr lang="ru-RU" altLang="ru-RU" sz="1100" b="1" dirty="0" err="1" smtClean="0">
                <a:solidFill>
                  <a:srgbClr val="000000"/>
                </a:solidFill>
                <a:latin typeface="Times New Roman" pitchFamily="18" charset="0"/>
                <a:cs typeface="Times New Roman" pitchFamily="18" charset="0"/>
              </a:rPr>
              <a:t>сағатқа дейін</a:t>
            </a:r>
            <a:r>
              <a:rPr lang="ru-RU" altLang="ru-RU" sz="1100" b="1" dirty="0" smtClean="0">
                <a:solidFill>
                  <a:srgbClr val="000000"/>
                </a:solidFill>
                <a:latin typeface="Times New Roman" pitchFamily="18" charset="0"/>
                <a:cs typeface="Times New Roman" pitchFamily="18" charset="0"/>
              </a:rPr>
              <a:t>   </a:t>
            </a:r>
            <a:endParaRPr lang="ru-RU" sz="1100"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Жауын-шашынсыз. Оңтүстік-шығыстан, жел соғады, </a:t>
            </a:r>
            <a:r>
              <a:rPr lang="ru-RU" sz="1100" dirty="0" err="1" smtClean="0">
                <a:latin typeface="Times New Roman" pitchFamily="18" charset="0"/>
                <a:cs typeface="Times New Roman" pitchFamily="18" charset="0"/>
              </a:rPr>
              <a:t>күші </a:t>
            </a:r>
            <a:r>
              <a:rPr lang="ru-RU" sz="1100" dirty="0" smtClean="0">
                <a:latin typeface="Times New Roman" pitchFamily="18" charset="0"/>
                <a:cs typeface="Times New Roman" pitchFamily="18" charset="0"/>
              </a:rPr>
              <a:t>9-14, </a:t>
            </a:r>
            <a:r>
              <a:rPr lang="ru-RU" sz="1100" dirty="0" err="1" smtClean="0">
                <a:latin typeface="Times New Roman" pitchFamily="18" charset="0"/>
                <a:cs typeface="Times New Roman" pitchFamily="18" charset="0"/>
              </a:rPr>
              <a:t>екпіні</a:t>
            </a:r>
            <a:r>
              <a:rPr lang="ru-RU" sz="1100" dirty="0" smtClean="0">
                <a:latin typeface="Times New Roman" pitchFamily="18" charset="0"/>
                <a:cs typeface="Times New Roman" pitchFamily="18" charset="0"/>
              </a:rPr>
              <a:t> 15-20 </a:t>
            </a:r>
            <a:r>
              <a:rPr lang="kk-KZ" sz="1100" dirty="0" smtClean="0">
                <a:latin typeface="Times New Roman" pitchFamily="18" charset="0"/>
                <a:cs typeface="Times New Roman" pitchFamily="18" charset="0"/>
              </a:rPr>
              <a:t>м/с</a:t>
            </a:r>
            <a:r>
              <a:rPr lang="kk-KZ"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smtClean="0">
                <a:latin typeface="Times New Roman" pitchFamily="18" charset="0"/>
                <a:cs typeface="Times New Roman" pitchFamily="18" charset="0"/>
              </a:rPr>
              <a:t>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ru-RU" altLang="en-US" sz="1100" dirty="0" smtClean="0">
                <a:solidFill>
                  <a:srgbClr val="000000"/>
                </a:solidFill>
                <a:latin typeface="Times New Roman" pitchFamily="18" charset="0"/>
                <a:cs typeface="Times New Roman" pitchFamily="18" charset="0"/>
                <a:sym typeface="+mn-ea"/>
              </a:rPr>
              <a:t> </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15859"/>
            <a:ext cx="4680520"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01 қарашада</a:t>
            </a:r>
            <a:r>
              <a:rPr lang="ru-RU" sz="1100" dirty="0" smtClean="0">
                <a:solidFill>
                  <a:schemeClr val="tx1"/>
                </a:solidFill>
                <a:latin typeface="Times New Roman" panose="02020603050405020304" pitchFamily="18" charset="0"/>
                <a:cs typeface="Times New Roman" panose="02020603050405020304" pitchFamily="18" charset="0"/>
              </a:rPr>
              <a:t>, 02 </a:t>
            </a:r>
            <a:r>
              <a:rPr lang="ru-RU" sz="1100" dirty="0" err="1" smtClean="0">
                <a:solidFill>
                  <a:schemeClr val="tx1"/>
                </a:solidFill>
                <a:latin typeface="Times New Roman" panose="02020603050405020304" pitchFamily="18" charset="0"/>
                <a:cs typeface="Times New Roman" panose="02020603050405020304" pitchFamily="18" charset="0"/>
              </a:rPr>
              <a:t>қарашаға қараған түні 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төмен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r>
              <a:rPr lang="ru-RU" sz="1050" dirty="0" err="1" smtClean="0">
                <a:solidFill>
                  <a:schemeClr val="tx1"/>
                </a:solidFill>
                <a:latin typeface="Times New Roman" panose="02020603050405020304" pitchFamily="18" charset="0"/>
                <a:cs typeface="Times New Roman" panose="02020603050405020304" pitchFamily="18" charset="0"/>
              </a:rPr>
              <a:t>.</a:t>
            </a:r>
            <a:endParaRPr lang="ru-RU" sz="105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140968"/>
            <a:ext cx="468052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784042"/>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322983" y="4539118"/>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smtClean="0">
                <a:solidFill>
                  <a:srgbClr val="000000"/>
                </a:solidFill>
                <a:latin typeface="Times New Roman" panose="02020603050405020304" pitchFamily="18" charset="0"/>
                <a:cs typeface="Times New Roman" panose="02020603050405020304" pitchFamily="18" charset="0"/>
              </a:rPr>
              <a:t>Валаранов</a:t>
            </a:r>
            <a:r>
              <a:rPr lang="ru-RU" altLang="ru-RU" sz="1000" dirty="0" smtClean="0">
                <a:solidFill>
                  <a:srgbClr val="000000"/>
                </a:solidFill>
                <a:latin typeface="Times New Roman" panose="02020603050405020304" pitchFamily="18" charset="0"/>
                <a:cs typeface="Times New Roman" panose="02020603050405020304" pitchFamily="18" charset="0"/>
              </a:rPr>
              <a:t> к-</a:t>
            </a:r>
            <a:r>
              <a:rPr lang="ru-RU" altLang="ru-RU" sz="1000" dirty="0" err="1" smtClean="0">
                <a:solidFill>
                  <a:srgbClr val="000000"/>
                </a:solidFill>
                <a:latin typeface="Times New Roman" panose="02020603050405020304" pitchFamily="18" charset="0"/>
                <a:cs typeface="Times New Roman" panose="02020603050405020304" pitchFamily="18" charset="0"/>
              </a:rPr>
              <a:t>сі</a:t>
            </a:r>
            <a:r>
              <a:rPr lang="ru-RU" altLang="ru-RU" sz="1000" dirty="0" smtClean="0">
                <a:solidFill>
                  <a:srgbClr val="000000"/>
                </a:solidFill>
                <a:latin typeface="Times New Roman" panose="02020603050405020304" pitchFamily="18" charset="0"/>
                <a:cs typeface="Times New Roman" panose="02020603050405020304" pitchFamily="18" charset="0"/>
              </a:rPr>
              <a:t>, </a:t>
            </a:r>
            <a:r>
              <a:rPr lang="ru-RU" altLang="ru-RU" sz="1000" dirty="0">
                <a:solidFill>
                  <a:srgbClr val="000000"/>
                </a:solidFill>
                <a:latin typeface="Times New Roman" panose="02020603050405020304" pitchFamily="18" charset="0"/>
                <a:cs typeface="Times New Roman" panose="02020603050405020304" pitchFamily="18" charset="0"/>
              </a:rPr>
              <a:t>19Б)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endParaRPr lang="ru-RU" altLang="ru-RU" sz="10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000" dirty="0" smtClean="0">
                <a:solidFill>
                  <a:srgbClr val="000000"/>
                </a:solidFill>
                <a:latin typeface="Times New Roman" panose="02020603050405020304" pitchFamily="18" charset="0"/>
                <a:cs typeface="Times New Roman" panose="02020603050405020304" pitchFamily="18" charset="0"/>
              </a:rPr>
              <a:t>№</a:t>
            </a:r>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smtClean="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78467" y="4285366"/>
            <a:ext cx="4298660" cy="1913221"/>
            <a:chOff x="523875" y="3799939"/>
            <a:chExt cx="4298660"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23875" y="4077010"/>
              <a:ext cx="215315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1"/>
          <p:cNvSpPr>
            <a:spLocks noChangeArrowheads="1"/>
          </p:cNvSpPr>
          <p:nvPr/>
        </p:nvSpPr>
        <p:spPr bwMode="auto">
          <a:xfrm>
            <a:off x="122238" y="801688"/>
            <a:ext cx="4830762"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cs typeface="Arial" panose="020B0604020202020204" pitchFamily="34" charset="0"/>
              </a:defRPr>
            </a:lvl1pPr>
            <a:lvl2pPr marL="742950" indent="-285750">
              <a:defRPr>
                <a:solidFill>
                  <a:schemeClr val="tx1"/>
                </a:solidFill>
                <a:latin typeface="Calibri" panose="020F0502020204030204" pitchFamily="34" charset="0"/>
                <a:cs typeface="Arial" panose="020B0604020202020204" pitchFamily="34" charset="0"/>
              </a:defRPr>
            </a:lvl2pPr>
            <a:lvl3pPr marL="1143000" indent="-228600">
              <a:defRPr>
                <a:solidFill>
                  <a:schemeClr val="tx1"/>
                </a:solidFill>
                <a:latin typeface="Calibri" panose="020F0502020204030204" pitchFamily="34" charset="0"/>
                <a:cs typeface="Arial" panose="020B0604020202020204" pitchFamily="34" charset="0"/>
              </a:defRPr>
            </a:lvl3pPr>
            <a:lvl4pPr marL="1600200" indent="-228600">
              <a:defRPr>
                <a:solidFill>
                  <a:schemeClr val="tx1"/>
                </a:solidFill>
                <a:latin typeface="Calibri" panose="020F0502020204030204" pitchFamily="34" charset="0"/>
                <a:cs typeface="Arial" panose="020B0604020202020204" pitchFamily="34" charset="0"/>
              </a:defRPr>
            </a:lvl4pPr>
            <a:lvl5pPr marL="2057400" indent="-22860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just">
              <a:lnSpc>
                <a:spcPct val="107000"/>
              </a:lnSpc>
              <a:spcAft>
                <a:spcPts val="800"/>
              </a:spcAft>
            </a:pP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alt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13058</TotalTime>
  <Words>578</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2413</cp:revision>
  <cp:lastPrinted>2021-07-01T03:56:27Z</cp:lastPrinted>
  <dcterms:created xsi:type="dcterms:W3CDTF">2018-03-27T06:03:00Z</dcterms:created>
  <dcterms:modified xsi:type="dcterms:W3CDTF">2022-10-31T09:06:13Z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