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1" d="100"/>
          <a:sy n="71" d="100"/>
        </p:scale>
        <p:origin x="414"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262617457"/>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№307</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03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776569505"/>
              </p:ext>
            </p:extLst>
          </p:nvPr>
        </p:nvGraphicFramePr>
        <p:xfrm>
          <a:off x="4975238" y="6450488"/>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763729"/>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03 </a:t>
            </a:r>
            <a:r>
              <a:rPr lang="kk-KZ" altLang="ru-RU" sz="1200" b="1" dirty="0" smtClean="0">
                <a:latin typeface="Times New Roman" panose="02020603050405020304" pitchFamily="18" charset="0"/>
                <a:cs typeface="Times New Roman" panose="02020603050405020304" pitchFamily="18" charset="0"/>
              </a:rPr>
              <a:t>қарашаға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166707473"/>
              </p:ext>
            </p:extLst>
          </p:nvPr>
        </p:nvGraphicFramePr>
        <p:xfrm>
          <a:off x="5027850" y="4221088"/>
          <a:ext cx="4691064" cy="215899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926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29</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1574</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endParaRPr lang="kk-KZ" sz="1000" b="0" i="0" u="none" strike="noStrike" dirty="0" smtClean="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16" name="Прямоугольник 15"/>
          <p:cNvSpPr/>
          <p:nvPr/>
        </p:nvSpPr>
        <p:spPr>
          <a:xfrm>
            <a:off x="4966623" y="133501"/>
            <a:ext cx="4794914"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04</a:t>
            </a:r>
            <a:r>
              <a:rPr lang="ru-RU" alt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kk-KZ" sz="1200" b="1" dirty="0" smtClean="0">
                <a:solidFill>
                  <a:srgbClr val="000000"/>
                </a:solidFill>
                <a:latin typeface="Times New Roman" panose="02020603050405020304" pitchFamily="18" charset="0"/>
                <a:cs typeface="Times New Roman" panose="02020603050405020304" pitchFamily="18" charset="0"/>
                <a:sym typeface="+mn-ea"/>
              </a:rPr>
              <a:t>қарашаға </a:t>
            </a: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арналған </a:t>
            </a:r>
            <a:r>
              <a:rPr lang="kk-KZ" altLang="ru-RU" sz="1200" b="1" dirty="0">
                <a:solidFill>
                  <a:prstClr val="black"/>
                </a:solidFill>
                <a:latin typeface="Times New Roman" panose="02020603050405020304" pitchFamily="18" charset="0"/>
                <a:cs typeface="Times New Roman" panose="02020603050405020304" pitchFamily="18" charset="0"/>
              </a:rPr>
              <a:t>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03 </a:t>
            </a:r>
            <a:r>
              <a:rPr lang="kk-KZ" sz="1200" b="1" dirty="0" smtClean="0">
                <a:solidFill>
                  <a:srgbClr val="000000"/>
                </a:solidFill>
                <a:latin typeface="Times New Roman" panose="02020603050405020304" pitchFamily="18" charset="0"/>
                <a:cs typeface="Times New Roman" panose="02020603050405020304" pitchFamily="18" charset="0"/>
                <a:sym typeface="+mn-ea"/>
              </a:rPr>
              <a:t>қарашаның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a:solidFill>
                  <a:prstClr val="black"/>
                </a:solidFill>
                <a:latin typeface="Times New Roman" panose="02020603050405020304" pitchFamily="18" charset="0"/>
                <a:cs typeface="Times New Roman" panose="02020603050405020304" pitchFamily="18" charset="0"/>
              </a:rPr>
              <a:t>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04 </a:t>
            </a:r>
            <a:r>
              <a:rPr lang="kk-KZ" sz="1200" b="1" dirty="0" smtClean="0">
                <a:solidFill>
                  <a:srgbClr val="000000"/>
                </a:solidFill>
                <a:latin typeface="Times New Roman" panose="02020603050405020304" pitchFamily="18" charset="0"/>
                <a:cs typeface="Times New Roman" panose="02020603050405020304" pitchFamily="18" charset="0"/>
                <a:sym typeface="+mn-ea"/>
              </a:rPr>
              <a:t>қарашаның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a:solidFill>
                  <a:prstClr val="black"/>
                </a:solidFill>
                <a:latin typeface="Times New Roman" panose="02020603050405020304" pitchFamily="18" charset="0"/>
                <a:cs typeface="Times New Roman" panose="02020603050405020304" pitchFamily="18" charset="0"/>
              </a:rPr>
              <a:t>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endParaRPr lang="ru-RU" altLang="ru-RU" sz="1200" b="1" dirty="0" smtClean="0">
              <a:solidFill>
                <a:prstClr val="black"/>
              </a:solidFill>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Жауын-шашынсыз. </a:t>
            </a:r>
            <a:r>
              <a:rPr lang="kk-KZ" sz="1200" dirty="0">
                <a:solidFill>
                  <a:prstClr val="black"/>
                </a:solidFill>
                <a:latin typeface="Times New Roman" pitchFamily="18" charset="0"/>
                <a:cs typeface="Times New Roman" pitchFamily="18" charset="0"/>
              </a:rPr>
              <a:t>Ж</a:t>
            </a:r>
            <a:r>
              <a:rPr lang="kk-KZ" sz="1200" dirty="0">
                <a:latin typeface="Times New Roman" panose="02020603050405020304" pitchFamily="18" charset="0"/>
                <a:cs typeface="Times New Roman" panose="02020603050405020304" pitchFamily="18" charset="0"/>
              </a:rPr>
              <a:t>ел </a:t>
            </a:r>
            <a:r>
              <a:rPr lang="kk-KZ" sz="1200" dirty="0" smtClean="0">
                <a:latin typeface="Times New Roman" panose="02020603050405020304" pitchFamily="18" charset="0"/>
                <a:cs typeface="Times New Roman" panose="02020603050405020304" pitchFamily="18" charset="0"/>
              </a:rPr>
              <a:t>шығыстан, оңтүстік-шығыстан 2-7 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0-2° аяз,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8-10°</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жылы</a:t>
            </a:r>
            <a:r>
              <a:rPr lang="kk-KZ" sz="1200" dirty="0">
                <a:solidFill>
                  <a:prstClr val="black"/>
                </a:solidFill>
                <a:latin typeface="Times New Roman" pitchFamily="18" charset="0"/>
                <a:cs typeface="Times New Roman" pitchFamily="18" charset="0"/>
              </a:rPr>
              <a:t>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05 </a:t>
            </a:r>
            <a:r>
              <a:rPr lang="kk-KZ" sz="1200" b="1" dirty="0">
                <a:solidFill>
                  <a:srgbClr val="000000"/>
                </a:solidFill>
                <a:latin typeface="Times New Roman" panose="02020603050405020304" pitchFamily="18" charset="0"/>
                <a:cs typeface="Times New Roman" panose="02020603050405020304" pitchFamily="18" charset="0"/>
                <a:sym typeface="+mn-ea"/>
              </a:rPr>
              <a:t>қарашаға</a:t>
            </a: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a:t>
            </a:r>
            <a:r>
              <a:rPr lang="ru-RU" sz="1200" b="1" dirty="0" smtClean="0">
                <a:solidFill>
                  <a:srgbClr val="000000"/>
                </a:solidFill>
                <a:latin typeface="Times New Roman" panose="02020603050405020304" pitchFamily="18" charset="0"/>
                <a:cs typeface="Times New Roman" panose="02020603050405020304" pitchFamily="18" charset="0"/>
                <a:sym typeface="+mn-ea"/>
              </a:rPr>
              <a:t>04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қарашаның</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05 </a:t>
            </a:r>
            <a:r>
              <a:rPr lang="ru-RU" sz="1200" b="1" dirty="0" err="1">
                <a:solidFill>
                  <a:srgbClr val="000000"/>
                </a:solidFill>
                <a:latin typeface="Times New Roman" panose="02020603050405020304" pitchFamily="18" charset="0"/>
                <a:cs typeface="Times New Roman" panose="02020603050405020304" pitchFamily="18" charset="0"/>
                <a:sym typeface="+mn-ea"/>
              </a:rPr>
              <a:t>қарашаның</a:t>
            </a:r>
            <a:r>
              <a:rPr lang="ru-RU" sz="1200" b="1" dirty="0">
                <a:solidFill>
                  <a:srgbClr val="000000"/>
                </a:solidFill>
                <a:latin typeface="Times New Roman" panose="02020603050405020304" pitchFamily="18" charset="0"/>
                <a:cs typeface="Times New Roman" panose="02020603050405020304" pitchFamily="18" charset="0"/>
                <a:sym typeface="+mn-ea"/>
              </a:rPr>
              <a:t> 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Жел </a:t>
            </a:r>
            <a:r>
              <a:rPr lang="kk-KZ" sz="1200" dirty="0">
                <a:solidFill>
                  <a:prstClr val="black"/>
                </a:solidFill>
                <a:latin typeface="Times New Roman" pitchFamily="18" charset="0"/>
                <a:cs typeface="Times New Roman" pitchFamily="18" charset="0"/>
              </a:rPr>
              <a:t>оңтүстік-шығыстан </a:t>
            </a:r>
            <a:r>
              <a:rPr lang="kk-KZ" sz="1200" dirty="0" smtClean="0">
                <a:solidFill>
                  <a:prstClr val="black"/>
                </a:solidFill>
                <a:latin typeface="Times New Roman" pitchFamily="18" charset="0"/>
                <a:cs typeface="Times New Roman" pitchFamily="18" charset="0"/>
              </a:rPr>
              <a:t>2-7 </a:t>
            </a:r>
            <a:r>
              <a:rPr lang="kk-KZ"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0-2° </a:t>
            </a:r>
            <a:r>
              <a:rPr lang="ru-RU" sz="1200" dirty="0" err="1" smtClean="0">
                <a:solidFill>
                  <a:prstClr val="black"/>
                </a:solidFill>
                <a:latin typeface="Times New Roman" pitchFamily="18" charset="0"/>
                <a:cs typeface="Times New Roman" pitchFamily="18" charset="0"/>
              </a:rPr>
              <a:t>аяз</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2" name="TextBox 13"/>
          <p:cNvSpPr txBox="1"/>
          <p:nvPr/>
        </p:nvSpPr>
        <p:spPr>
          <a:xfrm>
            <a:off x="5017183" y="2246741"/>
            <a:ext cx="4680169" cy="830997"/>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   04 </a:t>
            </a:r>
            <a:r>
              <a:rPr lang="kk-KZ" sz="1200" dirty="0" smtClean="0">
                <a:solidFill>
                  <a:prstClr val="black"/>
                </a:solidFill>
                <a:latin typeface="Times New Roman" panose="02020603050405020304" pitchFamily="18" charset="0"/>
                <a:cs typeface="Times New Roman" panose="02020603050405020304" pitchFamily="18" charset="0"/>
              </a:rPr>
              <a:t>қарашада </a:t>
            </a:r>
            <a:r>
              <a:rPr lang="kk-KZ" sz="1200" dirty="0">
                <a:solidFill>
                  <a:prstClr val="black"/>
                </a:solidFill>
                <a:latin typeface="Times New Roman" panose="02020603050405020304" pitchFamily="18" charset="0"/>
                <a:cs typeface="Times New Roman" panose="02020603050405020304" pitchFamily="18" charset="0"/>
              </a:rPr>
              <a:t>2022 </a:t>
            </a:r>
            <a:r>
              <a:rPr lang="kk-KZ" sz="1200" dirty="0" smtClean="0">
                <a:solidFill>
                  <a:prstClr val="black"/>
                </a:solidFill>
                <a:latin typeface="Times New Roman" panose="02020603050405020304" pitchFamily="18" charset="0"/>
                <a:cs typeface="Times New Roman" panose="02020603050405020304" pitchFamily="18" charset="0"/>
              </a:rPr>
              <a:t>жылы </a:t>
            </a:r>
            <a:r>
              <a:rPr lang="kk-KZ" sz="12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жиналуына ықпал етеді. Жалпы қала бойынша ауаның ластану деңгейі жоғары болады деп күтілуде.</a:t>
            </a:r>
          </a:p>
        </p:txBody>
      </p:sp>
      <p:sp>
        <p:nvSpPr>
          <p:cNvPr id="23" name="TextBox 13"/>
          <p:cNvSpPr txBox="1"/>
          <p:nvPr/>
        </p:nvSpPr>
        <p:spPr>
          <a:xfrm>
            <a:off x="5009244" y="3204619"/>
            <a:ext cx="4680169" cy="276999"/>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prstClr val="black"/>
                </a:solidFill>
                <a:latin typeface="Times New Roman" panose="02020603050405020304" pitchFamily="18" charset="0"/>
                <a:cs typeface="Times New Roman" panose="02020603050405020304" pitchFamily="18" charset="0"/>
              </a:rPr>
              <a:t>2</a:t>
            </a:r>
            <a:r>
              <a:rPr lang="ru-RU" sz="1200" dirty="0" smtClean="0">
                <a:solidFill>
                  <a:prstClr val="black"/>
                </a:solidFill>
                <a:latin typeface="Times New Roman" panose="02020603050405020304" pitchFamily="18" charset="0"/>
                <a:cs typeface="Times New Roman" panose="02020603050405020304" pitchFamily="18" charset="0"/>
              </a:rPr>
              <a:t>-дәрежелі </a:t>
            </a:r>
            <a:r>
              <a:rPr lang="ru-RU" sz="1200" dirty="0">
                <a:solidFill>
                  <a:prstClr val="black"/>
                </a:solidFill>
                <a:latin typeface="Times New Roman" panose="02020603050405020304" pitchFamily="18" charset="0"/>
                <a:cs typeface="Times New Roman" panose="02020603050405020304" pitchFamily="18" charset="0"/>
              </a:rPr>
              <a:t>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жарияланады</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179" y="4330785"/>
            <a:ext cx="4291013" cy="1283671"/>
            <a:chOff x="531522" y="3799939"/>
            <a:chExt cx="4291013" cy="1407920"/>
          </a:xfrm>
        </p:grpSpPr>
        <p:sp>
          <p:nvSpPr>
            <p:cNvPr id="27" name="Прямоугольник 8"/>
            <p:cNvSpPr/>
            <p:nvPr/>
          </p:nvSpPr>
          <p:spPr>
            <a:xfrm>
              <a:off x="638490" y="3992618"/>
              <a:ext cx="192392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Астана қ</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50457"/>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182449"/>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sz="1400" b="1" i="1" dirty="0" err="1">
                <a:latin typeface="Times New Roman" panose="02020603050405020304" pitchFamily="18" charset="0"/>
                <a:cs typeface="Times New Roman" panose="02020603050405020304" pitchFamily="18" charset="0"/>
              </a:rPr>
              <a:t>Қабдуалиева</a:t>
            </a:r>
            <a:r>
              <a:rPr lang="ru-RU" sz="1400" b="1" i="1" dirty="0">
                <a:latin typeface="Times New Roman" panose="02020603050405020304" pitchFamily="18" charset="0"/>
                <a:cs typeface="Times New Roman" panose="02020603050405020304" pitchFamily="18" charset="0"/>
              </a:rPr>
              <a:t> </a:t>
            </a:r>
            <a:r>
              <a:rPr lang="ru-RU" sz="1400" b="1" i="1" dirty="0" err="1">
                <a:latin typeface="Times New Roman" panose="02020603050405020304" pitchFamily="18" charset="0"/>
                <a:cs typeface="Times New Roman" panose="02020603050405020304" pitchFamily="18" charset="0"/>
              </a:rPr>
              <a:t>М.С</a:t>
            </a:r>
            <a:r>
              <a:rPr lang="ru-RU" sz="1400" b="1" i="1" dirty="0">
                <a:latin typeface="Times New Roman" panose="02020603050405020304" pitchFamily="18" charset="0"/>
                <a:cs typeface="Times New Roman" panose="02020603050405020304" pitchFamily="18" charset="0"/>
              </a:rPr>
              <a:t>.</a:t>
            </a:r>
            <a:endParaRPr lang="ru-RU" sz="14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71731688"/>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0,19 ≤ 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490694878"/>
              </p:ext>
            </p:extLst>
          </p:nvPr>
        </p:nvGraphicFramePr>
        <p:xfrm>
          <a:off x="5175120" y="534644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 name="Прямоугольник 1"/>
          <p:cNvSpPr/>
          <p:nvPr/>
        </p:nvSpPr>
        <p:spPr>
          <a:xfrm>
            <a:off x="267510" y="412456"/>
            <a:ext cx="4326468" cy="2308324"/>
          </a:xfrm>
          <a:prstGeom prst="rect">
            <a:avLst/>
          </a:prstGeom>
        </p:spPr>
        <p:txBody>
          <a:bodyPr wrap="square">
            <a:spAutoFit/>
          </a:bodyPr>
          <a:lstStyle/>
          <a:p>
            <a:pPr algn="just"/>
            <a:r>
              <a:rPr lang="ru-RU" altLang="ru-RU" sz="1200" b="1" dirty="0" err="1">
                <a:solidFill>
                  <a:srgbClr val="000000"/>
                </a:solidFill>
                <a:latin typeface="Times New Roman" panose="02020603050405020304" pitchFamily="18" charset="0"/>
                <a:cs typeface="Times New Roman" panose="02020603050405020304" pitchFamily="18" charset="0"/>
                <a:sym typeface="+mn-ea"/>
              </a:rPr>
              <a:t>ӘР</a:t>
            </a:r>
            <a:r>
              <a:rPr lang="ru-RU" alt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err="1">
                <a:solidFill>
                  <a:srgbClr val="000000"/>
                </a:solidFill>
                <a:latin typeface="Times New Roman" panose="02020603050405020304" pitchFamily="18" charset="0"/>
                <a:cs typeface="Times New Roman" panose="02020603050405020304" pitchFamily="18" charset="0"/>
                <a:sym typeface="+mn-ea"/>
              </a:rPr>
              <a:t>ТҮРЛІ</a:t>
            </a:r>
            <a:r>
              <a:rPr lang="ru-RU" alt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err="1">
                <a:solidFill>
                  <a:srgbClr val="000000"/>
                </a:solidFill>
                <a:latin typeface="Times New Roman" panose="02020603050405020304" pitchFamily="18" charset="0"/>
                <a:cs typeface="Times New Roman" panose="02020603050405020304" pitchFamily="18" charset="0"/>
                <a:sym typeface="+mn-ea"/>
              </a:rPr>
              <a:t>ДӘРЕЖЕЛІ</a:t>
            </a:r>
            <a:r>
              <a:rPr lang="ru-RU" alt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err="1">
                <a:solidFill>
                  <a:srgbClr val="000000"/>
                </a:solidFill>
                <a:latin typeface="Times New Roman" panose="02020603050405020304" pitchFamily="18" charset="0"/>
                <a:cs typeface="Times New Roman" panose="02020603050405020304" pitchFamily="18" charset="0"/>
                <a:sym typeface="+mn-ea"/>
              </a:rPr>
              <a:t>НМУ</a:t>
            </a:r>
            <a:r>
              <a:rPr lang="ru-RU" alt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err="1">
                <a:solidFill>
                  <a:srgbClr val="000000"/>
                </a:solidFill>
                <a:latin typeface="Times New Roman" panose="02020603050405020304" pitchFamily="18" charset="0"/>
                <a:cs typeface="Times New Roman" panose="02020603050405020304" pitchFamily="18" charset="0"/>
                <a:sym typeface="+mn-ea"/>
              </a:rPr>
              <a:t>ТУРАЛЫ</a:t>
            </a:r>
            <a:r>
              <a:rPr lang="ru-RU" alt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err="1">
                <a:solidFill>
                  <a:srgbClr val="000000"/>
                </a:solidFill>
                <a:latin typeface="Times New Roman" panose="02020603050405020304" pitchFamily="18" charset="0"/>
                <a:cs typeface="Times New Roman" panose="02020603050405020304" pitchFamily="18" charset="0"/>
                <a:sym typeface="+mn-ea"/>
              </a:rPr>
              <a:t>ЕСКЕРТУЛЕР</a:t>
            </a:r>
            <a:r>
              <a:rPr lang="ru-RU" altLang="ru-RU" sz="1200" b="1" dirty="0">
                <a:solidFill>
                  <a:srgbClr val="000000"/>
                </a:solidFill>
                <a:latin typeface="Times New Roman" panose="02020603050405020304" pitchFamily="18" charset="0"/>
                <a:cs typeface="Times New Roman" panose="02020603050405020304" pitchFamily="18" charset="0"/>
                <a:sym typeface="+mn-ea"/>
              </a:rPr>
              <a:t/>
            </a:r>
            <a:br>
              <a:rPr lang="ru-RU" altLang="ru-RU" sz="1200" b="1" dirty="0">
                <a:solidFill>
                  <a:srgbClr val="000000"/>
                </a:solidFill>
                <a:latin typeface="Times New Roman" panose="02020603050405020304" pitchFamily="18" charset="0"/>
                <a:cs typeface="Times New Roman" panose="02020603050405020304" pitchFamily="18" charset="0"/>
                <a:sym typeface="+mn-ea"/>
              </a:rPr>
            </a:br>
            <a:r>
              <a:rPr lang="ru-RU" altLang="ru-RU" sz="1200" b="1" dirty="0">
                <a:solidFill>
                  <a:srgbClr val="000000"/>
                </a:solidFill>
                <a:latin typeface="Times New Roman" panose="02020603050405020304" pitchFamily="18" charset="0"/>
                <a:cs typeface="Times New Roman" panose="02020603050405020304" pitchFamily="18" charset="0"/>
                <a:sym typeface="+mn-ea"/>
              </a:rPr>
              <a:t> БЕРГЕН </a:t>
            </a:r>
            <a:r>
              <a:rPr lang="ru-RU" altLang="ru-RU" sz="1200" b="1" dirty="0" err="1">
                <a:solidFill>
                  <a:srgbClr val="000000"/>
                </a:solidFill>
                <a:latin typeface="Times New Roman" panose="02020603050405020304" pitchFamily="18" charset="0"/>
                <a:cs typeface="Times New Roman" panose="02020603050405020304" pitchFamily="18" charset="0"/>
                <a:sym typeface="+mn-ea"/>
              </a:rPr>
              <a:t>КЕЗДЕ</a:t>
            </a:r>
            <a:r>
              <a:rPr lang="ru-RU" alt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err="1">
                <a:solidFill>
                  <a:srgbClr val="000000"/>
                </a:solidFill>
                <a:latin typeface="Times New Roman" panose="02020603050405020304" pitchFamily="18" charset="0"/>
                <a:cs typeface="Times New Roman" panose="02020603050405020304" pitchFamily="18" charset="0"/>
                <a:sym typeface="+mn-ea"/>
              </a:rPr>
              <a:t>КЕЛЕСІ</a:t>
            </a:r>
            <a:r>
              <a:rPr lang="ru-RU" alt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err="1">
                <a:solidFill>
                  <a:srgbClr val="000000"/>
                </a:solidFill>
                <a:latin typeface="Times New Roman" panose="02020603050405020304" pitchFamily="18" charset="0"/>
                <a:cs typeface="Times New Roman" panose="02020603050405020304" pitchFamily="18" charset="0"/>
                <a:sym typeface="+mn-ea"/>
              </a:rPr>
              <a:t>ШАРАЛАРДЫ</a:t>
            </a:r>
            <a:r>
              <a:rPr lang="ru-RU" alt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err="1">
                <a:solidFill>
                  <a:srgbClr val="000000"/>
                </a:solidFill>
                <a:latin typeface="Times New Roman" panose="02020603050405020304" pitchFamily="18" charset="0"/>
                <a:cs typeface="Times New Roman" panose="02020603050405020304" pitchFamily="18" charset="0"/>
                <a:sym typeface="+mn-ea"/>
              </a:rPr>
              <a:t>ҰСТАНУ</a:t>
            </a:r>
            <a:r>
              <a:rPr lang="ru-RU" altLang="ru-RU" sz="1200" b="1" dirty="0">
                <a:solidFill>
                  <a:srgbClr val="000000"/>
                </a:solidFill>
                <a:latin typeface="Times New Roman" panose="02020603050405020304" pitchFamily="18" charset="0"/>
                <a:cs typeface="Times New Roman" panose="02020603050405020304" pitchFamily="18" charset="0"/>
                <a:sym typeface="+mn-ea"/>
              </a:rPr>
              <a:t> </a:t>
            </a:r>
            <a:br>
              <a:rPr lang="ru-RU" altLang="ru-RU" sz="1200" b="1" dirty="0">
                <a:solidFill>
                  <a:srgbClr val="000000"/>
                </a:solidFill>
                <a:latin typeface="Times New Roman" panose="02020603050405020304" pitchFamily="18" charset="0"/>
                <a:cs typeface="Times New Roman" panose="02020603050405020304" pitchFamily="18" charset="0"/>
                <a:sym typeface="+mn-ea"/>
              </a:rPr>
            </a:br>
            <a:r>
              <a:rPr lang="ru-RU" altLang="ru-RU" sz="1200" b="1" dirty="0" err="1">
                <a:solidFill>
                  <a:srgbClr val="000000"/>
                </a:solidFill>
                <a:latin typeface="Times New Roman" panose="02020603050405020304" pitchFamily="18" charset="0"/>
                <a:cs typeface="Times New Roman" panose="02020603050405020304" pitchFamily="18" charset="0"/>
                <a:sym typeface="+mn-ea"/>
              </a:rPr>
              <a:t>ҰСЫНЫЛАДЫ</a:t>
            </a:r>
            <a:r>
              <a:rPr lang="ru-RU" altLang="ru-RU" sz="1200" b="1" dirty="0">
                <a:latin typeface="Times New Roman" panose="02020603050405020304" pitchFamily="18" charset="0"/>
                <a:cs typeface="Times New Roman" panose="02020603050405020304" pitchFamily="18" charset="0"/>
              </a:rPr>
              <a:t/>
            </a:r>
            <a:br>
              <a:rPr lang="ru-RU" altLang="ru-RU" sz="1200" b="1" dirty="0">
                <a:latin typeface="Times New Roman" panose="02020603050405020304" pitchFamily="18" charset="0"/>
                <a:cs typeface="Times New Roman" panose="02020603050405020304" pitchFamily="18" charset="0"/>
              </a:rPr>
            </a:br>
            <a:r>
              <a:rPr lang="ru-RU" sz="1200" dirty="0">
                <a:latin typeface="Times New Roman" panose="02020603050405020304" pitchFamily="18" charset="0"/>
                <a:cs typeface="Times New Roman" panose="02020603050405020304" pitchFamily="18" charset="0"/>
              </a:rPr>
              <a:t>-</a:t>
            </a:r>
            <a:r>
              <a:rPr lang="ru-RU" sz="1200" dirty="0" err="1">
                <a:latin typeface="Times New Roman" panose="02020603050405020304" pitchFamily="18" charset="0"/>
                <a:cs typeface="Times New Roman" panose="02020603050405020304" pitchFamily="18" charset="0"/>
              </a:rPr>
              <a:t>ашық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әсіресе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автотрассалардың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немесе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басқа</a:t>
            </a:r>
            <a:r>
              <a:rPr lang="ru-RU" sz="1200" dirty="0">
                <a:latin typeface="Times New Roman" panose="02020603050405020304" pitchFamily="18" charset="0"/>
                <a:cs typeface="Times New Roman" panose="02020603050405020304" pitchFamily="18" charset="0"/>
              </a:rPr>
              <a:t> да </a:t>
            </a:r>
            <a:r>
              <a:rPr lang="ru-RU" sz="1200" dirty="0" err="1">
                <a:latin typeface="Times New Roman" panose="02020603050405020304" pitchFamily="18" charset="0"/>
                <a:cs typeface="Times New Roman" panose="02020603050405020304" pitchFamily="18" charset="0"/>
              </a:rPr>
              <a:t>ластану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көздерінің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жанында</a:t>
            </a:r>
            <a:r>
              <a:rPr lang="ru-RU" sz="1200" dirty="0">
                <a:latin typeface="Times New Roman" panose="02020603050405020304" pitchFamily="18" charset="0"/>
                <a:cs typeface="Times New Roman" panose="02020603050405020304" pitchFamily="18" charset="0"/>
              </a:rPr>
              <a:t> болу </a:t>
            </a:r>
            <a:r>
              <a:rPr lang="ru-RU" sz="1200" dirty="0" err="1">
                <a:latin typeface="Times New Roman" panose="02020603050405020304" pitchFamily="18" charset="0"/>
                <a:cs typeface="Times New Roman" panose="02020603050405020304" pitchFamily="18" charset="0"/>
              </a:rPr>
              <a:t>уақытын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қысқарту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Балалар</a:t>
            </a:r>
            <a:r>
              <a:rPr lang="ru-RU" sz="1200" dirty="0">
                <a:latin typeface="Times New Roman" panose="02020603050405020304" pitchFamily="18" charset="0"/>
                <a:cs typeface="Times New Roman" panose="02020603050405020304" pitchFamily="18" charset="0"/>
              </a:rPr>
              <a:t> мен </a:t>
            </a:r>
            <a:r>
              <a:rPr lang="ru-RU" sz="1200" dirty="0" err="1">
                <a:latin typeface="Times New Roman" panose="02020603050405020304" pitchFamily="18" charset="0"/>
                <a:cs typeface="Times New Roman" panose="02020603050405020304" pitchFamily="18" charset="0"/>
              </a:rPr>
              <a:t>жүкті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әйелдер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ұзақ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серуендеуден</a:t>
            </a:r>
            <a:r>
              <a:rPr lang="ru-RU" sz="1200" dirty="0">
                <a:latin typeface="Times New Roman" panose="02020603050405020304" pitchFamily="18" charset="0"/>
                <a:cs typeface="Times New Roman" panose="02020603050405020304" pitchFamily="18" charset="0"/>
              </a:rPr>
              <a:t> бас </a:t>
            </a:r>
            <a:r>
              <a:rPr lang="ru-RU" sz="1200" dirty="0" err="1">
                <a:latin typeface="Times New Roman" panose="02020603050405020304" pitchFamily="18" charset="0"/>
                <a:cs typeface="Times New Roman" panose="02020603050405020304" pitchFamily="18" charset="0"/>
              </a:rPr>
              <a:t>тартуы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керек</a:t>
            </a:r>
            <a:r>
              <a:rPr lang="ru-RU" sz="1200" dirty="0">
                <a:latin typeface="Times New Roman" panose="02020603050405020304" pitchFamily="18" charset="0"/>
                <a:cs typeface="Times New Roman" panose="02020603050405020304" pitchFamily="18" charset="0"/>
              </a:rPr>
              <a:t>;</a:t>
            </a:r>
            <a:br>
              <a:rPr lang="ru-RU" sz="1200" dirty="0">
                <a:latin typeface="Times New Roman" panose="02020603050405020304" pitchFamily="18" charset="0"/>
                <a:cs typeface="Times New Roman" panose="02020603050405020304" pitchFamily="18" charset="0"/>
              </a:rPr>
            </a:b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өкпенің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жүрек-қан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тамырлары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аллергиялық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аурулардың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созылмалы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ауруларынан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зардап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шегетін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адамдарда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ашық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болған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кезде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өзімен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бірге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қажетті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дәрілік</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препараттар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болуы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қажет</a:t>
            </a:r>
            <a:r>
              <a:rPr lang="ru-RU" sz="1200" dirty="0">
                <a:latin typeface="Times New Roman" panose="02020603050405020304" pitchFamily="18" charset="0"/>
                <a:cs typeface="Times New Roman" panose="02020603050405020304" pitchFamily="18" charset="0"/>
              </a:rPr>
              <a:t>;</a:t>
            </a:r>
            <a:br>
              <a:rPr lang="ru-RU" sz="1200" dirty="0">
                <a:latin typeface="Times New Roman" panose="02020603050405020304" pitchFamily="18" charset="0"/>
                <a:cs typeface="Times New Roman" panose="02020603050405020304" pitchFamily="18" charset="0"/>
              </a:rPr>
            </a:b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ашық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физикалық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белсенділікті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шектеңіз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Жабық</a:t>
            </a:r>
            <a:r>
              <a:rPr lang="ru-RU" sz="1200" dirty="0">
                <a:latin typeface="Times New Roman" panose="02020603050405020304" pitchFamily="18" charset="0"/>
                <a:cs typeface="Times New Roman" panose="02020603050405020304" pitchFamily="18" charset="0"/>
              </a:rPr>
              <a:t> спорт </a:t>
            </a:r>
            <a:r>
              <a:rPr lang="ru-RU" sz="1200" dirty="0" err="1">
                <a:latin typeface="Times New Roman" panose="02020603050405020304" pitchFamily="18" charset="0"/>
                <a:cs typeface="Times New Roman" panose="02020603050405020304" pitchFamily="18" charset="0"/>
              </a:rPr>
              <a:t>кешендерінде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дене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шынықтыру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және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спортпен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айналысу</a:t>
            </a:r>
            <a:r>
              <a:rPr lang="ru-RU"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16769</TotalTime>
  <Words>534</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2476</cp:revision>
  <cp:lastPrinted>2021-07-01T03:56:27Z</cp:lastPrinted>
  <dcterms:created xsi:type="dcterms:W3CDTF">2018-03-27T06:03:00Z</dcterms:created>
  <dcterms:modified xsi:type="dcterms:W3CDTF">2022-11-03T08:59:31Z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