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CC00"/>
    <a:srgbClr val="FF9900"/>
    <a:srgbClr val="F2902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86"/>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D93E9F11-480B-48FC-B8E0-8441C1717B43}"/>
    <pc:docChg chg="modSld">
      <pc:chgData name="Moldir Kabdualieva" userId="df42278df007c026" providerId="LiveId" clId="{D93E9F11-480B-48FC-B8E0-8441C1717B43}" dt="2022-10-30T09:34:42.291" v="49" actId="20577"/>
      <pc:docMkLst>
        <pc:docMk/>
      </pc:docMkLst>
      <pc:sldChg chg="modSp mod">
        <pc:chgData name="Moldir Kabdualieva" userId="df42278df007c026" providerId="LiveId" clId="{D93E9F11-480B-48FC-B8E0-8441C1717B43}" dt="2022-10-30T09:34:25.960" v="47" actId="20577"/>
        <pc:sldMkLst>
          <pc:docMk/>
          <pc:sldMk cId="0" sldId="261"/>
        </pc:sldMkLst>
        <pc:graphicFrameChg chg="modGraphic">
          <ac:chgData name="Moldir Kabdualieva" userId="df42278df007c026" providerId="LiveId" clId="{D93E9F11-480B-48FC-B8E0-8441C1717B43}" dt="2022-10-30T09:34:25.960" v="47" actId="20577"/>
          <ac:graphicFrameMkLst>
            <pc:docMk/>
            <pc:sldMk cId="0" sldId="261"/>
            <ac:graphicFrameMk id="15" creationId="{94CC0974-E1E4-47F3-9A8B-49A879A3B96B}"/>
          </ac:graphicFrameMkLst>
        </pc:graphicFrameChg>
      </pc:sldChg>
      <pc:sldChg chg="modSp mod">
        <pc:chgData name="Moldir Kabdualieva" userId="df42278df007c026" providerId="LiveId" clId="{D93E9F11-480B-48FC-B8E0-8441C1717B43}" dt="2022-10-30T09:34:42.291" v="49" actId="20577"/>
        <pc:sldMkLst>
          <pc:docMk/>
          <pc:sldMk cId="334028445" sldId="265"/>
        </pc:sldMkLst>
        <pc:spChg chg="mod">
          <ac:chgData name="Moldir Kabdualieva" userId="df42278df007c026" providerId="LiveId" clId="{D93E9F11-480B-48FC-B8E0-8441C1717B43}" dt="2022-10-30T09:34:42.291" v="49" actId="20577"/>
          <ac:spMkLst>
            <pc:docMk/>
            <pc:sldMk cId="334028445" sldId="265"/>
            <ac:spMk id="19"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00960"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721613966"/>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Риддер</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3224280889"/>
              </p:ext>
            </p:extLst>
          </p:nvPr>
        </p:nvGraphicFramePr>
        <p:xfrm>
          <a:off x="307975" y="2515344"/>
          <a:ext cx="4465638" cy="2209800"/>
        </p:xfrm>
        <a:graphic>
          <a:graphicData uri="http://schemas.openxmlformats.org/drawingml/2006/table">
            <a:tbl>
              <a:tblPr/>
              <a:tblGrid>
                <a:gridCol w="4465638">
                  <a:extLst>
                    <a:ext uri="{9D8B030D-6E8A-4147-A177-3AD203B41FA5}">
                      <a16:colId xmlns:a16="http://schemas.microsoft.com/office/drawing/2014/main" val="20000"/>
                    </a:ext>
                  </a:extLst>
                </a:gridCol>
              </a:tblGrid>
              <a:tr h="213624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err="1">
                          <a:solidFill>
                            <a:srgbClr val="002060"/>
                          </a:solidFill>
                          <a:latin typeface="Times New Roman" panose="02020603050405020304" pitchFamily="18" charset="0"/>
                          <a:cs typeface="Times New Roman" panose="02020603050405020304" pitchFamily="18" charset="0"/>
                        </a:rPr>
                        <a:t>Риддер</a:t>
                      </a:r>
                      <a:r>
                        <a:rPr lang="ru-RU" altLang="x-none" sz="1600" b="1" i="1"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қаласы</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№303</a:t>
                      </a:r>
                      <a:r>
                        <a:rPr lang="kk-KZ" altLang="x-none" sz="1600" b="1" i="1" baseline="0"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КҮНДЕЛІКТІ</a:t>
                      </a:r>
                      <a:r>
                        <a:rPr lang="kk-KZ" altLang="x-none" sz="1600" b="1" i="1" baseline="0" dirty="0">
                          <a:solidFill>
                            <a:srgbClr val="002060"/>
                          </a:solidFill>
                          <a:latin typeface="Times New Roman" panose="02020603050405020304" pitchFamily="18" charset="0"/>
                          <a:cs typeface="Times New Roman" panose="02020603050405020304" pitchFamily="18" charset="0"/>
                        </a:rPr>
                        <a:t> БЮЛЛЕТЕНІ</a:t>
                      </a:r>
                      <a:r>
                        <a:rPr lang="en-US" altLang="x-none" sz="1600" b="1" i="1" dirty="0">
                          <a:solidFill>
                            <a:srgbClr val="002060"/>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30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776569505"/>
              </p:ext>
            </p:extLst>
          </p:nvPr>
        </p:nvGraphicFramePr>
        <p:xfrm>
          <a:off x="4975238" y="6450488"/>
          <a:ext cx="4789072" cy="465878"/>
        </p:xfrm>
        <a:graphic>
          <a:graphicData uri="http://schemas.openxmlformats.org/drawingml/2006/table">
            <a:tbl>
              <a:tblPr/>
              <a:tblGrid>
                <a:gridCol w="4789072">
                  <a:extLst>
                    <a:ext uri="{9D8B030D-6E8A-4147-A177-3AD203B41FA5}">
                      <a16:colId xmlns:a16="http://schemas.microsoft.com/office/drawing/2014/main" val="20000"/>
                    </a:ext>
                  </a:extLst>
                </a:gridCol>
              </a:tblGrid>
              <a:tr h="31058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lang="ru-RU" sz="700" i="1" dirty="0">
                          <a:latin typeface="Times New Roman" panose="02020603050405020304" pitchFamily="18" charset="0"/>
                          <a:cs typeface="Times New Roman" panose="02020603050405020304" pitchFamily="18" charset="0"/>
                        </a:rPr>
                        <a:t>28.02.2015 ж. №168 "</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5529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53000" y="3763729"/>
            <a:ext cx="4840289"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30 </a:t>
            </a:r>
            <a:r>
              <a:rPr lang="kk-KZ" altLang="ru-RU" sz="1200" b="1" dirty="0">
                <a:latin typeface="Times New Roman" panose="02020603050405020304" pitchFamily="18" charset="0"/>
                <a:cs typeface="Times New Roman" panose="02020603050405020304" pitchFamily="18" charset="0"/>
              </a:rPr>
              <a:t>қазанға</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Риддер</a:t>
            </a:r>
            <a:r>
              <a:rPr lang="ru-RU" altLang="ru-RU" sz="1200" b="1" dirty="0">
                <a:latin typeface="Times New Roman" panose="02020603050405020304" pitchFamily="18" charset="0"/>
                <a:cs typeface="Times New Roman" panose="02020603050405020304" pitchFamily="18" charset="0"/>
              </a:rPr>
              <a:t>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endParaRPr lang="ru-RU" altLang="en-US" sz="1200"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884842162"/>
              </p:ext>
            </p:extLst>
          </p:nvPr>
        </p:nvGraphicFramePr>
        <p:xfrm>
          <a:off x="5027850" y="4221088"/>
          <a:ext cx="4691064" cy="2158996"/>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692656">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44390">
                <a:tc>
                  <a:txBody>
                    <a:bodyPr/>
                    <a:lstStyle/>
                    <a:p>
                      <a:r>
                        <a:rPr lang="ru-RU" sz="1000">
                          <a:solidFill>
                            <a:schemeClr val="tx1"/>
                          </a:solidFill>
                          <a:latin typeface="Times New Roman" panose="02020603050405020304" pitchFamily="18" charset="0"/>
                          <a:cs typeface="Times New Roman" panose="02020603050405020304" pitchFamily="18" charset="0"/>
                        </a:rPr>
                        <a:t>Қалқыма бөлшектер </a:t>
                      </a:r>
                      <a:r>
                        <a:rPr lang="ru-RU" sz="1000" dirty="0">
                          <a:solidFill>
                            <a:schemeClr val="tx1"/>
                          </a:solidFill>
                          <a:latin typeface="Times New Roman" panose="02020603050405020304" pitchFamily="18" charset="0"/>
                          <a:cs typeface="Times New Roman" panose="02020603050405020304" pitchFamily="18" charset="0"/>
                        </a:rPr>
                        <a:t>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0,02</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443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113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0,2</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44390">
                <a:tc>
                  <a:txBody>
                    <a:bodyPr/>
                    <a:lstStyle/>
                    <a:p>
                      <a:r>
                        <a:rPr lang="kk-KZ" sz="100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1441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0,3</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44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a:solidFill>
                            <a:srgbClr val="000000"/>
                          </a:solidFill>
                          <a:effectLst/>
                          <a:latin typeface="Times New Roman" panose="02020603050405020304" pitchFamily="18" charset="0"/>
                        </a:rPr>
                        <a:t>0,02</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44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0,01</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4439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b="0" dirty="0">
                          <a:solidFill>
                            <a:schemeClr val="tx1"/>
                          </a:solidFill>
                          <a:latin typeface="Times New Roman" panose="02020603050405020304" pitchFamily="18" charset="0"/>
                          <a:cs typeface="Times New Roman" panose="02020603050405020304" pitchFamily="18" charset="0"/>
                        </a:rPr>
                        <a:t>8</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1,0</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bl>
          </a:graphicData>
        </a:graphic>
      </p:graphicFrame>
      <p:sp>
        <p:nvSpPr>
          <p:cNvPr id="16" name="Прямоугольник 15"/>
          <p:cNvSpPr/>
          <p:nvPr/>
        </p:nvSpPr>
        <p:spPr>
          <a:xfrm>
            <a:off x="4966623" y="133501"/>
            <a:ext cx="4794914" cy="2308324"/>
          </a:xfrm>
          <a:prstGeom prst="rect">
            <a:avLst/>
          </a:prstGeom>
        </p:spPr>
        <p:txBody>
          <a:bodyPr wrap="square">
            <a:spAutoFit/>
          </a:bodyPr>
          <a:lstStyle/>
          <a:p>
            <a:pPr lvl="0" algn="ctr"/>
            <a:r>
              <a:rPr lang="kk-KZ" altLang="ru-RU" sz="1200" b="1" dirty="0">
                <a:latin typeface="Times New Roman" panose="02020603050405020304" pitchFamily="18" charset="0"/>
                <a:cs typeface="Times New Roman" panose="02020603050405020304" pitchFamily="18" charset="0"/>
              </a:rPr>
              <a:t>Риддер</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бойынша</a:t>
            </a:r>
            <a:r>
              <a:rPr lang="ru-RU" altLang="ru-RU" sz="1200" b="1" dirty="0">
                <a:latin typeface="Times New Roman" panose="02020603050405020304" pitchFamily="18" charset="0"/>
                <a:cs typeface="Times New Roman" panose="02020603050405020304" pitchFamily="18" charset="0"/>
              </a:rPr>
              <a:t> 31</a:t>
            </a:r>
            <a:r>
              <a:rPr lang="ru-RU" altLang="ru-RU" sz="1200" b="1" dirty="0">
                <a:solidFill>
                  <a:srgbClr val="000000"/>
                </a:solidFill>
                <a:latin typeface="Times New Roman" panose="02020603050405020304" pitchFamily="18" charset="0"/>
                <a:cs typeface="Times New Roman" panose="02020603050405020304" pitchFamily="18" charset="0"/>
                <a:sym typeface="+mn-ea"/>
              </a:rPr>
              <a:t> </a:t>
            </a:r>
            <a:r>
              <a:rPr lang="kk-KZ" sz="1200" b="1" dirty="0">
                <a:solidFill>
                  <a:srgbClr val="000000"/>
                </a:solidFill>
                <a:latin typeface="Times New Roman" panose="02020603050405020304" pitchFamily="18" charset="0"/>
                <a:cs typeface="Times New Roman" panose="02020603050405020304" pitchFamily="18" charset="0"/>
                <a:sym typeface="+mn-ea"/>
              </a:rPr>
              <a:t>қазанға </a:t>
            </a:r>
          </a:p>
          <a:p>
            <a:pPr lvl="0" algn="ctr"/>
            <a:r>
              <a:rPr lang="kk-KZ" altLang="ru-RU" sz="1200" b="1" dirty="0">
                <a:solidFill>
                  <a:prstClr val="black"/>
                </a:solidFill>
                <a:latin typeface="Times New Roman" panose="02020603050405020304" pitchFamily="18" charset="0"/>
                <a:cs typeface="Times New Roman" panose="02020603050405020304" pitchFamily="18" charset="0"/>
              </a:rPr>
              <a:t>арналған ауа-райы болжамы</a:t>
            </a:r>
            <a:endParaRPr lang="ru-RU" altLang="ru-RU" sz="1200" b="1" dirty="0">
              <a:solidFill>
                <a:prstClr val="black"/>
              </a:solidFill>
              <a:latin typeface="Times New Roman" panose="02020603050405020304" pitchFamily="18" charset="0"/>
              <a:cs typeface="Times New Roman" panose="02020603050405020304" pitchFamily="18" charset="0"/>
            </a:endParaRPr>
          </a:p>
          <a:p>
            <a:pPr lvl="0" algn="ctr"/>
            <a:r>
              <a:rPr lang="ru-RU" altLang="ru-RU" sz="1200" b="1" dirty="0">
                <a:solidFill>
                  <a:prstClr val="black"/>
                </a:solidFill>
                <a:latin typeface="Times New Roman" panose="02020603050405020304" pitchFamily="18" charset="0"/>
                <a:cs typeface="Times New Roman" panose="02020603050405020304" pitchFamily="18" charset="0"/>
              </a:rPr>
              <a:t>2022 ж. 30 </a:t>
            </a:r>
            <a:r>
              <a:rPr lang="kk-KZ" sz="1200" b="1" dirty="0">
                <a:solidFill>
                  <a:srgbClr val="000000"/>
                </a:solidFill>
                <a:latin typeface="Times New Roman" panose="02020603050405020304" pitchFamily="18" charset="0"/>
                <a:cs typeface="Times New Roman" panose="02020603050405020304" pitchFamily="18" charset="0"/>
                <a:sym typeface="+mn-ea"/>
              </a:rPr>
              <a:t>қазанның </a:t>
            </a:r>
            <a:r>
              <a:rPr lang="ru-RU" altLang="ru-RU" sz="1200" b="1" dirty="0">
                <a:solidFill>
                  <a:prstClr val="black"/>
                </a:solidFill>
                <a:latin typeface="Times New Roman" panose="02020603050405020304" pitchFamily="18" charset="0"/>
                <a:cs typeface="Times New Roman" panose="02020603050405020304" pitchFamily="18" charset="0"/>
              </a:rPr>
              <a:t>21 с. </a:t>
            </a:r>
            <a:r>
              <a:rPr lang="ru-RU" altLang="ru-RU" sz="1200" b="1" dirty="0" err="1">
                <a:solidFill>
                  <a:prstClr val="black"/>
                </a:solidFill>
                <a:latin typeface="Times New Roman" panose="02020603050405020304" pitchFamily="18" charset="0"/>
                <a:cs typeface="Times New Roman" panose="02020603050405020304" pitchFamily="18" charset="0"/>
              </a:rPr>
              <a:t>бастап</a:t>
            </a:r>
            <a:r>
              <a:rPr lang="ru-RU" altLang="ru-RU" sz="1200" b="1" dirty="0">
                <a:solidFill>
                  <a:prstClr val="black"/>
                </a:solidFill>
                <a:latin typeface="Times New Roman" panose="02020603050405020304" pitchFamily="18" charset="0"/>
                <a:cs typeface="Times New Roman" panose="02020603050405020304" pitchFamily="18" charset="0"/>
              </a:rPr>
              <a:t> 31 </a:t>
            </a:r>
            <a:r>
              <a:rPr lang="kk-KZ" sz="1200" b="1" dirty="0">
                <a:solidFill>
                  <a:srgbClr val="000000"/>
                </a:solidFill>
                <a:latin typeface="Times New Roman" panose="02020603050405020304" pitchFamily="18" charset="0"/>
                <a:cs typeface="Times New Roman" panose="02020603050405020304" pitchFamily="18" charset="0"/>
                <a:sym typeface="+mn-ea"/>
              </a:rPr>
              <a:t>қазанның </a:t>
            </a:r>
            <a:r>
              <a:rPr lang="ru-RU" altLang="ru-RU" sz="1200" b="1" dirty="0">
                <a:solidFill>
                  <a:prstClr val="black"/>
                </a:solidFill>
                <a:latin typeface="Times New Roman" panose="02020603050405020304" pitchFamily="18" charset="0"/>
                <a:cs typeface="Times New Roman" panose="02020603050405020304" pitchFamily="18" charset="0"/>
              </a:rPr>
              <a:t>21 с. </a:t>
            </a:r>
            <a:r>
              <a:rPr lang="ru-RU" altLang="ru-RU" sz="1200" b="1" dirty="0" err="1">
                <a:solidFill>
                  <a:prstClr val="black"/>
                </a:solidFill>
                <a:latin typeface="Times New Roman" panose="02020603050405020304" pitchFamily="18" charset="0"/>
                <a:cs typeface="Times New Roman" panose="02020603050405020304" pitchFamily="18" charset="0"/>
              </a:rPr>
              <a:t>дейін</a:t>
            </a:r>
            <a:r>
              <a:rPr lang="ru-RU" altLang="ru-RU" sz="1200" b="1" dirty="0">
                <a:solidFill>
                  <a:prstClr val="black"/>
                </a:solidFill>
                <a:latin typeface="Times New Roman" panose="02020603050405020304" pitchFamily="18" charset="0"/>
                <a:cs typeface="Times New Roman" panose="02020603050405020304" pitchFamily="18" charset="0"/>
              </a:rPr>
              <a:t> </a:t>
            </a:r>
          </a:p>
          <a:p>
            <a:pPr indent="185738" algn="just"/>
            <a:r>
              <a:rPr lang="kk-KZ" sz="1200" dirty="0">
                <a:solidFill>
                  <a:prstClr val="black"/>
                </a:solidFill>
                <a:latin typeface="Times New Roman" pitchFamily="18" charset="0"/>
                <a:cs typeface="Times New Roman" pitchFamily="18" charset="0"/>
              </a:rPr>
              <a:t> Жауын-шашын (жаңбыр, қар). Ж</a:t>
            </a:r>
            <a:r>
              <a:rPr lang="kk-KZ" sz="1200" dirty="0">
                <a:latin typeface="Times New Roman" panose="02020603050405020304" pitchFamily="18" charset="0"/>
                <a:cs typeface="Times New Roman" panose="02020603050405020304" pitchFamily="18" charset="0"/>
              </a:rPr>
              <a:t>ел оңтүстік-шығыстан, оңтүстіктен 7-12, түнде екпіні 15-20 м/с. </a:t>
            </a:r>
            <a:r>
              <a:rPr lang="kk-KZ" sz="1200" dirty="0">
                <a:solidFill>
                  <a:prstClr val="black"/>
                </a:solidFill>
                <a:latin typeface="Times New Roman" pitchFamily="18" charset="0"/>
                <a:cs typeface="Times New Roman" pitchFamily="18" charset="0"/>
              </a:rPr>
              <a:t>Ауа температурасы түнде 0-2° аяз, күндіз 3-5°</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жылы</a:t>
            </a:r>
            <a:r>
              <a:rPr lang="kk-KZ" sz="1200" dirty="0">
                <a:solidFill>
                  <a:prstClr val="black"/>
                </a:solidFill>
                <a:latin typeface="Times New Roman" pitchFamily="18" charset="0"/>
                <a:cs typeface="Times New Roman" pitchFamily="18" charset="0"/>
              </a:rPr>
              <a:t> болады.</a:t>
            </a:r>
            <a:r>
              <a:rPr lang="kk-KZ" sz="1200" b="1" dirty="0">
                <a:solidFill>
                  <a:srgbClr val="000000"/>
                </a:solidFill>
                <a:latin typeface="Times New Roman" panose="02020603050405020304" pitchFamily="18" charset="0"/>
                <a:cs typeface="Times New Roman" panose="02020603050405020304" pitchFamily="18" charset="0"/>
                <a:sym typeface="+mn-ea"/>
              </a:rPr>
              <a:t> </a:t>
            </a:r>
          </a:p>
          <a:p>
            <a:pPr indent="185738" algn="just"/>
            <a:r>
              <a:rPr lang="kk-KZ" sz="1200" dirty="0">
                <a:solidFill>
                  <a:prstClr val="black"/>
                </a:solidFill>
                <a:latin typeface="Times New Roman" pitchFamily="18" charset="0"/>
                <a:cs typeface="Times New Roman" pitchFamily="18" charset="0"/>
              </a:rPr>
              <a:t>.</a:t>
            </a:r>
            <a:r>
              <a:rPr lang="kk-KZ" sz="1200" b="1" dirty="0">
                <a:solidFill>
                  <a:srgbClr val="000000"/>
                </a:solidFill>
                <a:latin typeface="Times New Roman" panose="02020603050405020304" pitchFamily="18" charset="0"/>
                <a:cs typeface="Times New Roman" panose="02020603050405020304" pitchFamily="18" charset="0"/>
                <a:sym typeface="+mn-ea"/>
              </a:rPr>
              <a:t> </a:t>
            </a:r>
          </a:p>
          <a:p>
            <a:pPr lvl="0" indent="185738" algn="ctr"/>
            <a:r>
              <a:rPr lang="kk-KZ" sz="1200" b="1" dirty="0">
                <a:solidFill>
                  <a:srgbClr val="000000"/>
                </a:solidFill>
                <a:latin typeface="Times New Roman" panose="02020603050405020304" pitchFamily="18" charset="0"/>
                <a:cs typeface="Times New Roman" panose="02020603050405020304" pitchFamily="18" charset="0"/>
                <a:sym typeface="+mn-ea"/>
              </a:rPr>
              <a:t>01 қарашаға</a:t>
            </a:r>
          </a:p>
          <a:p>
            <a:pPr lvl="0" indent="185738" algn="ctr"/>
            <a:r>
              <a:rPr lang="ru-RU" sz="1200" b="1" dirty="0">
                <a:solidFill>
                  <a:srgbClr val="000000"/>
                </a:solidFill>
                <a:latin typeface="Times New Roman" panose="02020603050405020304" pitchFamily="18" charset="0"/>
                <a:cs typeface="Times New Roman" panose="02020603050405020304" pitchFamily="18" charset="0"/>
                <a:sym typeface="+mn-ea"/>
              </a:rPr>
              <a:t>2022 ж. 31 </a:t>
            </a:r>
            <a:r>
              <a:rPr lang="ru-RU" sz="1200" b="1" dirty="0" err="1">
                <a:solidFill>
                  <a:srgbClr val="000000"/>
                </a:solidFill>
                <a:latin typeface="Times New Roman" panose="02020603050405020304" pitchFamily="18" charset="0"/>
                <a:cs typeface="Times New Roman" panose="02020603050405020304" pitchFamily="18" charset="0"/>
                <a:sym typeface="+mn-ea"/>
              </a:rPr>
              <a:t>қазанның</a:t>
            </a:r>
            <a:r>
              <a:rPr lang="ru-RU" sz="1200" b="1" dirty="0">
                <a:solidFill>
                  <a:srgbClr val="000000"/>
                </a:solidFill>
                <a:latin typeface="Times New Roman" panose="02020603050405020304" pitchFamily="18" charset="0"/>
                <a:cs typeface="Times New Roman" panose="02020603050405020304" pitchFamily="18" charset="0"/>
                <a:sym typeface="+mn-ea"/>
              </a:rPr>
              <a:t> </a:t>
            </a:r>
            <a:r>
              <a:rPr lang="ru-RU" sz="1200" b="1" dirty="0">
                <a:solidFill>
                  <a:srgbClr val="000000"/>
                </a:solidFill>
                <a:latin typeface="Times New Roman" panose="02020603050405020304" pitchFamily="18" charset="0"/>
                <a:cs typeface="Times New Roman" panose="02020603050405020304" pitchFamily="18" charset="0"/>
              </a:rPr>
              <a:t>21 с. </a:t>
            </a:r>
            <a:r>
              <a:rPr lang="ru-RU" sz="1200" b="1" dirty="0" err="1">
                <a:solidFill>
                  <a:srgbClr val="000000"/>
                </a:solidFill>
                <a:latin typeface="Times New Roman" panose="02020603050405020304" pitchFamily="18" charset="0"/>
                <a:cs typeface="Times New Roman" panose="02020603050405020304" pitchFamily="18" charset="0"/>
                <a:sym typeface="+mn-ea"/>
              </a:rPr>
              <a:t>бастап</a:t>
            </a:r>
            <a:r>
              <a:rPr lang="ru-RU" sz="1200" b="1" dirty="0">
                <a:solidFill>
                  <a:srgbClr val="000000"/>
                </a:solidFill>
                <a:latin typeface="Times New Roman" panose="02020603050405020304" pitchFamily="18" charset="0"/>
                <a:cs typeface="Times New Roman" panose="02020603050405020304" pitchFamily="18" charset="0"/>
                <a:sym typeface="+mn-ea"/>
              </a:rPr>
              <a:t> 01 </a:t>
            </a:r>
            <a:r>
              <a:rPr lang="ru-RU" sz="1200" b="1" dirty="0" err="1">
                <a:solidFill>
                  <a:srgbClr val="000000"/>
                </a:solidFill>
                <a:latin typeface="Times New Roman" panose="02020603050405020304" pitchFamily="18" charset="0"/>
                <a:cs typeface="Times New Roman" panose="02020603050405020304" pitchFamily="18" charset="0"/>
                <a:sym typeface="+mn-ea"/>
              </a:rPr>
              <a:t>қарашаның</a:t>
            </a:r>
            <a:r>
              <a:rPr lang="ru-RU" sz="1200" b="1" dirty="0">
                <a:solidFill>
                  <a:srgbClr val="000000"/>
                </a:solidFill>
                <a:latin typeface="Times New Roman" panose="02020603050405020304" pitchFamily="18" charset="0"/>
                <a:cs typeface="Times New Roman" panose="02020603050405020304" pitchFamily="18" charset="0"/>
                <a:sym typeface="+mn-ea"/>
              </a:rPr>
              <a:t> 09 с. </a:t>
            </a:r>
            <a:r>
              <a:rPr lang="ru-RU" sz="1200" b="1" dirty="0" err="1">
                <a:solidFill>
                  <a:srgbClr val="000000"/>
                </a:solidFill>
                <a:latin typeface="Times New Roman" panose="02020603050405020304" pitchFamily="18" charset="0"/>
                <a:cs typeface="Times New Roman" panose="02020603050405020304" pitchFamily="18" charset="0"/>
                <a:sym typeface="+mn-ea"/>
              </a:rPr>
              <a:t>дейін</a:t>
            </a:r>
            <a:endParaRPr lang="en-US" sz="1200" b="1" dirty="0">
              <a:solidFill>
                <a:srgbClr val="000000"/>
              </a:solidFill>
              <a:latin typeface="Times New Roman" panose="02020603050405020304" pitchFamily="18" charset="0"/>
              <a:cs typeface="Times New Roman" panose="02020603050405020304" pitchFamily="18" charset="0"/>
              <a:sym typeface="+mn-ea"/>
            </a:endParaRPr>
          </a:p>
          <a:p>
            <a:pPr lvl="0" indent="185738" algn="just" fontAlgn="auto">
              <a:spcBef>
                <a:spcPts val="0"/>
              </a:spcBef>
              <a:spcAft>
                <a:spcPts val="0"/>
              </a:spcAft>
              <a:defRPr/>
            </a:pPr>
            <a:r>
              <a:rPr lang="kk-KZ" sz="1200" dirty="0">
                <a:solidFill>
                  <a:prstClr val="black"/>
                </a:solidFill>
                <a:latin typeface="Times New Roman" pitchFamily="18" charset="0"/>
                <a:cs typeface="Times New Roman" pitchFamily="18" charset="0"/>
              </a:rPr>
              <a:t>  Жауын-шашын (жаңбыр, қар). Жел оңтүстік-шығыстан 5-10 м/с. </a:t>
            </a:r>
            <a:r>
              <a:rPr lang="ru-RU" sz="1200" dirty="0" err="1">
                <a:solidFill>
                  <a:prstClr val="black"/>
                </a:solidFill>
                <a:latin typeface="Times New Roman" pitchFamily="18" charset="0"/>
                <a:cs typeface="Times New Roman" pitchFamily="18" charset="0"/>
              </a:rPr>
              <a:t>Ауа</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температурасы</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түнде</a:t>
            </a:r>
            <a:r>
              <a:rPr lang="ru-RU" sz="1200" dirty="0">
                <a:solidFill>
                  <a:prstClr val="black"/>
                </a:solidFill>
                <a:latin typeface="Times New Roman" pitchFamily="18" charset="0"/>
                <a:cs typeface="Times New Roman" pitchFamily="18" charset="0"/>
              </a:rPr>
              <a:t> 0-2° </a:t>
            </a:r>
            <a:r>
              <a:rPr lang="ru-RU" sz="1200" dirty="0" err="1">
                <a:solidFill>
                  <a:prstClr val="black"/>
                </a:solidFill>
                <a:latin typeface="Times New Roman" pitchFamily="18" charset="0"/>
                <a:cs typeface="Times New Roman" pitchFamily="18" charset="0"/>
              </a:rPr>
              <a:t>жылы</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болады</a:t>
            </a:r>
            <a:r>
              <a:rPr lang="ru-RU" sz="1200" dirty="0">
                <a:solidFill>
                  <a:prstClr val="black"/>
                </a:solidFill>
                <a:latin typeface="Times New Roman" pitchFamily="18" charset="0"/>
                <a:cs typeface="Times New Roman" pitchFamily="18" charset="0"/>
              </a:rPr>
              <a:t>.</a:t>
            </a:r>
            <a:endParaRPr lang="kk-KZ" sz="1200" dirty="0">
              <a:solidFill>
                <a:prstClr val="black"/>
              </a:solidFill>
              <a:latin typeface="Times New Roman" pitchFamily="18" charset="0"/>
              <a:cs typeface="Times New Roman" pitchFamily="18" charset="0"/>
            </a:endParaRPr>
          </a:p>
          <a:p>
            <a:pPr lvl="0" indent="185738" algn="just" fontAlgn="auto">
              <a:spcBef>
                <a:spcPts val="0"/>
              </a:spcBef>
              <a:spcAft>
                <a:spcPts val="0"/>
              </a:spcAft>
              <a:defRPr/>
            </a:pPr>
            <a:endParaRPr lang="kk-KZ" sz="1200" dirty="0">
              <a:solidFill>
                <a:prstClr val="black"/>
              </a:solidFill>
              <a:latin typeface="Times New Roman" pitchFamily="18" charset="0"/>
              <a:cs typeface="Times New Roman" pitchFamily="18" charset="0"/>
            </a:endParaRPr>
          </a:p>
        </p:txBody>
      </p:sp>
      <p:sp>
        <p:nvSpPr>
          <p:cNvPr id="20" name="TextBox 13"/>
          <p:cNvSpPr txBox="1"/>
          <p:nvPr/>
        </p:nvSpPr>
        <p:spPr>
          <a:xfrm>
            <a:off x="5069616" y="2351100"/>
            <a:ext cx="4680169" cy="1015663"/>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lvl="0" indent="185738" algn="just"/>
            <a:r>
              <a:rPr lang="ru-RU" sz="1200" dirty="0">
                <a:solidFill>
                  <a:prstClr val="black"/>
                </a:solidFill>
                <a:latin typeface="Times New Roman" panose="02020603050405020304" pitchFamily="18" charset="0"/>
                <a:cs typeface="Times New Roman" panose="02020603050405020304" pitchFamily="18" charset="0"/>
              </a:rPr>
              <a:t>31 </a:t>
            </a:r>
            <a:r>
              <a:rPr lang="ru-RU" sz="1200" dirty="0" err="1">
                <a:solidFill>
                  <a:prstClr val="black"/>
                </a:solidFill>
                <a:latin typeface="Times New Roman" panose="02020603050405020304" pitchFamily="18" charset="0"/>
                <a:cs typeface="Times New Roman" panose="02020603050405020304" pitchFamily="18" charset="0"/>
              </a:rPr>
              <a:t>қазаннан</a:t>
            </a:r>
            <a:r>
              <a:rPr lang="ru-RU" sz="1200" dirty="0">
                <a:solidFill>
                  <a:prstClr val="black"/>
                </a:solidFill>
                <a:latin typeface="Times New Roman" panose="02020603050405020304" pitchFamily="18" charset="0"/>
                <a:cs typeface="Times New Roman" panose="02020603050405020304" pitchFamily="18" charset="0"/>
              </a:rPr>
              <a:t>, 2022 </a:t>
            </a:r>
            <a:r>
              <a:rPr lang="ru-RU" sz="1200" dirty="0" err="1">
                <a:solidFill>
                  <a:prstClr val="black"/>
                </a:solidFill>
                <a:latin typeface="Times New Roman" panose="02020603050405020304" pitchFamily="18" charset="0"/>
                <a:cs typeface="Times New Roman" panose="02020603050405020304" pitchFamily="18" charset="0"/>
              </a:rPr>
              <a:t>жылдың</a:t>
            </a:r>
            <a:r>
              <a:rPr lang="ru-RU" sz="1200" dirty="0">
                <a:solidFill>
                  <a:prstClr val="black"/>
                </a:solidFill>
                <a:latin typeface="Times New Roman" panose="02020603050405020304" pitchFamily="18" charset="0"/>
                <a:cs typeface="Times New Roman" panose="02020603050405020304" pitchFamily="18" charset="0"/>
              </a:rPr>
              <a:t> 01 </a:t>
            </a:r>
            <a:r>
              <a:rPr lang="ru-RU" sz="1200" dirty="0" err="1">
                <a:solidFill>
                  <a:prstClr val="black"/>
                </a:solidFill>
                <a:latin typeface="Times New Roman" panose="02020603050405020304" pitchFamily="18" charset="0"/>
                <a:cs typeface="Times New Roman" panose="02020603050405020304" pitchFamily="18" charset="0"/>
              </a:rPr>
              <a:t>қарашаға</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қараған</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түні</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метеорологиялық</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жағдайлар</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қала</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атмосферасында</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ластаушы</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заттардың</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ыдырауына</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ықпал</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етеді</a:t>
            </a:r>
            <a:r>
              <a:rPr lang="ru-RU" sz="1200" dirty="0">
                <a:solidFill>
                  <a:prstClr val="black"/>
                </a:solidFill>
                <a:latin typeface="Times New Roman" panose="02020603050405020304" pitchFamily="18" charset="0"/>
                <a:cs typeface="Times New Roman" panose="02020603050405020304" pitchFamily="18" charset="0"/>
              </a:rPr>
              <a:t>. </a:t>
            </a:r>
          </a:p>
          <a:p>
            <a:pPr indent="185738" algn="just"/>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kk-KZ"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endParaRPr lang="kk-KZ" sz="1200" dirty="0">
              <a:solidFill>
                <a:schemeClr val="tx1"/>
              </a:solidFill>
              <a:latin typeface="Times New Roman" panose="02020603050405020304" pitchFamily="18" charset="0"/>
              <a:cs typeface="Times New Roman" panose="02020603050405020304" pitchFamily="18" charset="0"/>
            </a:endParaRPr>
          </a:p>
        </p:txBody>
      </p:sp>
      <p:sp>
        <p:nvSpPr>
          <p:cNvPr id="21" name="TextBox 13"/>
          <p:cNvSpPr txBox="1"/>
          <p:nvPr/>
        </p:nvSpPr>
        <p:spPr>
          <a:xfrm>
            <a:off x="5033059" y="3434410"/>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lvl="0" algn="ctr"/>
            <a:r>
              <a:rPr lang="ru-RU" sz="1200" dirty="0">
                <a:solidFill>
                  <a:prstClr val="black"/>
                </a:solidFill>
                <a:latin typeface="Times New Roman" panose="02020603050405020304" pitchFamily="18" charset="0"/>
                <a:cs typeface="Times New Roman" panose="02020603050405020304" pitchFamily="18" charset="0"/>
              </a:rPr>
              <a:t>1, 2, 3 </a:t>
            </a:r>
            <a:r>
              <a:rPr lang="ru-RU" sz="1200" dirty="0" err="1">
                <a:solidFill>
                  <a:prstClr val="black"/>
                </a:solidFill>
                <a:latin typeface="Times New Roman" panose="02020603050405020304" pitchFamily="18" charset="0"/>
                <a:cs typeface="Times New Roman" panose="02020603050405020304" pitchFamily="18" charset="0"/>
              </a:rPr>
              <a:t>дәрежелі</a:t>
            </a:r>
            <a:r>
              <a:rPr lang="ru-RU" sz="1200" dirty="0">
                <a:solidFill>
                  <a:prstClr val="black"/>
                </a:solidFill>
                <a:latin typeface="Times New Roman" panose="02020603050405020304" pitchFamily="18" charset="0"/>
                <a:cs typeface="Times New Roman" panose="02020603050405020304" pitchFamily="18" charset="0"/>
              </a:rPr>
              <a:t> ҚМЖ </a:t>
            </a:r>
            <a:r>
              <a:rPr lang="ru-RU" sz="1200" dirty="0" err="1">
                <a:solidFill>
                  <a:prstClr val="black"/>
                </a:solidFill>
                <a:latin typeface="Times New Roman" panose="02020603050405020304" pitchFamily="18" charset="0"/>
                <a:cs typeface="Times New Roman" panose="02020603050405020304" pitchFamily="18" charset="0"/>
              </a:rPr>
              <a:t>ескертуі</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жоқ</a:t>
            </a:r>
            <a:r>
              <a:rPr lang="ru-RU" sz="12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04222"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54361" y="4587619"/>
            <a:ext cx="4661089" cy="1200329"/>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Риддер</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-Островский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13 «Б»</a:t>
            </a:r>
          </a:p>
          <a:p>
            <a:pPr algn="just"/>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бекет-Клинк</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7</a:t>
            </a:r>
          </a:p>
          <a:p>
            <a:pPr algn="just"/>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-Семей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9</a:t>
            </a:r>
            <a:r>
              <a:rPr lang="ru-RU" altLang="ru-RU" sz="1200" dirty="0"/>
              <a:t> </a:t>
            </a:r>
          </a:p>
          <a:p>
            <a:pPr eaLnBrk="0" hangingPunct="0"/>
            <a:endParaRPr lang="ru-RU" altLang="ru-RU" sz="12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45062" y="57188"/>
            <a:ext cx="4832351"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75120" y="4330785"/>
            <a:ext cx="4305072" cy="1283671"/>
            <a:chOff x="517463" y="3799939"/>
            <a:chExt cx="4305072" cy="1407920"/>
          </a:xfrm>
        </p:grpSpPr>
        <p:sp>
          <p:nvSpPr>
            <p:cNvPr id="27" name="Прямоугольник 8"/>
            <p:cNvSpPr/>
            <p:nvPr/>
          </p:nvSpPr>
          <p:spPr>
            <a:xfrm>
              <a:off x="517463" y="3992618"/>
              <a:ext cx="2165978" cy="1215241"/>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111397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a:t>
              </a:r>
              <a:endParaRPr lang="ru-RU" altLang="ru-RU" sz="1200" b="1" i="1" dirty="0">
                <a:solidFill>
                  <a:srgbClr val="000000"/>
                </a:solidFill>
                <a:latin typeface="Times New Roman" panose="02020603050405020304" pitchFamily="18" charset="0"/>
                <a:ea typeface="Times New Roman" panose="02020603050405020304" pitchFamily="18" charset="0"/>
              </a:endParaRPr>
            </a:p>
            <a:p>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05848" y="6450457"/>
            <a:ext cx="4893240"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51452" y="6182449"/>
            <a:ext cx="4521389" cy="307777"/>
          </a:xfrm>
          <a:prstGeom prst="rect">
            <a:avLst/>
          </a:prstGeom>
          <a:solidFill>
            <a:schemeClr val="bg1"/>
          </a:solidFill>
          <a:ln w="9525">
            <a:noFill/>
          </a:ln>
        </p:spPr>
        <p:txBody>
          <a:bodyPr wrap="square">
            <a:spAutoFit/>
          </a:bodyPr>
          <a:lstStyle/>
          <a:p>
            <a:pPr eaLnBrk="0" hangingPunct="0"/>
            <a:r>
              <a:rPr lang="kk-KZ" altLang="ru-RU" sz="14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400" b="1" i="1" dirty="0">
                <a:solidFill>
                  <a:srgbClr val="000000"/>
                </a:solidFill>
                <a:latin typeface="Times New Roman" panose="02020603050405020304" pitchFamily="18" charset="0"/>
                <a:cs typeface="Times New Roman" panose="02020603050405020304" pitchFamily="18" charset="0"/>
              </a:rPr>
              <a:t>:</a:t>
            </a:r>
            <a:r>
              <a:rPr lang="kk-KZ" sz="1400" b="1" i="1" dirty="0">
                <a:latin typeface="Times New Roman" panose="02020603050405020304" pitchFamily="18" charset="0"/>
                <a:cs typeface="Times New Roman" panose="02020603050405020304" pitchFamily="18" charset="0"/>
              </a:rPr>
              <a:t>Қабдуалиева М.С.</a:t>
            </a:r>
            <a:r>
              <a:rPr lang="ru-RU" altLang="ru-RU" sz="1400" b="1" i="1" dirty="0">
                <a:solidFill>
                  <a:srgbClr val="000000"/>
                </a:solidFill>
                <a:latin typeface="Times New Roman" panose="02020603050405020304" pitchFamily="18" charset="0"/>
                <a:cs typeface="Times New Roman" panose="02020603050405020304" pitchFamily="18" charset="0"/>
              </a:rPr>
              <a:t> </a:t>
            </a:r>
            <a:endParaRPr lang="ru-RU" sz="1400" dirty="0">
              <a:latin typeface="Times New Roman" panose="02020603050405020304" pitchFamily="18" charset="0"/>
              <a:cs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2671731688"/>
              </p:ext>
            </p:extLst>
          </p:nvPr>
        </p:nvGraphicFramePr>
        <p:xfrm>
          <a:off x="5277484" y="490845"/>
          <a:ext cx="4167505" cy="772416"/>
        </p:xfrm>
        <a:graphic>
          <a:graphicData uri="http://schemas.openxmlformats.org/drawingml/2006/table">
            <a:tbl>
              <a:tblPr/>
              <a:tblGrid>
                <a:gridCol w="1115922">
                  <a:extLst>
                    <a:ext uri="{9D8B030D-6E8A-4147-A177-3AD203B41FA5}">
                      <a16:colId xmlns:a16="http://schemas.microsoft.com/office/drawing/2014/main" val="20000"/>
                    </a:ext>
                  </a:extLst>
                </a:gridCol>
                <a:gridCol w="3051583">
                  <a:extLst>
                    <a:ext uri="{9D8B030D-6E8A-4147-A177-3AD203B41FA5}">
                      <a16:colId xmlns:a16="http://schemas.microsoft.com/office/drawing/2014/main" val="20001"/>
                    </a:ext>
                  </a:extLst>
                </a:gridCol>
              </a:tblGrid>
              <a:tr h="7252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7759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Р &lt; 0,14</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7759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0,14 ≤ Р &lt; 0,19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7933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0,19 ≤ Р &lt; 0,23</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9074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0,23</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1" name="Прямоугольник 30"/>
          <p:cNvSpPr/>
          <p:nvPr/>
        </p:nvSpPr>
        <p:spPr>
          <a:xfrm>
            <a:off x="4952999" y="1254869"/>
            <a:ext cx="4812079"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39938" y="1984542"/>
            <a:ext cx="4821598"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1355798727"/>
              </p:ext>
            </p:extLst>
          </p:nvPr>
        </p:nvGraphicFramePr>
        <p:xfrm>
          <a:off x="5062135" y="2311490"/>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9789" y="4375033"/>
            <a:ext cx="4808416"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graphicFrame>
        <p:nvGraphicFramePr>
          <p:cNvPr id="21" name="Таблица 20"/>
          <p:cNvGraphicFramePr/>
          <p:nvPr>
            <p:extLst>
              <p:ext uri="{D42A27DB-BD31-4B8C-83A1-F6EECF244321}">
                <p14:modId xmlns:p14="http://schemas.microsoft.com/office/powerpoint/2010/main" val="2490694878"/>
              </p:ext>
            </p:extLst>
          </p:nvPr>
        </p:nvGraphicFramePr>
        <p:xfrm>
          <a:off x="5175120" y="5346448"/>
          <a:ext cx="4035777" cy="792592"/>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ru-RU"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ru-RU" sz="800" dirty="0">
                          <a:latin typeface="Times New Roman" panose="02020603050405020304" pitchFamily="18" charset="0"/>
                          <a:cs typeface="Times New Roman" panose="02020603050405020304" pitchFamily="18" charset="0"/>
                        </a:rPr>
                        <a:t>7</a:t>
                      </a:r>
                      <a:r>
                        <a:rPr sz="800" dirty="0">
                          <a:latin typeface="Times New Roman" panose="02020603050405020304" pitchFamily="18" charset="0"/>
                          <a:cs typeface="Times New Roman" panose="02020603050405020304" pitchFamily="18" charset="0"/>
                        </a:rPr>
                        <a:t>5, 79-83-</a:t>
                      </a:r>
                      <a:r>
                        <a:rPr lang="ru-RU" sz="800" dirty="0">
                          <a:latin typeface="Times New Roman" panose="02020603050405020304" pitchFamily="18" charset="0"/>
                          <a:cs typeface="Times New Roman" panose="02020603050405020304" pitchFamily="18" charset="0"/>
                        </a:rPr>
                        <a:t>27</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Прямоугольник 23"/>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16756</TotalTime>
  <Words>589</Words>
  <Application>Microsoft Office PowerPoint</Application>
  <PresentationFormat>Лист A4 (210x297 мм)</PresentationFormat>
  <Paragraphs>96</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2464</cp:revision>
  <cp:lastPrinted>2021-07-01T03:56:27Z</cp:lastPrinted>
  <dcterms:created xsi:type="dcterms:W3CDTF">2018-03-27T06:03:00Z</dcterms:created>
  <dcterms:modified xsi:type="dcterms:W3CDTF">2022-10-30T09:34:51Z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