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sinoptik1" initials="s" lastIdx="0"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86"/>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10" Type="http://schemas.microsoft.com/office/2016/11/relationships/changesInfo" Target="changesInfos/changesInfo1.xml"/><Relationship Id="rId4" Type="http://schemas.openxmlformats.org/officeDocument/2006/relationships/notesMaster" Target="notesMasters/notesMaster1.xml"/><Relationship Id="rId9"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42E73B20-A29A-452E-839C-457431B0E6A8}"/>
    <pc:docChg chg="modSld">
      <pc:chgData name="Moldir Kabdualieva" userId="df42278df007c026" providerId="LiveId" clId="{42E73B20-A29A-452E-839C-457431B0E6A8}" dt="2022-10-29T09:57:44.394" v="33" actId="20577"/>
      <pc:docMkLst>
        <pc:docMk/>
      </pc:docMkLst>
      <pc:sldChg chg="modSp mod">
        <pc:chgData name="Moldir Kabdualieva" userId="df42278df007c026" providerId="LiveId" clId="{42E73B20-A29A-452E-839C-457431B0E6A8}" dt="2022-10-29T09:57:03.616" v="31" actId="20577"/>
        <pc:sldMkLst>
          <pc:docMk/>
          <pc:sldMk cId="0" sldId="261"/>
        </pc:sldMkLst>
        <pc:graphicFrameChg chg="modGraphic">
          <ac:chgData name="Moldir Kabdualieva" userId="df42278df007c026" providerId="LiveId" clId="{42E73B20-A29A-452E-839C-457431B0E6A8}" dt="2022-10-29T09:57:03.616" v="31" actId="20577"/>
          <ac:graphicFrameMkLst>
            <pc:docMk/>
            <pc:sldMk cId="0" sldId="261"/>
            <ac:graphicFrameMk id="16" creationId="{94CC0974-E1E4-47F3-9A8B-49A879A3B96B}"/>
          </ac:graphicFrameMkLst>
        </pc:graphicFrameChg>
      </pc:sldChg>
      <pc:sldChg chg="modSp mod">
        <pc:chgData name="Moldir Kabdualieva" userId="df42278df007c026" providerId="LiveId" clId="{42E73B20-A29A-452E-839C-457431B0E6A8}" dt="2022-10-29T09:57:44.394" v="33" actId="20577"/>
        <pc:sldMkLst>
          <pc:docMk/>
          <pc:sldMk cId="334028445" sldId="265"/>
        </pc:sldMkLst>
        <pc:spChg chg="mod">
          <ac:chgData name="Moldir Kabdualieva" userId="df42278df007c026" providerId="LiveId" clId="{42E73B20-A29A-452E-839C-457431B0E6A8}" dt="2022-10-29T09:57:44.394" v="33" actId="20577"/>
          <ac:spMkLst>
            <pc:docMk/>
            <pc:sldMk cId="334028445" sldId="265"/>
            <ac:spMk id="19"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4032215615"/>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Тараз</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3510030761"/>
              </p:ext>
            </p:extLst>
          </p:nvPr>
        </p:nvGraphicFramePr>
        <p:xfrm>
          <a:off x="307975" y="2588895"/>
          <a:ext cx="4465638" cy="2423160"/>
        </p:xfrm>
        <a:graphic>
          <a:graphicData uri="http://schemas.openxmlformats.org/drawingml/2006/table">
            <a:tbl>
              <a:tblPr/>
              <a:tblGrid>
                <a:gridCol w="4465638">
                  <a:extLst>
                    <a:ext uri="{9D8B030D-6E8A-4147-A177-3AD203B41FA5}">
                      <a16:colId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ru-RU" altLang="x-none" sz="1600" b="1" i="1" dirty="0">
                          <a:solidFill>
                            <a:srgbClr val="002060"/>
                          </a:solidFill>
                          <a:latin typeface="Times New Roman" panose="02020603050405020304" pitchFamily="18" charset="0"/>
                          <a:cs typeface="Times New Roman" panose="02020603050405020304" pitchFamily="18" charset="0"/>
                        </a:rPr>
                        <a:t>№ 302</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r>
                        <a:rPr lang="kk-KZ" altLang="x-none" sz="1600" b="1" i="1" baseline="0" dirty="0">
                          <a:solidFill>
                            <a:srgbClr val="002060"/>
                          </a:solidFill>
                          <a:latin typeface="Times New Roman" panose="02020603050405020304" pitchFamily="18" charset="0"/>
                          <a:cs typeface="Times New Roman" panose="02020603050405020304" pitchFamily="18" charset="0"/>
                        </a:rPr>
                        <a:t>БЮЛЛЕТЕНІ</a:t>
                      </a:r>
                      <a:r>
                        <a:rPr lang="en-US" altLang="x-none" sz="1600" b="1" i="1" dirty="0">
                          <a:solidFill>
                            <a:srgbClr val="002060"/>
                          </a:solidFill>
                          <a:latin typeface="Times New Roman" panose="02020603050405020304" pitchFamily="18" charset="0"/>
                          <a:cs typeface="Times New Roman" panose="02020603050405020304" pitchFamily="18" charset="0"/>
                        </a:rPr>
                        <a:t> </a:t>
                      </a:r>
                      <a:endParaRPr lang="kk-KZ"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600" b="1" i="1" dirty="0">
                        <a:solidFill>
                          <a:srgbClr val="00206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x-none" sz="1400" b="1" i="1" dirty="0">
                          <a:solidFill>
                            <a:srgbClr val="002060"/>
                          </a:solidFill>
                          <a:latin typeface="Times New Roman" panose="02020603050405020304" pitchFamily="18" charset="0"/>
                          <a:cs typeface="Times New Roman" panose="02020603050405020304" pitchFamily="18" charset="0"/>
                        </a:rPr>
                        <a:t>Тараз қаласы</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0" dirty="0">
                          <a:solidFill>
                            <a:srgbClr val="002060"/>
                          </a:solidFill>
                          <a:latin typeface="Times New Roman" panose="02020603050405020304" pitchFamily="18" charset="0"/>
                          <a:cs typeface="Times New Roman" panose="02020603050405020304" pitchFamily="18" charset="0"/>
                        </a:rPr>
                        <a:t>2022</a:t>
                      </a:r>
                      <a:r>
                        <a:rPr lang="kk-KZ" altLang="zh-CN" sz="1200" b="1" i="0" baseline="0" dirty="0">
                          <a:solidFill>
                            <a:srgbClr val="002060"/>
                          </a:solidFill>
                          <a:latin typeface="Times New Roman" panose="02020603050405020304" pitchFamily="18" charset="0"/>
                          <a:cs typeface="Times New Roman" panose="02020603050405020304" pitchFamily="18" charset="0"/>
                        </a:rPr>
                        <a:t> жыл 29 </a:t>
                      </a:r>
                      <a:r>
                        <a:rPr lang="kk-KZ" altLang="zh-CN" sz="1200" b="1" i="0" u="none" baseline="0" dirty="0">
                          <a:solidFill>
                            <a:schemeClr val="tx2"/>
                          </a:solidFill>
                          <a:latin typeface="Times New Roman" panose="02020603050405020304" pitchFamily="18" charset="0"/>
                          <a:cs typeface="Times New Roman" panose="02020603050405020304" pitchFamily="18" charset="0"/>
                        </a:rPr>
                        <a:t>қазан </a:t>
                      </a:r>
                      <a:r>
                        <a:rPr lang="kk-KZ" altLang="zh-CN" sz="1200" b="1" i="0" u="none" baseline="0" dirty="0">
                          <a:solidFill>
                            <a:srgbClr val="002060"/>
                          </a:solidFill>
                          <a:latin typeface="Times New Roman" panose="02020603050405020304" pitchFamily="18" charset="0"/>
                          <a:cs typeface="Times New Roman" panose="02020603050405020304" pitchFamily="18" charset="0"/>
                        </a:rPr>
                        <a:t> </a:t>
                      </a:r>
                      <a:endParaRPr lang="zh-CN" altLang="x-none" sz="1200" b="1" i="0" u="none"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1220891096"/>
              </p:ext>
            </p:extLst>
          </p:nvPr>
        </p:nvGraphicFramePr>
        <p:xfrm>
          <a:off x="5017183" y="6480582"/>
          <a:ext cx="4680169" cy="465878"/>
        </p:xfrm>
        <a:graphic>
          <a:graphicData uri="http://schemas.openxmlformats.org/drawingml/2006/table">
            <a:tbl>
              <a:tblPr/>
              <a:tblGrid>
                <a:gridCol w="4680169">
                  <a:extLst>
                    <a:ext uri="{9D8B030D-6E8A-4147-A177-3AD203B41FA5}">
                      <a16:colId xmlns:a16="http://schemas.microsoft.com/office/drawing/2014/main" val="20000"/>
                    </a:ext>
                  </a:extLst>
                </a:gridCol>
              </a:tblGrid>
              <a:tr h="31058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lang="ru-RU" sz="700" i="1" dirty="0">
                          <a:latin typeface="Times New Roman" panose="02020603050405020304" pitchFamily="18" charset="0"/>
                          <a:cs typeface="Times New Roman" panose="02020603050405020304" pitchFamily="18" charset="0"/>
                        </a:rPr>
                        <a:t>28.02.2015 ж. №168 "</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5529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53001" y="3687446"/>
            <a:ext cx="4824412" cy="461665"/>
          </a:xfrm>
          <a:prstGeom prst="rect">
            <a:avLst/>
          </a:prstGeom>
          <a:noFill/>
          <a:ln w="9525">
            <a:noFill/>
          </a:ln>
        </p:spPr>
        <p:txBody>
          <a:bodyPr wrap="square">
            <a:spAutoFit/>
          </a:bodyPr>
          <a:lstStyle/>
          <a:p>
            <a:pPr algn="ctr"/>
            <a:r>
              <a:rPr lang="ru-RU" altLang="ru-RU" sz="1200" b="1" dirty="0">
                <a:latin typeface="Times New Roman" pitchFamily="18" charset="0"/>
                <a:cs typeface="Times New Roman" pitchFamily="18" charset="0"/>
              </a:rPr>
              <a:t>2022 ж. 29</a:t>
            </a:r>
            <a:r>
              <a:rPr lang="kk-KZ" altLang="ru-RU" sz="1200" b="1" dirty="0">
                <a:latin typeface="Times New Roman" panose="02020603050405020304" pitchFamily="18" charset="0"/>
                <a:cs typeface="Times New Roman" panose="02020603050405020304" pitchFamily="18" charset="0"/>
              </a:rPr>
              <a:t> қазан</a:t>
            </a:r>
            <a:r>
              <a:rPr lang="ru-RU" altLang="ru-RU" sz="1200" b="1" dirty="0">
                <a:latin typeface="Times New Roman" panose="02020603050405020304" pitchFamily="18" charset="0"/>
                <a:cs typeface="Times New Roman" panose="02020603050405020304" pitchFamily="18" charset="0"/>
              </a:rPr>
              <a:t> </a:t>
            </a:r>
            <a:r>
              <a:rPr lang="kk-KZ" altLang="ru-RU" sz="1200" b="1" dirty="0">
                <a:latin typeface="Times New Roman" pitchFamily="18" charset="0"/>
                <a:cs typeface="Times New Roman" pitchFamily="18" charset="0"/>
              </a:rPr>
              <a:t>Тараз</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қаласының</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атмосфералық</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ауасының</a:t>
            </a:r>
            <a:r>
              <a:rPr lang="ru-RU" altLang="ru-RU" sz="1200" b="1" dirty="0">
                <a:latin typeface="Times New Roman" pitchFamily="18" charset="0"/>
                <a:cs typeface="Times New Roman" pitchFamily="18" charset="0"/>
              </a:rPr>
              <a:t> </a:t>
            </a:r>
          </a:p>
          <a:p>
            <a:pPr algn="ctr"/>
            <a:r>
              <a:rPr lang="ru-RU" altLang="ru-RU" sz="1200" b="1" dirty="0" err="1">
                <a:latin typeface="Times New Roman" pitchFamily="18" charset="0"/>
                <a:cs typeface="Times New Roman" pitchFamily="18" charset="0"/>
              </a:rPr>
              <a:t>жай-күйі</a:t>
            </a:r>
            <a:endParaRPr lang="ru-RU" altLang="ru-RU" sz="1200" b="1" dirty="0">
              <a:latin typeface="Times New Roman" pitchFamily="18" charset="0"/>
              <a:cs typeface="Times New Roman" pitchFamily="18" charset="0"/>
            </a:endParaRPr>
          </a:p>
        </p:txBody>
      </p:sp>
      <p:sp>
        <p:nvSpPr>
          <p:cNvPr id="20" name="Прямоугольник 19"/>
          <p:cNvSpPr/>
          <p:nvPr/>
        </p:nvSpPr>
        <p:spPr>
          <a:xfrm>
            <a:off x="4913004" y="-14882"/>
            <a:ext cx="4808538" cy="2862322"/>
          </a:xfrm>
          <a:prstGeom prst="rect">
            <a:avLst/>
          </a:prstGeom>
        </p:spPr>
        <p:txBody>
          <a:bodyPr wrap="square">
            <a:spAutoFit/>
          </a:bodyPr>
          <a:lstStyle/>
          <a:p>
            <a:pPr lvl="0" algn="ctr"/>
            <a:endParaRPr lang="ru-RU" altLang="ru-RU" sz="1200" b="1" dirty="0">
              <a:latin typeface="Times New Roman" panose="02020603050405020304" pitchFamily="18" charset="0"/>
              <a:cs typeface="Times New Roman" panose="02020603050405020304" pitchFamily="18" charset="0"/>
            </a:endParaRPr>
          </a:p>
          <a:p>
            <a:pPr lvl="0" algn="ctr"/>
            <a:r>
              <a:rPr lang="ru-RU" altLang="ru-RU" sz="1200" b="1" dirty="0" err="1">
                <a:latin typeface="Times New Roman" panose="02020603050405020304" pitchFamily="18" charset="0"/>
                <a:cs typeface="Times New Roman" panose="02020603050405020304" pitchFamily="18" charset="0"/>
              </a:rPr>
              <a:t>Тараз</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бойынша</a:t>
            </a:r>
            <a:r>
              <a:rPr lang="ru-RU" altLang="ru-RU" sz="1200" b="1" dirty="0">
                <a:latin typeface="Times New Roman" panose="02020603050405020304" pitchFamily="18" charset="0"/>
                <a:cs typeface="Times New Roman" panose="02020603050405020304" pitchFamily="18" charset="0"/>
              </a:rPr>
              <a:t> АУА-РАЙЫ БОЛЖАМЫ</a:t>
            </a:r>
          </a:p>
          <a:p>
            <a:pPr algn="ctr"/>
            <a:r>
              <a:rPr lang="ru-RU" sz="1200" b="1" dirty="0">
                <a:latin typeface="Times New Roman" pitchFamily="18" charset="0"/>
                <a:cs typeface="Times New Roman" pitchFamily="18" charset="0"/>
              </a:rPr>
              <a:t>2022 </a:t>
            </a:r>
            <a:r>
              <a:rPr lang="ru-RU" sz="1200" b="1" dirty="0" err="1">
                <a:latin typeface="Times New Roman" pitchFamily="18" charset="0"/>
                <a:cs typeface="Times New Roman" pitchFamily="18" charset="0"/>
              </a:rPr>
              <a:t>жылғы</a:t>
            </a:r>
            <a:r>
              <a:rPr lang="ru-RU" sz="1200" b="1" dirty="0">
                <a:latin typeface="Times New Roman" pitchFamily="18" charset="0"/>
                <a:cs typeface="Times New Roman" pitchFamily="18" charset="0"/>
              </a:rPr>
              <a:t> 30 </a:t>
            </a:r>
            <a:r>
              <a:rPr lang="kk-KZ" sz="1200" b="1" dirty="0">
                <a:latin typeface="Times New Roman" pitchFamily="18" charset="0"/>
                <a:cs typeface="Times New Roman" pitchFamily="18" charset="0"/>
              </a:rPr>
              <a:t>қазанға</a:t>
            </a:r>
            <a:endParaRPr lang="ru-RU" sz="1200" b="1" dirty="0">
              <a:latin typeface="Times New Roman" pitchFamily="18" charset="0"/>
              <a:cs typeface="Times New Roman" pitchFamily="18" charset="0"/>
            </a:endParaRPr>
          </a:p>
          <a:p>
            <a:pPr algn="ctr"/>
            <a:r>
              <a:rPr lang="kk-KZ" altLang="ru-RU" sz="1200" b="1" dirty="0">
                <a:latin typeface="Times New Roman" panose="02020603050405020304" pitchFamily="18" charset="0"/>
                <a:cs typeface="Times New Roman" panose="02020603050405020304" pitchFamily="18" charset="0"/>
              </a:rPr>
              <a:t>29 қазан</a:t>
            </a:r>
            <a:r>
              <a:rPr lang="ru-RU" altLang="ru-RU" sz="1200" b="1" dirty="0">
                <a:latin typeface="Times New Roman" panose="02020603050405020304" pitchFamily="18" charset="0"/>
                <a:cs typeface="Times New Roman" panose="02020603050405020304" pitchFamily="18" charset="0"/>
              </a:rPr>
              <a:t> 2022 ж. </a:t>
            </a:r>
            <a:r>
              <a:rPr lang="ru-RU" altLang="ru-RU" sz="1200" b="1" dirty="0" err="1">
                <a:latin typeface="Times New Roman" panose="02020603050405020304" pitchFamily="18" charset="0"/>
                <a:cs typeface="Times New Roman" panose="02020603050405020304" pitchFamily="18" charset="0"/>
              </a:rPr>
              <a:t>сағ</a:t>
            </a:r>
            <a:r>
              <a:rPr lang="ru-RU" altLang="ru-RU" sz="1200" b="1" dirty="0">
                <a:latin typeface="Times New Roman" panose="02020603050405020304" pitchFamily="18" charset="0"/>
                <a:cs typeface="Times New Roman" panose="02020603050405020304" pitchFamily="18" charset="0"/>
              </a:rPr>
              <a:t>. 21-ден 30 </a:t>
            </a:r>
            <a:r>
              <a:rPr lang="kk-KZ" altLang="ru-RU" sz="1200" b="1" dirty="0">
                <a:latin typeface="Times New Roman" panose="02020603050405020304" pitchFamily="18" charset="0"/>
                <a:cs typeface="Times New Roman" panose="02020603050405020304" pitchFamily="18" charset="0"/>
              </a:rPr>
              <a:t>қазан</a:t>
            </a:r>
            <a:r>
              <a:rPr lang="ru-RU" altLang="ru-RU" sz="1200" b="1" dirty="0">
                <a:latin typeface="Times New Roman" panose="02020603050405020304" pitchFamily="18" charset="0"/>
                <a:cs typeface="Times New Roman" panose="02020603050405020304" pitchFamily="18" charset="0"/>
              </a:rPr>
              <a:t> 2022 ж. </a:t>
            </a:r>
            <a:r>
              <a:rPr lang="ru-RU" altLang="ru-RU" sz="1200" b="1" dirty="0" err="1">
                <a:latin typeface="Times New Roman" panose="02020603050405020304" pitchFamily="18" charset="0"/>
                <a:cs typeface="Times New Roman" panose="02020603050405020304" pitchFamily="18" charset="0"/>
              </a:rPr>
              <a:t>сағ</a:t>
            </a:r>
            <a:r>
              <a:rPr lang="ru-RU" altLang="ru-RU" sz="1200" b="1" dirty="0">
                <a:latin typeface="Times New Roman" panose="02020603050405020304" pitchFamily="18" charset="0"/>
                <a:cs typeface="Times New Roman" panose="02020603050405020304" pitchFamily="18" charset="0"/>
              </a:rPr>
              <a:t>. 21-ге </a:t>
            </a:r>
            <a:r>
              <a:rPr lang="ru-RU" altLang="ru-RU" sz="1200" b="1" dirty="0" err="1">
                <a:latin typeface="Times New Roman" panose="02020603050405020304" pitchFamily="18" charset="0"/>
                <a:cs typeface="Times New Roman" panose="02020603050405020304" pitchFamily="18" charset="0"/>
              </a:rPr>
              <a:t>дейін</a:t>
            </a:r>
            <a:r>
              <a:rPr lang="kk-KZ" sz="1200" dirty="0">
                <a:latin typeface="Times New Roman" pitchFamily="18" charset="0"/>
                <a:cs typeface="Times New Roman" pitchFamily="18" charset="0"/>
              </a:rPr>
              <a:t>         </a:t>
            </a:r>
          </a:p>
          <a:p>
            <a:pPr indent="182563">
              <a:defRPr/>
            </a:pPr>
            <a:r>
              <a:rPr lang="kk-KZ" sz="1200" dirty="0">
                <a:latin typeface="Times New Roman"/>
                <a:ea typeface="Times New Roman"/>
              </a:rPr>
              <a:t>Кей уақытта жаңбыр жауады</a:t>
            </a:r>
            <a:r>
              <a:rPr lang="kk-KZ" sz="1200" dirty="0">
                <a:solidFill>
                  <a:prstClr val="black"/>
                </a:solidFill>
                <a:latin typeface="Times New Roman" pitchFamily="18" charset="0"/>
                <a:ea typeface="Calibri"/>
                <a:cs typeface="Times New Roman" pitchFamily="18" charset="0"/>
              </a:rPr>
              <a:t>. </a:t>
            </a:r>
            <a:r>
              <a:rPr lang="kk-KZ" sz="1200" dirty="0">
                <a:latin typeface="Times New Roman"/>
                <a:ea typeface="SimSun"/>
              </a:rPr>
              <a:t>Түнде және таңертең </a:t>
            </a:r>
            <a:r>
              <a:rPr lang="kk-KZ" sz="1200" dirty="0">
                <a:latin typeface="Times New Roman"/>
                <a:ea typeface="Times New Roman"/>
              </a:rPr>
              <a:t>тұман түседі. О</a:t>
            </a:r>
            <a:r>
              <a:rPr lang="kk-KZ" sz="1200" dirty="0">
                <a:latin typeface="Times New Roman"/>
                <a:ea typeface="Calibri"/>
              </a:rPr>
              <a:t>ңтүстік-батыстан жел соғады, күші 9-14, күндіз екпіні 15-20 </a:t>
            </a:r>
            <a:r>
              <a:rPr lang="kk-KZ" sz="1200" dirty="0">
                <a:latin typeface="Times New Roman" pitchFamily="18" charset="0"/>
                <a:cs typeface="Times New Roman" pitchFamily="18" charset="0"/>
              </a:rPr>
              <a:t>м/с. Ауа температурасы түнде 6-8, күндіз 10-12 градус жылы болады.</a:t>
            </a:r>
            <a:r>
              <a:rPr lang="kk-KZ" sz="1200" dirty="0">
                <a:solidFill>
                  <a:prstClr val="black"/>
                </a:solidFill>
                <a:latin typeface="Times New Roman" pitchFamily="18" charset="0"/>
                <a:cs typeface="Times New Roman" pitchFamily="18" charset="0"/>
              </a:rPr>
              <a:t>  </a:t>
            </a:r>
          </a:p>
          <a:p>
            <a:pPr indent="182563"/>
            <a:endParaRPr lang="ru-RU" sz="1200" dirty="0">
              <a:latin typeface="Times New Roman" pitchFamily="18" charset="0"/>
              <a:cs typeface="Times New Roman" pitchFamily="18" charset="0"/>
            </a:endParaRPr>
          </a:p>
          <a:p>
            <a:endParaRPr lang="kk-KZ"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31 </a:t>
            </a:r>
            <a:r>
              <a:rPr lang="ru-RU" altLang="ru-RU" sz="1200" b="1" dirty="0" err="1">
                <a:latin typeface="Times New Roman" panose="02020603050405020304" pitchFamily="18" charset="0"/>
                <a:cs typeface="Times New Roman" panose="02020603050405020304" pitchFamily="18" charset="0"/>
              </a:rPr>
              <a:t>қазанға</a:t>
            </a:r>
            <a:endParaRPr lang="ru-RU" sz="1200" b="1" dirty="0">
              <a:latin typeface="Times New Roman" panose="02020603050405020304" pitchFamily="18" charset="0"/>
              <a:cs typeface="Times New Roman" panose="02020603050405020304" pitchFamily="18" charset="0"/>
            </a:endParaRPr>
          </a:p>
          <a:p>
            <a:pPr indent="182563" algn="ctr">
              <a:defRPr/>
            </a:pPr>
            <a:r>
              <a:rPr lang="ru-RU" sz="1200" b="1" dirty="0">
                <a:solidFill>
                  <a:prstClr val="black"/>
                </a:solidFill>
                <a:latin typeface="Times New Roman" panose="02020603050405020304" pitchFamily="18" charset="0"/>
                <a:cs typeface="Times New Roman" panose="02020603050405020304" pitchFamily="18" charset="0"/>
              </a:rPr>
              <a:t>30 </a:t>
            </a:r>
            <a:r>
              <a:rPr lang="ru-RU" altLang="ru-RU" sz="1200" b="1" dirty="0" err="1">
                <a:solidFill>
                  <a:prstClr val="black"/>
                </a:solidFill>
                <a:latin typeface="Times New Roman" panose="02020603050405020304" pitchFamily="18" charset="0"/>
                <a:cs typeface="Times New Roman" panose="02020603050405020304" pitchFamily="18" charset="0"/>
              </a:rPr>
              <a:t>қазан</a:t>
            </a:r>
            <a:r>
              <a:rPr lang="kk-KZ" altLang="ru-RU" sz="1200" b="1" dirty="0">
                <a:solidFill>
                  <a:prstClr val="black"/>
                </a:solidFill>
                <a:latin typeface="Times New Roman" panose="02020603050405020304" pitchFamily="18" charset="0"/>
                <a:cs typeface="Times New Roman" panose="02020603050405020304" pitchFamily="18" charset="0"/>
              </a:rPr>
              <a:t> </a:t>
            </a:r>
            <a:r>
              <a:rPr lang="ru-RU" sz="1200" b="1" dirty="0" err="1">
                <a:latin typeface="Times New Roman" panose="02020603050405020304" pitchFamily="18" charset="0"/>
                <a:cs typeface="Times New Roman" panose="02020603050405020304" pitchFamily="18" charset="0"/>
              </a:rPr>
              <a:t>сағ</a:t>
            </a:r>
            <a:r>
              <a:rPr lang="ru-RU" sz="1200" b="1" dirty="0">
                <a:latin typeface="Times New Roman" panose="02020603050405020304" pitchFamily="18" charset="0"/>
                <a:cs typeface="Times New Roman" panose="02020603050405020304" pitchFamily="18" charset="0"/>
              </a:rPr>
              <a:t>. 21-ден </a:t>
            </a:r>
            <a:r>
              <a:rPr lang="ru-RU" sz="1200" b="1" dirty="0" err="1">
                <a:latin typeface="Times New Roman" panose="02020603050405020304" pitchFamily="18" charset="0"/>
                <a:cs typeface="Times New Roman" panose="02020603050405020304" pitchFamily="18" charset="0"/>
              </a:rPr>
              <a:t>бастап</a:t>
            </a:r>
            <a:r>
              <a:rPr lang="ru-RU" sz="1200" b="1" dirty="0">
                <a:latin typeface="Times New Roman" panose="02020603050405020304" pitchFamily="18" charset="0"/>
                <a:cs typeface="Times New Roman" panose="02020603050405020304" pitchFamily="18" charset="0"/>
              </a:rPr>
              <a:t>  31 </a:t>
            </a:r>
            <a:r>
              <a:rPr lang="ru-RU" altLang="ru-RU" sz="1200" b="1" dirty="0" err="1">
                <a:latin typeface="Times New Roman" panose="02020603050405020304" pitchFamily="18" charset="0"/>
                <a:cs typeface="Times New Roman" panose="02020603050405020304" pitchFamily="18" charset="0"/>
              </a:rPr>
              <a:t>қазан</a:t>
            </a:r>
            <a:r>
              <a:rPr lang="kk-KZ" altLang="ru-RU" sz="1200" b="1" dirty="0">
                <a:latin typeface="Times New Roman" panose="02020603050405020304" pitchFamily="18" charset="0"/>
                <a:cs typeface="Times New Roman" panose="02020603050405020304" pitchFamily="18" charset="0"/>
              </a:rPr>
              <a:t> </a:t>
            </a:r>
            <a:r>
              <a:rPr lang="ru-RU" sz="1200" b="1" dirty="0" err="1">
                <a:latin typeface="Times New Roman" panose="02020603050405020304" pitchFamily="18" charset="0"/>
                <a:cs typeface="Times New Roman" panose="02020603050405020304" pitchFamily="18" charset="0"/>
              </a:rPr>
              <a:t>сағ</a:t>
            </a:r>
            <a:r>
              <a:rPr lang="ru-RU" sz="1200" b="1" dirty="0">
                <a:latin typeface="Times New Roman" panose="02020603050405020304" pitchFamily="18" charset="0"/>
                <a:cs typeface="Times New Roman" panose="02020603050405020304" pitchFamily="18" charset="0"/>
              </a:rPr>
              <a:t>. 09-</a:t>
            </a:r>
            <a:r>
              <a:rPr lang="kk-KZ" sz="1200" b="1" dirty="0">
                <a:latin typeface="Times New Roman" panose="02020603050405020304" pitchFamily="18" charset="0"/>
                <a:cs typeface="Times New Roman" panose="02020603050405020304" pitchFamily="18" charset="0"/>
              </a:rPr>
              <a:t>ға</a:t>
            </a:r>
            <a:r>
              <a:rPr lang="ru-RU" sz="1200" b="1" dirty="0">
                <a:latin typeface="Times New Roman" panose="02020603050405020304" pitchFamily="18" charset="0"/>
                <a:cs typeface="Times New Roman" panose="02020603050405020304" pitchFamily="18" charset="0"/>
              </a:rPr>
              <a:t> </a:t>
            </a:r>
            <a:r>
              <a:rPr lang="ru-RU" sz="1200" b="1" dirty="0" err="1">
                <a:latin typeface="Times New Roman" panose="02020603050405020304" pitchFamily="18" charset="0"/>
                <a:cs typeface="Times New Roman" panose="02020603050405020304" pitchFamily="18" charset="0"/>
              </a:rPr>
              <a:t>дейін</a:t>
            </a:r>
            <a:r>
              <a:rPr lang="ru-RU" sz="1200" b="1" dirty="0">
                <a:latin typeface="Times New Roman" panose="02020603050405020304" pitchFamily="18" charset="0"/>
                <a:cs typeface="Times New Roman" panose="02020603050405020304" pitchFamily="18" charset="0"/>
              </a:rPr>
              <a:t> </a:t>
            </a:r>
            <a:r>
              <a:rPr lang="kk-KZ" sz="1200" dirty="0">
                <a:solidFill>
                  <a:prstClr val="black"/>
                </a:solidFill>
                <a:latin typeface="Times New Roman" pitchFamily="18" charset="0"/>
                <a:cs typeface="Times New Roman" pitchFamily="18" charset="0"/>
              </a:rPr>
              <a:t>        </a:t>
            </a:r>
          </a:p>
          <a:p>
            <a:pPr indent="182563">
              <a:defRPr/>
            </a:pPr>
            <a:r>
              <a:rPr lang="kk-KZ" sz="1200" dirty="0">
                <a:solidFill>
                  <a:prstClr val="black"/>
                </a:solidFill>
                <a:latin typeface="Times New Roman" pitchFamily="18" charset="0"/>
                <a:ea typeface="Calibri"/>
                <a:cs typeface="Times New Roman" pitchFamily="18" charset="0"/>
              </a:rPr>
              <a:t> Жауын-шашынсыз. </a:t>
            </a:r>
            <a:r>
              <a:rPr lang="kk-KZ" sz="1200" dirty="0">
                <a:solidFill>
                  <a:prstClr val="black"/>
                </a:solidFill>
                <a:latin typeface="Times New Roman"/>
                <a:ea typeface="SimSun"/>
              </a:rPr>
              <a:t>Түнде және таңертең </a:t>
            </a:r>
            <a:r>
              <a:rPr lang="kk-KZ" sz="1200" dirty="0">
                <a:solidFill>
                  <a:prstClr val="black"/>
                </a:solidFill>
                <a:latin typeface="Times New Roman"/>
                <a:ea typeface="Times New Roman"/>
              </a:rPr>
              <a:t>тұман түседі. О</a:t>
            </a:r>
            <a:r>
              <a:rPr lang="kk-KZ" sz="1200" dirty="0">
                <a:solidFill>
                  <a:prstClr val="black"/>
                </a:solidFill>
                <a:latin typeface="Times New Roman"/>
                <a:ea typeface="Calibri"/>
              </a:rPr>
              <a:t>ңтүстік-батыс</a:t>
            </a:r>
            <a:r>
              <a:rPr lang="kk-KZ" sz="1200" dirty="0">
                <a:latin typeface="Times New Roman"/>
                <a:ea typeface="Calibri"/>
              </a:rPr>
              <a:t>тан жел соғады, күші 9-14 </a:t>
            </a:r>
            <a:r>
              <a:rPr lang="kk-KZ" sz="1200" dirty="0">
                <a:latin typeface="Times New Roman" pitchFamily="18" charset="0"/>
                <a:cs typeface="Times New Roman" pitchFamily="18" charset="0"/>
              </a:rPr>
              <a:t>м/с. Ауа температурасы </a:t>
            </a:r>
            <a:r>
              <a:rPr lang="kk-KZ" sz="1200">
                <a:latin typeface="Times New Roman" pitchFamily="18" charset="0"/>
                <a:cs typeface="Times New Roman" pitchFamily="18" charset="0"/>
              </a:rPr>
              <a:t>түнде 3-5 </a:t>
            </a:r>
            <a:r>
              <a:rPr lang="kk-KZ" sz="1200" dirty="0">
                <a:latin typeface="Times New Roman" pitchFamily="18" charset="0"/>
                <a:cs typeface="Times New Roman" pitchFamily="18" charset="0"/>
              </a:rPr>
              <a:t>градус жылы болады.</a:t>
            </a:r>
            <a:r>
              <a:rPr lang="kk-KZ" sz="1200" dirty="0">
                <a:solidFill>
                  <a:prstClr val="black"/>
                </a:solidFill>
                <a:latin typeface="Times New Roman" pitchFamily="18" charset="0"/>
                <a:cs typeface="Times New Roman" pitchFamily="18" charset="0"/>
              </a:rPr>
              <a:t>  </a:t>
            </a:r>
          </a:p>
          <a:p>
            <a:pPr indent="182563"/>
            <a:endParaRPr lang="ru-RU" sz="1200" dirty="0">
              <a:latin typeface="Times New Roman" pitchFamily="18" charset="0"/>
              <a:cs typeface="Times New Roman" pitchFamily="18" charset="0"/>
            </a:endParaRPr>
          </a:p>
        </p:txBody>
      </p:sp>
      <p:sp>
        <p:nvSpPr>
          <p:cNvPr id="21" name="TextBox 13"/>
          <p:cNvSpPr txBox="1"/>
          <p:nvPr/>
        </p:nvSpPr>
        <p:spPr>
          <a:xfrm>
            <a:off x="5013577" y="2856449"/>
            <a:ext cx="4680169" cy="830997"/>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r>
              <a:rPr lang="ru-RU" sz="1200" dirty="0">
                <a:solidFill>
                  <a:schemeClr val="tx1"/>
                </a:solidFill>
                <a:latin typeface="Times New Roman" panose="02020603050405020304" pitchFamily="18" charset="0"/>
                <a:cs typeface="Times New Roman" panose="02020603050405020304" pitchFamily="18" charset="0"/>
              </a:rPr>
              <a:t>        30 </a:t>
            </a:r>
            <a:r>
              <a:rPr lang="ru-RU" sz="1200" dirty="0" err="1">
                <a:solidFill>
                  <a:schemeClr val="tx1"/>
                </a:solidFill>
                <a:latin typeface="Times New Roman" panose="02020603050405020304" pitchFamily="18" charset="0"/>
                <a:cs typeface="Times New Roman" panose="02020603050405020304" pitchFamily="18" charset="0"/>
              </a:rPr>
              <a:t>қазанға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метеорологиялық</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жағдайлар</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ыдырауына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етеді</a:t>
            </a:r>
            <a:r>
              <a:rPr lang="ru-RU" sz="1200" dirty="0">
                <a:solidFill>
                  <a:schemeClr val="tx1"/>
                </a:solidFill>
                <a:latin typeface="Times New Roman" panose="02020603050405020304" pitchFamily="18" charset="0"/>
                <a:cs typeface="Times New Roman" panose="02020603050405020304" pitchFamily="18" charset="0"/>
              </a:rPr>
              <a:t>. </a:t>
            </a:r>
          </a:p>
          <a:p>
            <a:pPr algn="just"/>
            <a:r>
              <a:rPr lang="ru-RU" sz="1200" dirty="0">
                <a:solidFill>
                  <a:schemeClr val="tx1"/>
                </a:solidFill>
                <a:latin typeface="Times New Roman" panose="02020603050405020304" pitchFamily="18" charset="0"/>
                <a:cs typeface="Times New Roman" panose="02020603050405020304" pitchFamily="18" charset="0"/>
              </a:rPr>
              <a:t>        30 </a:t>
            </a:r>
            <a:r>
              <a:rPr lang="ru-RU" sz="1200" dirty="0" err="1">
                <a:solidFill>
                  <a:schemeClr val="tx1"/>
                </a:solidFill>
                <a:latin typeface="Times New Roman" panose="02020603050405020304" pitchFamily="18" charset="0"/>
                <a:cs typeface="Times New Roman" panose="02020603050405020304" pitchFamily="18" charset="0"/>
              </a:rPr>
              <a:t>қазанға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dirty="0">
                <a:solidFill>
                  <a:schemeClr val="tx1"/>
                </a:solidFill>
                <a:latin typeface="Times New Roman" panose="02020603050405020304" pitchFamily="18" charset="0"/>
                <a:cs typeface="Times New Roman" panose="02020603050405020304" pitchFamily="18" charset="0"/>
              </a:rPr>
              <a:t> болады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p:txBody>
      </p:sp>
      <p:graphicFrame>
        <p:nvGraphicFramePr>
          <p:cNvPr id="16"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536535882"/>
              </p:ext>
            </p:extLst>
          </p:nvPr>
        </p:nvGraphicFramePr>
        <p:xfrm>
          <a:off x="5026516" y="4158332"/>
          <a:ext cx="4691064" cy="2271356"/>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51698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56376">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a:t>
                      </a:r>
                      <a:r>
                        <a:rPr lang="ru-RU" sz="1000" dirty="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1"/>
                  </a:ext>
                </a:extLst>
              </a:tr>
              <a:tr h="244390">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443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44390">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3278</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0,7</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44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39</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44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106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4439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ru-RU" sz="1000" b="0" i="0" u="none" strike="noStrike" dirty="0">
                          <a:solidFill>
                            <a:srgbClr val="000000"/>
                          </a:solidFill>
                          <a:effectLst/>
                          <a:latin typeface="Times New Roman" panose="02020603050405020304"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76036" y="4569341"/>
            <a:ext cx="4661089" cy="1569660"/>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Тараз</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5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-Шымкент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22</a:t>
            </a:r>
          </a:p>
          <a:p>
            <a:pPr algn="just"/>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бекет-Рысбек</a:t>
            </a:r>
            <a:r>
              <a:rPr lang="ru-RU" altLang="ru-RU" sz="1200" dirty="0">
                <a:solidFill>
                  <a:srgbClr val="000000"/>
                </a:solidFill>
                <a:latin typeface="Times New Roman" panose="02020603050405020304" pitchFamily="18" charset="0"/>
                <a:cs typeface="Times New Roman" panose="02020603050405020304" pitchFamily="18" charset="0"/>
              </a:rPr>
              <a:t> батыр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15, </a:t>
            </a:r>
            <a:r>
              <a:rPr lang="ru-RU" altLang="ru-RU" sz="1200" dirty="0" err="1">
                <a:solidFill>
                  <a:srgbClr val="000000"/>
                </a:solidFill>
                <a:latin typeface="Times New Roman" panose="02020603050405020304" pitchFamily="18" charset="0"/>
                <a:cs typeface="Times New Roman" panose="02020603050405020304" pitchFamily="18" charset="0"/>
              </a:rPr>
              <a:t>Ниетқалиев</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көшесінің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қиылысы</a:t>
            </a:r>
            <a:endParaRPr lang="ru-RU" altLang="ru-RU" sz="1200" dirty="0">
              <a:solidFill>
                <a:srgbClr val="000000"/>
              </a:solidFill>
              <a:latin typeface="Times New Roman" panose="02020603050405020304" pitchFamily="18" charset="0"/>
              <a:cs typeface="Times New Roman" panose="02020603050405020304" pitchFamily="18" charset="0"/>
            </a:endParaRPr>
          </a:p>
          <a:p>
            <a:pPr algn="just"/>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-Абай </a:t>
            </a:r>
            <a:r>
              <a:rPr lang="ru-RU" altLang="ru-RU" sz="1200" dirty="0" err="1">
                <a:solidFill>
                  <a:srgbClr val="000000"/>
                </a:solidFill>
                <a:latin typeface="Times New Roman" panose="02020603050405020304" pitchFamily="18" charset="0"/>
                <a:cs typeface="Times New Roman" panose="02020603050405020304" pitchFamily="18" charset="0"/>
              </a:rPr>
              <a:t>және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Төле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би</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көшелерінің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қиылысы</a:t>
            </a:r>
            <a:endParaRPr lang="ru-RU" altLang="ru-RU" sz="1200" dirty="0">
              <a:solidFill>
                <a:srgbClr val="000000"/>
              </a:solidFill>
              <a:latin typeface="Times New Roman" panose="02020603050405020304" pitchFamily="18" charset="0"/>
              <a:cs typeface="Times New Roman" panose="02020603050405020304" pitchFamily="18" charset="0"/>
            </a:endParaRPr>
          </a:p>
          <a:p>
            <a:pPr algn="just"/>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бекет-Байзақ</a:t>
            </a:r>
            <a:r>
              <a:rPr lang="ru-RU" altLang="ru-RU" sz="1200" dirty="0">
                <a:solidFill>
                  <a:srgbClr val="000000"/>
                </a:solidFill>
                <a:latin typeface="Times New Roman" panose="02020603050405020304" pitchFamily="18" charset="0"/>
                <a:cs typeface="Times New Roman" panose="02020603050405020304" pitchFamily="18" charset="0"/>
              </a:rPr>
              <a:t> батыр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162</a:t>
            </a:r>
          </a:p>
          <a:p>
            <a:pPr algn="just"/>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a:t>
            </a:r>
            <a:r>
              <a:rPr lang="ru-RU" altLang="ru-RU" sz="1200" dirty="0" err="1">
                <a:solidFill>
                  <a:srgbClr val="000000"/>
                </a:solidFill>
                <a:latin typeface="Times New Roman" panose="02020603050405020304" pitchFamily="18" charset="0"/>
                <a:cs typeface="Times New Roman" panose="02020603050405020304" pitchFamily="18" charset="0"/>
              </a:rPr>
              <a:t>Сәтпаев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және</a:t>
            </a:r>
            <a:r>
              <a:rPr lang="ru-RU" altLang="ru-RU" sz="1200" dirty="0">
                <a:solidFill>
                  <a:srgbClr val="000000"/>
                </a:solidFill>
                <a:latin typeface="Times New Roman" panose="02020603050405020304" pitchFamily="18" charset="0"/>
                <a:cs typeface="Times New Roman" panose="02020603050405020304" pitchFamily="18" charset="0"/>
              </a:rPr>
              <a:t> Жамбыл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endParaRPr lang="ru-RU" altLang="ru-RU" sz="12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45062" y="94971"/>
            <a:ext cx="4953000" cy="461963"/>
          </a:xfrm>
          <a:prstGeom prst="rect">
            <a:avLst/>
          </a:prstGeom>
          <a:noFill/>
          <a:ln w="9525">
            <a:noFill/>
          </a:ln>
        </p:spPr>
        <p:txBody>
          <a:bodyPr>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59610" y="4371880"/>
            <a:ext cx="4305072" cy="1913221"/>
            <a:chOff x="517463" y="3799939"/>
            <a:chExt cx="4305072" cy="2098406"/>
          </a:xfrm>
        </p:grpSpPr>
        <p:graphicFrame>
          <p:nvGraphicFramePr>
            <p:cNvPr id="26" name="Таблица 25"/>
            <p:cNvGraphicFramePr/>
            <p:nvPr>
              <p:extLst>
                <p:ext uri="{D42A27DB-BD31-4B8C-83A1-F6EECF244321}">
                  <p14:modId xmlns:p14="http://schemas.microsoft.com/office/powerpoint/2010/main" val="4116802539"/>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517463" y="3992618"/>
              <a:ext cx="2165978" cy="1215241"/>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111397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a:t>
              </a:r>
              <a:endParaRPr lang="ru-RU" altLang="ru-RU" sz="1200" b="1" i="1" dirty="0">
                <a:solidFill>
                  <a:srgbClr val="000000"/>
                </a:solidFill>
                <a:latin typeface="Times New Roman" panose="02020603050405020304" pitchFamily="18" charset="0"/>
                <a:ea typeface="Times New Roman" panose="02020603050405020304" pitchFamily="18" charset="0"/>
              </a:endParaRPr>
            </a:p>
            <a:p>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05848" y="6505198"/>
            <a:ext cx="4893240"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51452" y="6285101"/>
            <a:ext cx="4521389" cy="307777"/>
          </a:xfrm>
          <a:prstGeom prst="rect">
            <a:avLst/>
          </a:prstGeom>
          <a:solidFill>
            <a:schemeClr val="bg1"/>
          </a:solidFill>
          <a:ln w="9525">
            <a:noFill/>
          </a:ln>
        </p:spPr>
        <p:txBody>
          <a:bodyPr wrap="square">
            <a:spAutoFit/>
          </a:bodyPr>
          <a:lstStyle/>
          <a:p>
            <a:pPr eaLnBrk="0" hangingPunct="0"/>
            <a:r>
              <a:rPr lang="kk-KZ" altLang="ru-RU" sz="14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400" b="1" i="1" dirty="0">
                <a:solidFill>
                  <a:srgbClr val="000000"/>
                </a:solidFill>
                <a:latin typeface="Times New Roman" panose="02020603050405020304" pitchFamily="18" charset="0"/>
                <a:cs typeface="Times New Roman" panose="02020603050405020304" pitchFamily="18" charset="0"/>
              </a:rPr>
              <a:t>:</a:t>
            </a:r>
            <a:r>
              <a:rPr lang="ru-RU" altLang="ru-RU" sz="1400" b="1" i="1" dirty="0">
                <a:solidFill>
                  <a:srgbClr val="000000"/>
                </a:solidFill>
                <a:latin typeface="Times New Roman" panose="02020603050405020304" pitchFamily="18" charset="0"/>
                <a:cs typeface="Times New Roman" panose="02020603050405020304" pitchFamily="18" charset="0"/>
              </a:rPr>
              <a:t> </a:t>
            </a:r>
            <a:r>
              <a:rPr lang="kk-KZ" sz="1400" b="1" i="1" dirty="0">
                <a:latin typeface="Times New Roman" panose="02020603050405020304" pitchFamily="18" charset="0"/>
                <a:cs typeface="Times New Roman" panose="02020603050405020304" pitchFamily="18" charset="0"/>
              </a:rPr>
              <a:t>Қабдуалиева М.С.</a:t>
            </a:r>
            <a:endParaRPr lang="ru-KZ" sz="1400" b="1" i="1" dirty="0">
              <a:latin typeface="Times New Roman" panose="02020603050405020304" pitchFamily="18" charset="0"/>
              <a:cs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401068049"/>
              </p:ext>
            </p:extLst>
          </p:nvPr>
        </p:nvGraphicFramePr>
        <p:xfrm>
          <a:off x="5262505" y="559736"/>
          <a:ext cx="4167505" cy="772416"/>
        </p:xfrm>
        <a:graphic>
          <a:graphicData uri="http://schemas.openxmlformats.org/drawingml/2006/table">
            <a:tbl>
              <a:tblPr/>
              <a:tblGrid>
                <a:gridCol w="989013">
                  <a:extLst>
                    <a:ext uri="{9D8B030D-6E8A-4147-A177-3AD203B41FA5}">
                      <a16:colId xmlns:a16="http://schemas.microsoft.com/office/drawing/2014/main" val="20000"/>
                    </a:ext>
                  </a:extLst>
                </a:gridCol>
                <a:gridCol w="3178492">
                  <a:extLst>
                    <a:ext uri="{9D8B030D-6E8A-4147-A177-3AD203B41FA5}">
                      <a16:colId xmlns:a16="http://schemas.microsoft.com/office/drawing/2014/main" val="20001"/>
                    </a:ext>
                  </a:extLst>
                </a:gridCol>
              </a:tblGrid>
              <a:tr h="7676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7468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0,2</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63513">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 ≤ Р &lt; 0,28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78132">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0,28 ≤ Р &lt; 0,32</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8937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0,32</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53000" y="1332152"/>
            <a:ext cx="4812079"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52999" y="2124744"/>
            <a:ext cx="4799923"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3554978126"/>
              </p:ext>
            </p:extLst>
          </p:nvPr>
        </p:nvGraphicFramePr>
        <p:xfrm>
          <a:off x="5118490" y="2449610"/>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9032" y="4524811"/>
            <a:ext cx="4808416"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
        <p:nvSpPr>
          <p:cNvPr id="21" name="Прямоугольник 20"/>
          <p:cNvSpPr/>
          <p:nvPr/>
        </p:nvSpPr>
        <p:spPr>
          <a:xfrm>
            <a:off x="122899" y="801447"/>
            <a:ext cx="4830101" cy="289951"/>
          </a:xfrm>
          <a:prstGeom prst="rect">
            <a:avLst/>
          </a:prstGeom>
        </p:spPr>
        <p:txBody>
          <a:bodyPr wrap="square">
            <a:spAutoFit/>
          </a:bodyPr>
          <a:lstStyle/>
          <a:p>
            <a:pPr algn="just">
              <a:lnSpc>
                <a:spcPct val="107000"/>
              </a:lnSpc>
              <a:spcAft>
                <a:spcPts val="800"/>
              </a:spcAft>
            </a:pPr>
            <a:r>
              <a:rPr lang="kk-KZ" sz="1200" dirty="0">
                <a:latin typeface="Times New Roman" panose="02020603050405020304" pitchFamily="18" charset="0"/>
                <a:ea typeface="Calibri" panose="020F0502020204030204" pitchFamily="34" charset="0"/>
                <a:cs typeface="Times New Roman" panose="02020603050405020304" pitchFamily="18" charset="0"/>
              </a:rPr>
              <a:t>Ауа сапасы халықтың денсаулығына қауіп төндірмейді</a:t>
            </a:r>
            <a:endParaRPr lang="ru-RU" sz="1200" dirty="0">
              <a:effectLst/>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14149</TotalTime>
  <Words>613</Words>
  <Application>Microsoft Office PowerPoint</Application>
  <PresentationFormat>Лист A4 (210x297 мм)</PresentationFormat>
  <Paragraphs>104</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2719</cp:revision>
  <cp:lastPrinted>2022-10-28T06:54:18Z</cp:lastPrinted>
  <dcterms:created xsi:type="dcterms:W3CDTF">2018-03-27T06:03:00Z</dcterms:created>
  <dcterms:modified xsi:type="dcterms:W3CDTF">2022-10-29T09:57:47Z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