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110773144"/>
              </p:ext>
            </p:extLst>
          </p:nvPr>
        </p:nvGraphicFramePr>
        <p:xfrm>
          <a:off x="376107" y="6149964"/>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Орал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40838" y="166095"/>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70350137"/>
              </p:ext>
            </p:extLst>
          </p:nvPr>
        </p:nvGraphicFramePr>
        <p:xfrm>
          <a:off x="307975" y="2564904"/>
          <a:ext cx="4465638" cy="2304256"/>
        </p:xfrm>
        <a:graphic>
          <a:graphicData uri="http://schemas.openxmlformats.org/drawingml/2006/table">
            <a:tbl>
              <a:tblPr/>
              <a:tblGrid>
                <a:gridCol w="4465638">
                  <a:extLst>
                    <a:ext uri="{9D8B030D-6E8A-4147-A177-3AD203B41FA5}">
                      <a16:colId xmlns:a16="http://schemas.microsoft.com/office/drawing/2014/main" val="20000"/>
                    </a:ext>
                  </a:extLst>
                </a:gridCol>
              </a:tblGrid>
              <a:tr h="230425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endParaRPr lang="ru-RU" altLang="x-none" sz="16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chemeClr val="tx2">
                              <a:lumMod val="75000"/>
                            </a:schemeClr>
                          </a:solidFill>
                          <a:latin typeface="Times New Roman" panose="02020603050405020304" pitchFamily="18" charset="0"/>
                          <a:cs typeface="Times New Roman" panose="02020603050405020304" pitchFamily="18" charset="0"/>
                        </a:rPr>
                        <a:t>№</a:t>
                      </a:r>
                      <a:r>
                        <a:rPr lang="kk-KZ" altLang="x-none" sz="1600" b="1" i="1" baseline="0" dirty="0">
                          <a:solidFill>
                            <a:schemeClr val="tx2">
                              <a:lumMod val="75000"/>
                            </a:schemeClr>
                          </a:solidFill>
                          <a:latin typeface="Times New Roman" panose="02020603050405020304" pitchFamily="18" charset="0"/>
                          <a:cs typeface="Times New Roman" panose="02020603050405020304" pitchFamily="18" charset="0"/>
                        </a:rPr>
                        <a:t>298 </a:t>
                      </a:r>
                      <a:r>
                        <a:rPr lang="kk-KZ" altLang="x-none" sz="1600" b="1" i="1" dirty="0">
                          <a:solidFill>
                            <a:schemeClr val="tx2">
                              <a:lumMod val="75000"/>
                            </a:schemeClr>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chemeClr val="tx2">
                              <a:lumMod val="75000"/>
                            </a:schemeClr>
                          </a:solidFill>
                          <a:latin typeface="Times New Roman" panose="02020603050405020304" pitchFamily="18" charset="0"/>
                          <a:cs typeface="Times New Roman" panose="02020603050405020304" pitchFamily="18" charset="0"/>
                        </a:rPr>
                        <a:t>КҮНДЕЛІКТІ</a:t>
                      </a:r>
                      <a:r>
                        <a:rPr lang="kk-KZ" altLang="x-none" sz="1600" b="1" i="1" baseline="0" dirty="0">
                          <a:solidFill>
                            <a:schemeClr val="tx2">
                              <a:lumMod val="75000"/>
                            </a:schemeClr>
                          </a:solidFill>
                          <a:latin typeface="Times New Roman" panose="02020603050405020304" pitchFamily="18" charset="0"/>
                          <a:cs typeface="Times New Roman" panose="02020603050405020304" pitchFamily="18" charset="0"/>
                        </a:rPr>
                        <a:t> БЮЛЛЕТЕНІ</a:t>
                      </a:r>
                      <a:r>
                        <a:rPr lang="en-US" altLang="x-none" sz="1600" b="1" i="1" dirty="0">
                          <a:solidFill>
                            <a:schemeClr val="tx2">
                              <a:lumMod val="75000"/>
                            </a:schemeClr>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ru-RU" altLang="x-none" sz="1400" b="1" i="1" dirty="0">
                          <a:solidFill>
                            <a:schemeClr val="tx2">
                              <a:lumMod val="75000"/>
                            </a:schemeClr>
                          </a:solidFill>
                          <a:latin typeface="Times New Roman" panose="02020603050405020304" pitchFamily="18" charset="0"/>
                          <a:cs typeface="Times New Roman" panose="02020603050405020304" pitchFamily="18" charset="0"/>
                        </a:rPr>
                        <a:t>Орал </a:t>
                      </a:r>
                      <a:r>
                        <a:rPr lang="kk-KZ" altLang="x-none" sz="1400" b="1" i="1" dirty="0">
                          <a:solidFill>
                            <a:schemeClr val="tx2">
                              <a:lumMod val="75000"/>
                            </a:schemeClr>
                          </a:solidFill>
                          <a:latin typeface="Times New Roman" panose="02020603050405020304" pitchFamily="18" charset="0"/>
                          <a:cs typeface="Times New Roman" panose="02020603050405020304" pitchFamily="18" charset="0"/>
                        </a:rPr>
                        <a:t>қаласы</a:t>
                      </a:r>
                    </a:p>
                    <a:p>
                      <a:pPr lvl="0" algn="ctr" eaLnBrk="1" hangingPunct="1">
                        <a:buNone/>
                      </a:pPr>
                      <a:endParaRPr lang="en-US"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chemeClr val="tx2">
                            <a:lumMod val="75000"/>
                          </a:schemeClr>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chemeClr val="tx2">
                              <a:lumMod val="75000"/>
                            </a:schemeClr>
                          </a:solidFill>
                          <a:latin typeface="Times New Roman" panose="02020603050405020304" pitchFamily="18" charset="0"/>
                          <a:cs typeface="Times New Roman" panose="02020603050405020304" pitchFamily="18" charset="0"/>
                        </a:rPr>
                        <a:t>2022</a:t>
                      </a:r>
                      <a:r>
                        <a:rPr lang="kk-KZ" altLang="zh-CN" sz="1200" b="1" i="1" baseline="0" dirty="0">
                          <a:solidFill>
                            <a:schemeClr val="tx2">
                              <a:lumMod val="75000"/>
                            </a:schemeClr>
                          </a:solidFill>
                          <a:latin typeface="Times New Roman" panose="02020603050405020304" pitchFamily="18" charset="0"/>
                          <a:cs typeface="Times New Roman" panose="02020603050405020304" pitchFamily="18" charset="0"/>
                        </a:rPr>
                        <a:t> жыл 25 қазан</a:t>
                      </a: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732581707"/>
              </p:ext>
            </p:extLst>
          </p:nvPr>
        </p:nvGraphicFramePr>
        <p:xfrm>
          <a:off x="5137590" y="621711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45062" y="3594360"/>
            <a:ext cx="4801640" cy="276999"/>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25 </a:t>
            </a:r>
            <a:r>
              <a:rPr lang="kk-KZ" altLang="ru-RU" sz="1200" b="1" dirty="0">
                <a:latin typeface="Times New Roman" panose="02020603050405020304" pitchFamily="18" charset="0"/>
                <a:cs typeface="Times New Roman" panose="02020603050405020304" pitchFamily="18" charset="0"/>
              </a:rPr>
              <a:t>қазан</a:t>
            </a:r>
            <a:r>
              <a:rPr lang="ru-RU" altLang="ru-RU" sz="1200" b="1" dirty="0">
                <a:latin typeface="Times New Roman" panose="02020603050405020304" pitchFamily="18" charset="0"/>
                <a:cs typeface="Times New Roman" panose="02020603050405020304" pitchFamily="18" charset="0"/>
              </a:rPr>
              <a:t> Орал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842514557"/>
              </p:ext>
            </p:extLst>
          </p:nvPr>
        </p:nvGraphicFramePr>
        <p:xfrm>
          <a:off x="5035073" y="4106671"/>
          <a:ext cx="4629556" cy="2011680"/>
        </p:xfrm>
        <a:graphic>
          <a:graphicData uri="http://schemas.openxmlformats.org/drawingml/2006/table">
            <a:tbl>
              <a:tblPr firstRow="1" bandRow="1">
                <a:tableStyleId>{5C22544A-7EE6-4342-B048-85BDC9FD1C3A}</a:tableStyleId>
              </a:tblPr>
              <a:tblGrid>
                <a:gridCol w="1781428">
                  <a:extLst>
                    <a:ext uri="{9D8B030D-6E8A-4147-A177-3AD203B41FA5}">
                      <a16:colId xmlns:a16="http://schemas.microsoft.com/office/drawing/2014/main" val="3583770891"/>
                    </a:ext>
                  </a:extLst>
                </a:gridCol>
                <a:gridCol w="1421277">
                  <a:extLst>
                    <a:ext uri="{9D8B030D-6E8A-4147-A177-3AD203B41FA5}">
                      <a16:colId xmlns:a16="http://schemas.microsoft.com/office/drawing/2014/main" val="1276116030"/>
                    </a:ext>
                  </a:extLst>
                </a:gridCol>
                <a:gridCol w="1426851">
                  <a:extLst>
                    <a:ext uri="{9D8B030D-6E8A-4147-A177-3AD203B41FA5}">
                      <a16:colId xmlns:a16="http://schemas.microsoft.com/office/drawing/2014/main" val="2096923049"/>
                    </a:ext>
                  </a:extLst>
                </a:gridCol>
              </a:tblGrid>
              <a:tr h="476632">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9342">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12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9342">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880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29342">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52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29342">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34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29342">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29342">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30227" y="79926"/>
            <a:ext cx="4824413" cy="2816156"/>
          </a:xfrm>
          <a:prstGeom prst="rect">
            <a:avLst/>
          </a:prstGeom>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lvl="0" algn="ctr"/>
            <a:r>
              <a:rPr lang="kk-KZ" altLang="ru-RU" sz="1100" b="1" dirty="0">
                <a:latin typeface="Times New Roman" panose="02020603050405020304" pitchFamily="18" charset="0"/>
                <a:cs typeface="Times New Roman" panose="02020603050405020304" pitchFamily="18" charset="0"/>
              </a:rPr>
              <a:t>Орал</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қаласы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бойынша</a:t>
            </a:r>
            <a:r>
              <a:rPr lang="ru-RU" altLang="ru-RU" sz="1100" b="1" dirty="0">
                <a:latin typeface="Times New Roman" panose="02020603050405020304" pitchFamily="18" charset="0"/>
                <a:cs typeface="Times New Roman" panose="02020603050405020304" pitchFamily="18" charset="0"/>
              </a:rPr>
              <a:t> </a:t>
            </a:r>
          </a:p>
          <a:p>
            <a:pPr lvl="0" algn="ctr"/>
            <a:r>
              <a:rPr lang="ru-RU" altLang="ru-RU" sz="1100" b="1" dirty="0">
                <a:latin typeface="Times New Roman" panose="02020603050405020304" pitchFamily="18" charset="0"/>
                <a:cs typeface="Times New Roman" panose="02020603050405020304" pitchFamily="18" charset="0"/>
              </a:rPr>
              <a:t>   26 </a:t>
            </a:r>
            <a:r>
              <a:rPr lang="kk-KZ" altLang="ru-RU" sz="1100" b="1" dirty="0">
                <a:latin typeface="Times New Roman" panose="02020603050405020304" pitchFamily="18" charset="0"/>
                <a:cs typeface="Times New Roman" panose="02020603050405020304" pitchFamily="18" charset="0"/>
              </a:rPr>
              <a:t>қазанға </a:t>
            </a:r>
            <a:r>
              <a:rPr lang="ru-RU" altLang="ru-RU" sz="1100" b="1" dirty="0" err="1">
                <a:latin typeface="Times New Roman" panose="02020603050405020304" pitchFamily="18" charset="0"/>
                <a:cs typeface="Times New Roman" panose="02020603050405020304" pitchFamily="18" charset="0"/>
              </a:rPr>
              <a:t>арналған</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ауа-райы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болжамы</a:t>
            </a:r>
            <a:r>
              <a:rPr lang="ru-RU" altLang="ru-RU" sz="1100" b="1" dirty="0">
                <a:latin typeface="Times New Roman" panose="02020603050405020304" pitchFamily="18" charset="0"/>
                <a:cs typeface="Times New Roman" panose="02020603050405020304" pitchFamily="18" charset="0"/>
              </a:rPr>
              <a:t> </a:t>
            </a:r>
          </a:p>
          <a:p>
            <a:pPr lvl="0" algn="ctr"/>
            <a:r>
              <a:rPr lang="ru-RU" altLang="ru-RU" sz="1100" b="1" dirty="0">
                <a:latin typeface="Times New Roman" panose="02020603050405020304" pitchFamily="18" charset="0"/>
                <a:cs typeface="Times New Roman" panose="02020603050405020304" pitchFamily="18" charset="0"/>
              </a:rPr>
              <a:t>     2022 ж. 25 </a:t>
            </a:r>
            <a:r>
              <a:rPr lang="ru-RU" altLang="ru-RU" sz="1100" b="1" dirty="0" err="1">
                <a:latin typeface="Times New Roman" panose="02020603050405020304" pitchFamily="18" charset="0"/>
                <a:cs typeface="Times New Roman" panose="02020603050405020304" pitchFamily="18" charset="0"/>
              </a:rPr>
              <a:t>қазан</a:t>
            </a:r>
            <a:r>
              <a:rPr lang="ru-RU" altLang="ru-RU" sz="1100" b="1" dirty="0">
                <a:latin typeface="Times New Roman" panose="02020603050405020304" pitchFamily="18" charset="0"/>
                <a:cs typeface="Times New Roman" panose="02020603050405020304" pitchFamily="18" charset="0"/>
              </a:rPr>
              <a:t> 20 с. </a:t>
            </a:r>
            <a:r>
              <a:rPr lang="ru-RU" altLang="ru-RU" sz="1100" b="1" dirty="0" err="1">
                <a:latin typeface="Times New Roman" panose="02020603050405020304" pitchFamily="18" charset="0"/>
                <a:cs typeface="Times New Roman" panose="02020603050405020304" pitchFamily="18" charset="0"/>
              </a:rPr>
              <a:t>бастап</a:t>
            </a:r>
            <a:r>
              <a:rPr lang="ru-RU" altLang="ru-RU" sz="1100" b="1" dirty="0">
                <a:latin typeface="Times New Roman" panose="02020603050405020304" pitchFamily="18" charset="0"/>
                <a:cs typeface="Times New Roman" panose="02020603050405020304" pitchFamily="18" charset="0"/>
              </a:rPr>
              <a:t> </a:t>
            </a:r>
            <a:r>
              <a:rPr lang="ru-RU" sz="1100" b="1" dirty="0">
                <a:solidFill>
                  <a:srgbClr val="000000"/>
                </a:solidFill>
                <a:latin typeface="Times New Roman" panose="02020603050405020304" pitchFamily="18" charset="0"/>
                <a:cs typeface="Times New Roman" panose="02020603050405020304" pitchFamily="18" charset="0"/>
                <a:sym typeface="+mn-ea"/>
              </a:rPr>
              <a:t>2022 ж.</a:t>
            </a:r>
            <a:r>
              <a:rPr lang="ru-RU" altLang="ru-RU" sz="1100" b="1" dirty="0">
                <a:latin typeface="Times New Roman" panose="02020603050405020304" pitchFamily="18" charset="0"/>
                <a:cs typeface="Times New Roman" panose="02020603050405020304" pitchFamily="18" charset="0"/>
              </a:rPr>
              <a:t> 26 </a:t>
            </a:r>
            <a:r>
              <a:rPr lang="ru-RU" altLang="ru-RU" sz="1100" b="1" dirty="0" err="1">
                <a:latin typeface="Times New Roman" panose="02020603050405020304" pitchFamily="18" charset="0"/>
                <a:cs typeface="Times New Roman" panose="02020603050405020304" pitchFamily="18" charset="0"/>
              </a:rPr>
              <a:t>қазанға</a:t>
            </a:r>
            <a:r>
              <a:rPr lang="ru-RU" altLang="ru-RU" sz="1100" b="1" dirty="0">
                <a:latin typeface="Times New Roman" panose="02020603050405020304" pitchFamily="18" charset="0"/>
                <a:cs typeface="Times New Roman" panose="02020603050405020304" pitchFamily="18" charset="0"/>
              </a:rPr>
              <a:t> 20 с. </a:t>
            </a:r>
            <a:r>
              <a:rPr lang="ru-RU" altLang="ru-RU" sz="1100" b="1" dirty="0" err="1">
                <a:latin typeface="Times New Roman" panose="02020603050405020304" pitchFamily="18" charset="0"/>
                <a:cs typeface="Times New Roman" panose="02020603050405020304" pitchFamily="18" charset="0"/>
              </a:rPr>
              <a:t>дейін</a:t>
            </a:r>
            <a:r>
              <a:rPr lang="ru-RU" altLang="ru-RU" sz="1100" b="1" dirty="0">
                <a:latin typeface="Times New Roman" panose="02020603050405020304" pitchFamily="18" charset="0"/>
                <a:cs typeface="Times New Roman" panose="02020603050405020304" pitchFamily="18" charset="0"/>
              </a:rPr>
              <a:t> </a:t>
            </a:r>
          </a:p>
          <a:p>
            <a:pPr lvl="0"/>
            <a:r>
              <a:rPr lang="ru-RU" sz="1100" dirty="0">
                <a:latin typeface="Times New Roman" panose="02020603050405020304" pitchFamily="18" charset="0"/>
                <a:cs typeface="Times New Roman" panose="02020603050405020304" pitchFamily="18" charset="0"/>
              </a:rPr>
              <a:t>    </a:t>
            </a:r>
            <a:r>
              <a:rPr lang="kk-KZ" sz="1100" dirty="0">
                <a:latin typeface="Times New Roman" pitchFamily="18" charset="0"/>
                <a:cs typeface="Times New Roman" pitchFamily="18" charset="0"/>
              </a:rPr>
              <a:t>Көшпелі бұлтты, жауын-шашынсыз. Түнде және таңертең тұман. Жел солтүстік-батыстан соғады, күші 7-12 м/с. Ауа температурасы түнде 2-4 градус аяз, күндіз 4-6 градус жылы.</a:t>
            </a:r>
            <a:r>
              <a:rPr lang="ru-RU" sz="1100" b="1" dirty="0">
                <a:solidFill>
                  <a:srgbClr val="000000"/>
                </a:solidFill>
                <a:latin typeface="Times New Roman" pitchFamily="18" charset="0"/>
                <a:cs typeface="Times New Roman" pitchFamily="18" charset="0"/>
                <a:sym typeface="+mn-ea"/>
              </a:rPr>
              <a:t> </a:t>
            </a:r>
          </a:p>
          <a:p>
            <a:pPr lvl="0" algn="ctr"/>
            <a:endParaRPr lang="ru-RU" sz="1100" b="1" dirty="0">
              <a:solidFill>
                <a:srgbClr val="000000"/>
              </a:solidFill>
              <a:latin typeface="Times New Roman" pitchFamily="18" charset="0"/>
              <a:cs typeface="Times New Roman" pitchFamily="18" charset="0"/>
              <a:sym typeface="+mn-ea"/>
            </a:endParaRPr>
          </a:p>
          <a:p>
            <a:pPr lvl="0" algn="ctr"/>
            <a:r>
              <a:rPr lang="ru-RU" sz="1100" b="1" dirty="0">
                <a:solidFill>
                  <a:srgbClr val="000000"/>
                </a:solidFill>
                <a:latin typeface="Times New Roman" pitchFamily="18" charset="0"/>
                <a:cs typeface="Times New Roman" pitchFamily="18" charset="0"/>
                <a:sym typeface="+mn-ea"/>
              </a:rPr>
              <a:t>27 </a:t>
            </a:r>
            <a:r>
              <a:rPr lang="kk-KZ" sz="1100" b="1" dirty="0">
                <a:solidFill>
                  <a:srgbClr val="000000"/>
                </a:solidFill>
                <a:latin typeface="Times New Roman" panose="02020603050405020304" pitchFamily="18" charset="0"/>
                <a:cs typeface="Times New Roman" panose="02020603050405020304" pitchFamily="18" charset="0"/>
                <a:sym typeface="+mn-ea"/>
              </a:rPr>
              <a:t>қазанға </a:t>
            </a:r>
            <a:r>
              <a:rPr lang="ru-RU" altLang="ru-RU" sz="1100" b="1" dirty="0" err="1">
                <a:latin typeface="Times New Roman" panose="02020603050405020304" pitchFamily="18" charset="0"/>
                <a:cs typeface="Times New Roman" panose="02020603050405020304" pitchFamily="18" charset="0"/>
              </a:rPr>
              <a:t>арналған</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ауа-райы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болжамы</a:t>
            </a:r>
            <a:r>
              <a:rPr lang="ru-RU" altLang="ru-RU" sz="1100" b="1" dirty="0">
                <a:latin typeface="Times New Roman" panose="02020603050405020304" pitchFamily="18" charset="0"/>
                <a:cs typeface="Times New Roman" panose="02020603050405020304" pitchFamily="18" charset="0"/>
              </a:rPr>
              <a:t> </a:t>
            </a:r>
            <a:endParaRPr lang="ru-RU" sz="1100" b="1" dirty="0">
              <a:solidFill>
                <a:srgbClr val="000000"/>
              </a:solidFill>
              <a:latin typeface="Times New Roman" panose="02020603050405020304" pitchFamily="18" charset="0"/>
              <a:cs typeface="Times New Roman" panose="02020603050405020304" pitchFamily="18" charset="0"/>
              <a:sym typeface="+mn-ea"/>
            </a:endParaRPr>
          </a:p>
          <a:p>
            <a:pPr indent="182563" algn="ctr"/>
            <a:r>
              <a:rPr lang="ru-RU" sz="1100" b="1" dirty="0">
                <a:solidFill>
                  <a:srgbClr val="000000"/>
                </a:solidFill>
                <a:latin typeface="Times New Roman" panose="02020603050405020304" pitchFamily="18" charset="0"/>
                <a:cs typeface="Times New Roman" panose="02020603050405020304" pitchFamily="18" charset="0"/>
                <a:sym typeface="+mn-ea"/>
              </a:rPr>
              <a:t>2022 ж.</a:t>
            </a:r>
            <a:r>
              <a:rPr lang="kk-KZ" sz="1100" b="1" dirty="0">
                <a:solidFill>
                  <a:srgbClr val="000000"/>
                </a:solidFill>
                <a:latin typeface="Times New Roman" panose="02020603050405020304" pitchFamily="18" charset="0"/>
                <a:cs typeface="Times New Roman" panose="02020603050405020304" pitchFamily="18" charset="0"/>
                <a:sym typeface="+mn-ea"/>
              </a:rPr>
              <a:t> 26</a:t>
            </a:r>
            <a:r>
              <a:rPr lang="ru-RU" sz="1100" b="1" dirty="0">
                <a:solidFill>
                  <a:prstClr val="black"/>
                </a:solidFill>
                <a:latin typeface="Times New Roman" panose="02020603050405020304" pitchFamily="18" charset="0"/>
                <a:cs typeface="Times New Roman" panose="02020603050405020304" pitchFamily="18" charset="0"/>
                <a:sym typeface="+mn-ea"/>
              </a:rPr>
              <a:t> </a:t>
            </a:r>
            <a:r>
              <a:rPr lang="ru-RU" sz="1100" b="1" dirty="0" err="1">
                <a:solidFill>
                  <a:prstClr val="black"/>
                </a:solidFill>
                <a:latin typeface="Times New Roman" panose="02020603050405020304" pitchFamily="18" charset="0"/>
                <a:cs typeface="Times New Roman" panose="02020603050405020304" pitchFamily="18" charset="0"/>
                <a:sym typeface="+mn-ea"/>
              </a:rPr>
              <a:t>қазанға</a:t>
            </a:r>
            <a:r>
              <a:rPr lang="ru-RU" altLang="ru-RU" sz="1100" b="1" dirty="0">
                <a:solidFill>
                  <a:prstClr val="black"/>
                </a:solidFill>
                <a:latin typeface="Times New Roman" panose="02020603050405020304" pitchFamily="18" charset="0"/>
                <a:cs typeface="Times New Roman" panose="02020603050405020304" pitchFamily="18" charset="0"/>
              </a:rPr>
              <a:t> </a:t>
            </a:r>
            <a:r>
              <a:rPr lang="ru-RU" sz="1100" b="1" dirty="0">
                <a:solidFill>
                  <a:srgbClr val="000000"/>
                </a:solidFill>
                <a:latin typeface="Times New Roman" panose="02020603050405020304" pitchFamily="18" charset="0"/>
                <a:cs typeface="Times New Roman" panose="02020603050405020304" pitchFamily="18" charset="0"/>
              </a:rPr>
              <a:t>20 с. </a:t>
            </a:r>
            <a:r>
              <a:rPr lang="ru-RU" sz="11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100" b="1" dirty="0">
                <a:solidFill>
                  <a:srgbClr val="000000"/>
                </a:solidFill>
                <a:latin typeface="Times New Roman" panose="02020603050405020304" pitchFamily="18" charset="0"/>
                <a:cs typeface="Times New Roman" panose="02020603050405020304" pitchFamily="18" charset="0"/>
                <a:sym typeface="+mn-ea"/>
              </a:rPr>
              <a:t> 2022 ж. 27 </a:t>
            </a:r>
            <a:r>
              <a:rPr lang="kk-KZ" sz="1100" b="1" dirty="0">
                <a:solidFill>
                  <a:srgbClr val="000000"/>
                </a:solidFill>
                <a:latin typeface="Times New Roman" panose="02020603050405020304" pitchFamily="18" charset="0"/>
                <a:cs typeface="Times New Roman" panose="02020603050405020304" pitchFamily="18" charset="0"/>
                <a:sym typeface="+mn-ea"/>
              </a:rPr>
              <a:t>қазанға </a:t>
            </a:r>
            <a:r>
              <a:rPr lang="ru-RU" sz="1100" b="1" dirty="0">
                <a:solidFill>
                  <a:srgbClr val="000000"/>
                </a:solidFill>
                <a:latin typeface="Times New Roman" panose="02020603050405020304" pitchFamily="18" charset="0"/>
                <a:cs typeface="Times New Roman" panose="02020603050405020304" pitchFamily="18" charset="0"/>
                <a:sym typeface="+mn-ea"/>
              </a:rPr>
              <a:t>08 с. </a:t>
            </a:r>
            <a:r>
              <a:rPr lang="ru-RU" sz="1100" b="1" dirty="0" err="1">
                <a:solidFill>
                  <a:srgbClr val="000000"/>
                </a:solidFill>
                <a:latin typeface="Times New Roman" panose="02020603050405020304" pitchFamily="18" charset="0"/>
                <a:cs typeface="Times New Roman" panose="02020603050405020304" pitchFamily="18" charset="0"/>
                <a:sym typeface="+mn-ea"/>
              </a:rPr>
              <a:t>дейін</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indent="144000" algn="just"/>
            <a:r>
              <a:rPr lang="kk-KZ" sz="1100" dirty="0">
                <a:latin typeface="Times New Roman" pitchFamily="18" charset="0"/>
                <a:cs typeface="Times New Roman" pitchFamily="18" charset="0"/>
              </a:rPr>
              <a:t>Көшпелі бұлтты, жауын-шашынсыз. Тұман. </a:t>
            </a:r>
            <a:r>
              <a:rPr lang="ru-RU" sz="1100" dirty="0" err="1">
                <a:latin typeface="Times New Roman" panose="02020603050405020304" pitchFamily="18" charset="0"/>
                <a:cs typeface="Times New Roman" panose="02020603050405020304" pitchFamily="18" charset="0"/>
              </a:rPr>
              <a:t>Жел</a:t>
            </a:r>
            <a:r>
              <a:rPr lang="ru-RU" sz="1100" dirty="0">
                <a:latin typeface="Times New Roman" panose="02020603050405020304" pitchFamily="18" charset="0"/>
                <a:cs typeface="Times New Roman" panose="02020603050405020304" pitchFamily="18" charset="0"/>
              </a:rPr>
              <a:t> </a:t>
            </a:r>
            <a:r>
              <a:rPr lang="ru-RU" sz="1100" dirty="0" err="1">
                <a:latin typeface="Times New Roman" panose="02020603050405020304" pitchFamily="18" charset="0"/>
                <a:cs typeface="Times New Roman" panose="02020603050405020304" pitchFamily="18" charset="0"/>
              </a:rPr>
              <a:t>оң</a:t>
            </a:r>
            <a:r>
              <a:rPr lang="kk-KZ" sz="1100" dirty="0">
                <a:latin typeface="Times New Roman" pitchFamily="18" charset="0"/>
                <a:cs typeface="Times New Roman" pitchFamily="18" charset="0"/>
              </a:rPr>
              <a:t>түстік-шығыстан соғады,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күші</a:t>
            </a:r>
            <a:r>
              <a:rPr lang="ru-RU" sz="1100" dirty="0">
                <a:latin typeface="Times New Roman" pitchFamily="18" charset="0"/>
                <a:cs typeface="Times New Roman" pitchFamily="18" charset="0"/>
              </a:rPr>
              <a:t> 7-12 </a:t>
            </a:r>
            <a:r>
              <a:rPr lang="kk-KZ" sz="1100" dirty="0">
                <a:latin typeface="Times New Roman" pitchFamily="18" charset="0"/>
                <a:cs typeface="Times New Roman" pitchFamily="18" charset="0"/>
              </a:rPr>
              <a:t>м/с.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3-5 градус </a:t>
            </a:r>
            <a:r>
              <a:rPr lang="ru-RU" sz="1100" dirty="0" err="1">
                <a:latin typeface="Times New Roman" pitchFamily="18" charset="0"/>
                <a:cs typeface="Times New Roman" pitchFamily="18" charset="0"/>
              </a:rPr>
              <a:t>аяз</a:t>
            </a:r>
            <a:r>
              <a:rPr lang="ru-RU" sz="1100">
                <a:latin typeface="Times New Roman" pitchFamily="18" charset="0"/>
                <a:cs typeface="Times New Roman" pitchFamily="18" charset="0"/>
              </a:rPr>
              <a:t>.</a:t>
            </a:r>
            <a:endParaRPr lang="ru-RU" sz="1100" dirty="0">
              <a:latin typeface="Times New Roman" pitchFamily="18" charset="0"/>
              <a:cs typeface="Times New Roman" pitchFamily="18" charset="0"/>
            </a:endParaRPr>
          </a:p>
          <a:p>
            <a:pPr indent="144000" algn="just"/>
            <a:endParaRPr lang="ru-RU" sz="1100" dirty="0">
              <a:latin typeface="Times New Roman" pitchFamily="18" charset="0"/>
              <a:cs typeface="Times New Roman" pitchFamily="18" charset="0"/>
            </a:endParaRPr>
          </a:p>
          <a:p>
            <a:pPr indent="144000" algn="just"/>
            <a:endParaRPr lang="ru-RU" sz="1100" dirty="0">
              <a:latin typeface="Times New Roman" pitchFamily="18" charset="0"/>
              <a:cs typeface="Times New Roman" pitchFamily="18" charset="0"/>
            </a:endParaRPr>
          </a:p>
          <a:p>
            <a:pPr indent="144000" algn="just"/>
            <a:endParaRPr lang="ru-RU" sz="1100" dirty="0">
              <a:latin typeface="Times New Roman" pitchFamily="18" charset="0"/>
              <a:cs typeface="Times New Roman" pitchFamily="18" charset="0"/>
            </a:endParaRPr>
          </a:p>
          <a:p>
            <a:pPr indent="144000" algn="just"/>
            <a:r>
              <a:rPr lang="ru-RU" sz="1100" dirty="0">
                <a:latin typeface="Times New Roman" pitchFamily="18" charset="0"/>
                <a:cs typeface="Times New Roman" pitchFamily="18" charset="0"/>
              </a:rPr>
              <a:t>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a:t>
            </a:r>
          </a:p>
          <a:p>
            <a:pPr indent="182563"/>
            <a:endParaRPr lang="ru-RU" sz="1200" dirty="0">
              <a:latin typeface="Times New Roman" pitchFamily="18" charset="0"/>
              <a:cs typeface="Times New Roman" pitchFamily="18" charset="0"/>
            </a:endParaRPr>
          </a:p>
        </p:txBody>
      </p:sp>
      <p:sp>
        <p:nvSpPr>
          <p:cNvPr id="22" name="TextBox 13"/>
          <p:cNvSpPr txBox="1"/>
          <p:nvPr/>
        </p:nvSpPr>
        <p:spPr>
          <a:xfrm>
            <a:off x="5009766" y="3040662"/>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4997911" y="2197067"/>
            <a:ext cx="4680168"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a:solidFill>
                  <a:schemeClr val="tx1"/>
                </a:solidFill>
                <a:latin typeface="Times New Roman" panose="02020603050405020304" pitchFamily="18" charset="0"/>
                <a:cs typeface="Times New Roman" panose="02020603050405020304" pitchFamily="18" charset="0"/>
              </a:rPr>
              <a:t>26 </a:t>
            </a:r>
            <a:r>
              <a:rPr lang="ru-RU" sz="1100" b="1" dirty="0" err="1">
                <a:solidFill>
                  <a:schemeClr val="tx1"/>
                </a:solidFill>
                <a:latin typeface="Times New Roman" panose="02020603050405020304" pitchFamily="18" charset="0"/>
                <a:cs typeface="Times New Roman" panose="02020603050405020304" pitchFamily="18" charset="0"/>
              </a:rPr>
              <a:t>қазанға</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a:solidFill>
                  <a:schemeClr val="tx1"/>
                </a:solidFill>
                <a:latin typeface="Times New Roman" panose="02020603050405020304" pitchFamily="18" charset="0"/>
                <a:cs typeface="Times New Roman" panose="02020603050405020304" pitchFamily="18" charset="0"/>
              </a:rPr>
              <a:t>27 </a:t>
            </a:r>
            <a:r>
              <a:rPr lang="ru-RU" sz="1100" b="1" dirty="0" err="1">
                <a:solidFill>
                  <a:schemeClr val="tx1"/>
                </a:solidFill>
                <a:latin typeface="Times New Roman" panose="02020603050405020304" pitchFamily="18" charset="0"/>
                <a:cs typeface="Times New Roman" panose="02020603050405020304" pitchFamily="18" charset="0"/>
              </a:rPr>
              <a:t>қазанға</a:t>
            </a:r>
            <a:r>
              <a:rPr lang="ru-RU" sz="1100" b="1" dirty="0">
                <a:solidFill>
                  <a:schemeClr val="tx1"/>
                </a:solidFill>
                <a:latin typeface="Times New Roman" panose="02020603050405020304" pitchFamily="18" charset="0"/>
                <a:cs typeface="Times New Roman" panose="02020603050405020304" pitchFamily="18" charset="0"/>
              </a:rPr>
              <a:t> </a:t>
            </a:r>
            <a:r>
              <a:rPr lang="ru-RU" sz="1100" b="1"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err="1">
                <a:solidFill>
                  <a:schemeClr val="tx1"/>
                </a:solidFill>
                <a:latin typeface="Times New Roman" panose="02020603050405020304" pitchFamily="18" charset="0"/>
                <a:cs typeface="Times New Roman" panose="02020603050405020304" pitchFamily="18" charset="0"/>
              </a:rPr>
              <a:t>ыдырауына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err="1">
                <a:solidFill>
                  <a:schemeClr val="tx1"/>
                </a:solidFill>
                <a:latin typeface="Times New Roman" panose="02020603050405020304" pitchFamily="18" charset="0"/>
                <a:cs typeface="Times New Roman" panose="02020603050405020304" pitchFamily="18" charset="0"/>
              </a:rPr>
              <a:t>төмен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болады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күтілуде</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384995"/>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Орал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 1 </a:t>
            </a:r>
            <a:r>
              <a:rPr lang="ru-RU" altLang="ru-RU" sz="1200" dirty="0" err="1">
                <a:solidFill>
                  <a:srgbClr val="000000"/>
                </a:solidFill>
                <a:latin typeface="Times New Roman" panose="02020603050405020304" pitchFamily="18" charset="0"/>
                <a:cs typeface="Times New Roman" panose="02020603050405020304" pitchFamily="18" charset="0"/>
              </a:rPr>
              <a:t>өрт</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сөндіру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бөлімінің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жанында</a:t>
            </a:r>
            <a:r>
              <a:rPr lang="ru-RU" altLang="ru-RU" sz="1200" dirty="0">
                <a:solidFill>
                  <a:srgbClr val="000000"/>
                </a:solidFill>
                <a:latin typeface="Times New Roman" panose="02020603050405020304" pitchFamily="18" charset="0"/>
                <a:cs typeface="Times New Roman" panose="02020603050405020304" pitchFamily="18" charset="0"/>
              </a:rPr>
              <a:t> (Гагарин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 25 </a:t>
            </a:r>
            <a:r>
              <a:rPr lang="ru-RU" altLang="ru-RU" sz="1200" dirty="0" err="1">
                <a:solidFill>
                  <a:srgbClr val="000000"/>
                </a:solidFill>
                <a:latin typeface="Times New Roman" panose="02020603050405020304" pitchFamily="18" charset="0"/>
                <a:cs typeface="Times New Roman" panose="02020603050405020304" pitchFamily="18" charset="0"/>
              </a:rPr>
              <a:t>үй</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3 пост-</a:t>
            </a:r>
            <a:r>
              <a:rPr lang="ru-RU" altLang="ru-RU" sz="1200" dirty="0" err="1">
                <a:solidFill>
                  <a:srgbClr val="000000"/>
                </a:solidFill>
                <a:latin typeface="Times New Roman" panose="02020603050405020304" pitchFamily="18" charset="0"/>
                <a:cs typeface="Times New Roman" panose="02020603050405020304" pitchFamily="18" charset="0"/>
              </a:rPr>
              <a:t>саябақтың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жанында</a:t>
            </a:r>
            <a:r>
              <a:rPr lang="ru-RU" altLang="ru-RU" sz="1200" dirty="0">
                <a:solidFill>
                  <a:srgbClr val="000000"/>
                </a:solidFill>
                <a:latin typeface="Times New Roman" panose="02020603050405020304" pitchFamily="18" charset="0"/>
                <a:cs typeface="Times New Roman" panose="02020603050405020304" pitchFamily="18" charset="0"/>
              </a:rPr>
              <a:t>. Киров (</a:t>
            </a:r>
            <a:r>
              <a:rPr lang="ru-RU" altLang="ru-RU" sz="1200" dirty="0" err="1">
                <a:solidFill>
                  <a:srgbClr val="000000"/>
                </a:solidFill>
                <a:latin typeface="Times New Roman" panose="02020603050405020304" pitchFamily="18" charset="0"/>
                <a:cs typeface="Times New Roman" panose="02020603050405020304" pitchFamily="18" charset="0"/>
              </a:rPr>
              <a:t>Даумов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бекет-Мұхит</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Мирлан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базарының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бекет-Жәңгір</a:t>
            </a:r>
            <a:r>
              <a:rPr lang="ru-RU" altLang="ru-RU" sz="1200" dirty="0">
                <a:solidFill>
                  <a:srgbClr val="000000"/>
                </a:solidFill>
                <a:latin typeface="Times New Roman" panose="02020603050405020304" pitchFamily="18" charset="0"/>
                <a:cs typeface="Times New Roman" panose="02020603050405020304" pitchFamily="18" charset="0"/>
              </a:rPr>
              <a:t> хан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75 В</a:t>
            </a:r>
            <a:r>
              <a:rPr lang="ru-RU" altLang="ru-RU" sz="1200" dirty="0"/>
              <a:t> </a:t>
            </a:r>
          </a:p>
        </p:txBody>
      </p:sp>
      <p:sp>
        <p:nvSpPr>
          <p:cNvPr id="23" name="Прямоугольник 13"/>
          <p:cNvSpPr/>
          <p:nvPr/>
        </p:nvSpPr>
        <p:spPr>
          <a:xfrm>
            <a:off x="4937125" y="76029"/>
            <a:ext cx="4851126"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38289" y="4389693"/>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2165978"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62086" y="6494305"/>
            <a:ext cx="49057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4980789" y="6242430"/>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sz="1200" b="1" i="1" dirty="0">
                <a:latin typeface="Times New Roman" panose="02020603050405020304" pitchFamily="18" charset="0"/>
                <a:cs typeface="Times New Roman" panose="02020603050405020304" pitchFamily="18" charset="0"/>
              </a:rPr>
              <a:t>Қабдуалиева М.С.</a:t>
            </a:r>
            <a:endParaRPr lang="ru-KZ" sz="1200" b="1" i="1" dirty="0">
              <a:latin typeface="Times New Roman" panose="02020603050405020304" pitchFamily="18" charset="0"/>
              <a:cs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630603361"/>
              </p:ext>
            </p:extLst>
          </p:nvPr>
        </p:nvGraphicFramePr>
        <p:xfrm>
          <a:off x="5268001" y="537992"/>
          <a:ext cx="4167505" cy="772416"/>
        </p:xfrm>
        <a:graphic>
          <a:graphicData uri="http://schemas.openxmlformats.org/drawingml/2006/table">
            <a:tbl>
              <a:tblPr/>
              <a:tblGrid>
                <a:gridCol w="1053151">
                  <a:extLst>
                    <a:ext uri="{9D8B030D-6E8A-4147-A177-3AD203B41FA5}">
                      <a16:colId xmlns:a16="http://schemas.microsoft.com/office/drawing/2014/main" val="20000"/>
                    </a:ext>
                  </a:extLst>
                </a:gridCol>
                <a:gridCol w="3114354">
                  <a:extLst>
                    <a:ext uri="{9D8B030D-6E8A-4147-A177-3AD203B41FA5}">
                      <a16:colId xmlns:a16="http://schemas.microsoft.com/office/drawing/2014/main" val="20001"/>
                    </a:ext>
                  </a:extLst>
                </a:gridCol>
              </a:tblGrid>
              <a:tr h="6574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19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686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0,14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716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0,19 ≤ Р &lt; 0,2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682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7125" y="1285769"/>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2087" y="2057655"/>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998893944"/>
              </p:ext>
            </p:extLst>
          </p:nvPr>
        </p:nvGraphicFramePr>
        <p:xfrm>
          <a:off x="5048030" y="239516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7545" y="449924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16186</TotalTime>
  <Words>626</Words>
  <Application>Microsoft Office PowerPoint</Application>
  <PresentationFormat>Лист A4 (210x297 мм)</PresentationFormat>
  <Paragraphs>101</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2934</cp:revision>
  <cp:lastPrinted>2021-07-01T03:56:27Z</cp:lastPrinted>
  <dcterms:created xsi:type="dcterms:W3CDTF">2018-03-27T06:03:00Z</dcterms:created>
  <dcterms:modified xsi:type="dcterms:W3CDTF">2022-10-25T09:47:38Z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