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61" r:id="rId2"/>
    <p:sldId id="265" r:id="rId3"/>
  </p:sldIdLst>
  <p:sldSz cx="9906000" cy="6858000" type="A4"/>
  <p:notesSz cx="6797675" cy="9926638"/>
  <p:defaultTextStyle>
    <a:defPPr>
      <a:defRPr lang="ru-RU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pos="310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B3DDA3D-68E1-4CEB-B846-8B372A3E4F12}" v="1" dt="2022-10-25T09:35:58.076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/>
    <p:restoredTop sz="94660"/>
  </p:normalViewPr>
  <p:slideViewPr>
    <p:cSldViewPr showGuides="1">
      <p:cViewPr varScale="1">
        <p:scale>
          <a:sx n="65" d="100"/>
          <a:sy n="65" d="100"/>
        </p:scale>
        <p:origin x="53" y="86"/>
      </p:cViewPr>
      <p:guideLst>
        <p:guide orient="horz" pos="2159"/>
        <p:guide pos="31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notesMaster" Target="notesMasters/notesMaster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oldir Kabdualieva" userId="df42278df007c026" providerId="LiveId" clId="{AB3DDA3D-68E1-4CEB-B846-8B372A3E4F12}"/>
    <pc:docChg chg="modSld">
      <pc:chgData name="Moldir Kabdualieva" userId="df42278df007c026" providerId="LiveId" clId="{AB3DDA3D-68E1-4CEB-B846-8B372A3E4F12}" dt="2022-10-25T09:36:06.997" v="1"/>
      <pc:docMkLst>
        <pc:docMk/>
      </pc:docMkLst>
      <pc:sldChg chg="modSp">
        <pc:chgData name="Moldir Kabdualieva" userId="df42278df007c026" providerId="LiveId" clId="{AB3DDA3D-68E1-4CEB-B846-8B372A3E4F12}" dt="2022-10-25T09:35:58.076" v="0"/>
        <pc:sldMkLst>
          <pc:docMk/>
          <pc:sldMk cId="0" sldId="261"/>
        </pc:sldMkLst>
        <pc:graphicFrameChg chg="mod">
          <ac:chgData name="Moldir Kabdualieva" userId="df42278df007c026" providerId="LiveId" clId="{AB3DDA3D-68E1-4CEB-B846-8B372A3E4F12}" dt="2022-10-25T09:35:58.076" v="0"/>
          <ac:graphicFrameMkLst>
            <pc:docMk/>
            <pc:sldMk cId="0" sldId="261"/>
            <ac:graphicFrameMk id="15" creationId="{94CC0974-E1E4-47F3-9A8B-49A879A3B96B}"/>
          </ac:graphicFrameMkLst>
        </pc:graphicFrameChg>
      </pc:sldChg>
      <pc:sldChg chg="modSp mod">
        <pc:chgData name="Moldir Kabdualieva" userId="df42278df007c026" providerId="LiveId" clId="{AB3DDA3D-68E1-4CEB-B846-8B372A3E4F12}" dt="2022-10-25T09:36:06.997" v="1"/>
        <pc:sldMkLst>
          <pc:docMk/>
          <pc:sldMk cId="334028445" sldId="265"/>
        </pc:sldMkLst>
        <pc:spChg chg="mod">
          <ac:chgData name="Moldir Kabdualieva" userId="df42278df007c026" providerId="LiveId" clId="{AB3DDA3D-68E1-4CEB-B846-8B372A3E4F12}" dt="2022-10-25T09:36:06.997" v="1"/>
          <ac:spMkLst>
            <pc:docMk/>
            <pc:sldMk cId="334028445" sldId="265"/>
            <ac:spMk id="19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862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 algn="r"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6148" name="Образ слайда 3"/>
          <p:cNvSpPr>
            <a:spLocks noGrp="1" noRot="1" noChangeAspect="1"/>
          </p:cNvSpPr>
          <p:nvPr>
            <p:ph type="sldImg"/>
          </p:nvPr>
        </p:nvSpPr>
        <p:spPr>
          <a:xfrm>
            <a:off x="981075" y="1239838"/>
            <a:ext cx="4835525" cy="3349625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Заметки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0384" y="4776857"/>
            <a:ext cx="5436908" cy="390895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3763" tIns="46882" rIns="93763" bIns="46882" numCol="1" anchor="t" anchorCtr="0" compatLnSpc="1"/>
          <a:lstStyle/>
          <a:p>
            <a:pPr marL="0" marR="0" lvl="0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Образец текста</a:t>
            </a:r>
          </a:p>
          <a:p>
            <a:pPr marL="468814" marR="0" lvl="1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Второй уровень</a:t>
            </a:r>
          </a:p>
          <a:p>
            <a:pPr marL="937630" marR="0" lvl="2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Третий уровень</a:t>
            </a:r>
          </a:p>
          <a:p>
            <a:pPr marL="1406444" marR="0" lvl="3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Четвертый уровень</a:t>
            </a:r>
          </a:p>
          <a:p>
            <a:pPr marL="1875259" marR="0" lvl="4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862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/>
          <a:p>
            <a:pPr lvl="0" algn="r" eaLnBrk="1" hangingPunct="1"/>
            <a:fld id="{9A0DB2DC-4C9A-4742-B13C-FB6460FD3503}" type="slidenum">
              <a:rPr lang="ru-RU" altLang="en-US" sz="1300" dirty="0"/>
              <a:pPr lvl="0" algn="r" eaLnBrk="1" hangingPunct="1"/>
              <a:t>‹#›</a:t>
            </a:fld>
            <a:endParaRPr lang="ru-RU" altLang="en-US" sz="1300" dirty="0"/>
          </a:p>
        </p:txBody>
      </p:sp>
    </p:spTree>
    <p:extLst>
      <p:ext uri="{BB962C8B-B14F-4D97-AF65-F5344CB8AC3E}">
        <p14:creationId xmlns:p14="http://schemas.microsoft.com/office/powerpoint/2010/main" val="224686260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1"/>
              <a:t>Образец подзаголовка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ru-RU" altLang="ru-RU" dirty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ru-RU" altLang="ru-RU" dirty="0"/>
              <a:t>Образец текста</a:t>
            </a:r>
          </a:p>
          <a:p>
            <a:pPr lvl="1"/>
            <a:r>
              <a:rPr lang="ru-RU" altLang="ru-RU" dirty="0"/>
              <a:t>Второй уровень</a:t>
            </a:r>
          </a:p>
          <a:p>
            <a:pPr lvl="2"/>
            <a:r>
              <a:rPr lang="ru-RU" altLang="ru-RU" dirty="0"/>
              <a:t>Третий уровень</a:t>
            </a:r>
          </a:p>
          <a:p>
            <a:pPr lvl="3"/>
            <a:r>
              <a:rPr lang="ru-RU" altLang="ru-RU" dirty="0"/>
              <a:t>Четвертый уровень</a:t>
            </a:r>
          </a:p>
          <a:p>
            <a:pPr lvl="4"/>
            <a:r>
              <a:rPr lang="ru-RU" alt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857065" y="106016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56" name="Таблица 2055"/>
          <p:cNvGraphicFramePr/>
          <p:nvPr>
            <p:extLst>
              <p:ext uri="{D42A27DB-BD31-4B8C-83A1-F6EECF244321}">
                <p14:modId xmlns:p14="http://schemas.microsoft.com/office/powerpoint/2010/main" val="3372259155"/>
              </p:ext>
            </p:extLst>
          </p:nvPr>
        </p:nvGraphicFramePr>
        <p:xfrm>
          <a:off x="344488" y="6392863"/>
          <a:ext cx="4465638" cy="347663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76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en-US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Темиртау</a:t>
                      </a:r>
                      <a:endParaRPr lang="en-US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7" name="TextBox 7"/>
          <p:cNvSpPr txBox="1"/>
          <p:nvPr/>
        </p:nvSpPr>
        <p:spPr>
          <a:xfrm>
            <a:off x="165550" y="215900"/>
            <a:ext cx="4824413" cy="707886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ru-RU" altLang="ru-RU" sz="1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экологии, геологии и природных ресурсов Республики Казахстан</a:t>
            </a:r>
          </a:p>
          <a:p>
            <a:pPr algn="ctr"/>
            <a:r>
              <a:rPr lang="ru-RU" altLang="ru-RU" sz="1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РГП «КАЗГИДРОМЕТ»</a:t>
            </a:r>
            <a:endParaRPr lang="ru-RU" altLang="ru-RU" sz="1200" b="1" dirty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8" name="Рисунок 1"/>
          <p:cNvPicPr>
            <a:picLocks noChangeAspect="1"/>
          </p:cNvPicPr>
          <p:nvPr/>
        </p:nvPicPr>
        <p:blipFill>
          <a:blip r:embed="rId2" cstate="print"/>
          <a:srcRect t="17818" b="17471"/>
          <a:stretch>
            <a:fillRect/>
          </a:stretch>
        </p:blipFill>
        <p:spPr>
          <a:xfrm>
            <a:off x="1352600" y="1023798"/>
            <a:ext cx="2028825" cy="1312863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19" name="Таблица 18"/>
          <p:cNvGraphicFramePr/>
          <p:nvPr>
            <p:extLst>
              <p:ext uri="{D42A27DB-BD31-4B8C-83A1-F6EECF244321}">
                <p14:modId xmlns:p14="http://schemas.microsoft.com/office/powerpoint/2010/main" val="145526238"/>
              </p:ext>
            </p:extLst>
          </p:nvPr>
        </p:nvGraphicFramePr>
        <p:xfrm>
          <a:off x="307975" y="2588895"/>
          <a:ext cx="4465638" cy="2392680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9351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ЕЖЕДНЕВНЫЙ БЮЛЛЕТЕНЬ  </a:t>
                      </a:r>
                    </a:p>
                    <a:p>
                      <a:pPr lvl="0" algn="ctr" eaLnBrk="1" hangingPunct="1">
                        <a:buNone/>
                      </a:pP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СОСТОЯНИЯ ВОЗДУШНОГО БАССЕЙНА </a:t>
                      </a:r>
                      <a:r>
                        <a:rPr lang="ru-RU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№298</a:t>
                      </a:r>
                    </a:p>
                    <a:p>
                      <a:pPr lvl="0" algn="ctr" eaLnBrk="1" hangingPunct="1">
                        <a:buNone/>
                      </a:pPr>
                      <a:endParaRPr lang="zh-CN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US" altLang="x-none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en-US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Темиртау </a:t>
                      </a:r>
                      <a:endParaRPr kumimoji="0" lang="ru-RU" sz="1400" b="1" i="1" u="none" strike="noStrike" cap="none" normalizeH="0" baseline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1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 октября 2022 года</a:t>
                      </a:r>
                      <a:endParaRPr lang="zh-CN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21" name="TextBox 13"/>
          <p:cNvSpPr txBox="1"/>
          <p:nvPr/>
        </p:nvSpPr>
        <p:spPr>
          <a:xfrm>
            <a:off x="4865002" y="1988840"/>
            <a:ext cx="4904473" cy="769441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ru-RU" altLang="en-US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Сутки 26 октября, ночью 27 октября 2022 года метеорологические условия будут способствовать рассеиванию загрязняющих веществ в атмосфере города. </a:t>
            </a:r>
          </a:p>
          <a:p>
            <a:pPr algn="just"/>
            <a:r>
              <a:rPr lang="ru-RU" altLang="en-US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В целом по городу ожидается пониженный уровень  загрязнения воздуха.</a:t>
            </a:r>
          </a:p>
        </p:txBody>
      </p:sp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:p14="http://schemas.microsoft.com/office/powerpoint/2010/main" val="81879166"/>
              </p:ext>
            </p:extLst>
          </p:nvPr>
        </p:nvGraphicFramePr>
        <p:xfrm>
          <a:off x="5139910" y="6527166"/>
          <a:ext cx="4730750" cy="213360"/>
        </p:xfrm>
        <a:graphic>
          <a:graphicData uri="http://schemas.openxmlformats.org/drawingml/2006/table">
            <a:tbl>
              <a:tblPr/>
              <a:tblGrid>
                <a:gridCol w="4730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 согласно «Санитарно-эпидемиологическим правилам и нормам к атмосферному воздуху» от 28.02.2015г №168</a:t>
                      </a:r>
                      <a:endParaRPr lang="ru-RU" altLang="en-US" sz="700" i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endParaRPr lang="ru-RU" altLang="en-US" sz="700" i="1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4" name="Прямоугольник 21"/>
          <p:cNvSpPr/>
          <p:nvPr/>
        </p:nvSpPr>
        <p:spPr>
          <a:xfrm>
            <a:off x="4912970" y="3789040"/>
            <a:ext cx="4824412" cy="461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Состояние атмосферного воздуха  г. Темиртау</a:t>
            </a:r>
          </a:p>
          <a:p>
            <a:pPr algn="ctr"/>
            <a:r>
              <a:rPr lang="kk-KZ" altLang="ru-RU" sz="1200" b="1">
                <a:latin typeface="Times New Roman" panose="02020603050405020304" pitchFamily="18" charset="0"/>
                <a:cs typeface="Times New Roman" panose="02020603050405020304" pitchFamily="18" charset="0"/>
              </a:rPr>
              <a:t>на 25 </a:t>
            </a:r>
            <a:r>
              <a:rPr lang="kk-KZ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октября </a:t>
            </a:r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2022 года </a:t>
            </a:r>
          </a:p>
        </p:txBody>
      </p:sp>
      <p:graphicFrame>
        <p:nvGraphicFramePr>
          <p:cNvPr id="15" name="Таблица 2">
            <a:extLst>
              <a:ext uri="{FF2B5EF4-FFF2-40B4-BE49-F238E27FC236}">
                <a16:creationId xmlns:a16="http://schemas.microsoft.com/office/drawing/2014/main" id="{94CC0974-E1E4-47F3-9A8B-49A879A3B9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02107193"/>
              </p:ext>
            </p:extLst>
          </p:nvPr>
        </p:nvGraphicFramePr>
        <p:xfrm>
          <a:off x="4987165" y="4292464"/>
          <a:ext cx="4691064" cy="222607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5096">
                  <a:extLst>
                    <a:ext uri="{9D8B030D-6E8A-4147-A177-3AD203B41FA5}">
                      <a16:colId xmlns:a16="http://schemas.microsoft.com/office/drawing/2014/main" val="3583770891"/>
                    </a:ext>
                  </a:extLst>
                </a:gridCol>
                <a:gridCol w="1440160">
                  <a:extLst>
                    <a:ext uri="{9D8B030D-6E8A-4147-A177-3AD203B41FA5}">
                      <a16:colId xmlns:a16="http://schemas.microsoft.com/office/drawing/2014/main" val="1276116030"/>
                    </a:ext>
                  </a:extLst>
                </a:gridCol>
                <a:gridCol w="1445808">
                  <a:extLst>
                    <a:ext uri="{9D8B030D-6E8A-4147-A177-3AD203B41FA5}">
                      <a16:colId xmlns:a16="http://schemas.microsoft.com/office/drawing/2014/main" val="2096923049"/>
                    </a:ext>
                  </a:extLst>
                </a:gridCol>
              </a:tblGrid>
              <a:tr h="340728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Загрязняющее вещество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Фактическая</a:t>
                      </a:r>
                      <a:endParaRPr lang="en-US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концентрация, мкг/м3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Кратность превышения</a:t>
                      </a:r>
                      <a:r>
                        <a:rPr lang="ru-RU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1334865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Взвешенные частицы РМ-2,5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8232626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Взвешенные частицы РМ-10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0010825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Диоксид серы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0536008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Оксид углерода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1884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9239550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Диоксид азота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83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0,4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Оксид азота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52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Сероводород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0,4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88519585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Аммиак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0,03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42427617"/>
                  </a:ext>
                </a:extLst>
              </a:tr>
            </a:tbl>
          </a:graphicData>
        </a:graphic>
      </p:graphicFrame>
      <p:sp>
        <p:nvSpPr>
          <p:cNvPr id="16" name="Прямоугольник 15"/>
          <p:cNvSpPr/>
          <p:nvPr/>
        </p:nvSpPr>
        <p:spPr>
          <a:xfrm>
            <a:off x="4890523" y="112564"/>
            <a:ext cx="4904473" cy="19543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altLang="ru-RU" sz="1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Прогноз погоды по г. Темиртау</a:t>
            </a:r>
          </a:p>
          <a:p>
            <a:pPr lvl="0" algn="ctr"/>
            <a:r>
              <a:rPr lang="ru-RU" alt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26 октября</a:t>
            </a:r>
          </a:p>
          <a:p>
            <a:pPr lvl="0" algn="ctr"/>
            <a:r>
              <a:rPr lang="ru-RU" alt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21 ч. 25 октября </a:t>
            </a:r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2022 г. по 21 ч. 26 октября 2022 г.</a:t>
            </a:r>
            <a:endParaRPr lang="kk-KZ" sz="11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algn="just"/>
            <a:r>
              <a:rPr lang="ru-RU" sz="1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Увеличение облачности, вечером осадки (дождь с переходом в снег). В</a:t>
            </a: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етер юго-западный 7-12, днем порывы 15 м/с. Температура воздуха ночью 1 мороза -1 тепла, днем 6-8 тепла.</a:t>
            </a:r>
            <a:endParaRPr lang="ru-RU" sz="11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endParaRPr lang="ru-RU" sz="11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27 октября</a:t>
            </a:r>
          </a:p>
          <a:p>
            <a:pPr lvl="0" algn="ctr"/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21 ч. 26</a:t>
            </a:r>
            <a:r>
              <a:rPr lang="kk-KZ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октября </a:t>
            </a:r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по 09 ч. 27 октября 2022 г.</a:t>
            </a:r>
            <a:endParaRPr lang="kk-KZ" sz="11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algn="just"/>
            <a:r>
              <a:rPr lang="ru-RU" sz="1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Облачно, временами осадки (дождь, снег), гололед. Ветер северо-западный 7-12, порывы 15 </a:t>
            </a: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м/с. Температура воздуха </a:t>
            </a:r>
            <a:r>
              <a:rPr lang="ru-RU" sz="1100">
                <a:latin typeface="Times New Roman" pitchFamily="18" charset="0"/>
                <a:cs typeface="Times New Roman" pitchFamily="18" charset="0"/>
              </a:rPr>
              <a:t>ночью 1-3 </a:t>
            </a: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мороза.</a:t>
            </a:r>
            <a:endParaRPr lang="ru-RU" sz="11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002674" y="2852936"/>
            <a:ext cx="4680169" cy="276999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Предупреждение 1, 2, 3 степени НМУ отсутствует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Группа 5"/>
          <p:cNvGrpSpPr/>
          <p:nvPr/>
        </p:nvGrpSpPr>
        <p:grpSpPr>
          <a:xfrm>
            <a:off x="112712" y="246083"/>
            <a:ext cx="4840288" cy="586363"/>
            <a:chOff x="112712" y="246083"/>
            <a:chExt cx="4840288" cy="586363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E1A8E3C0-CFA9-44DB-A7DD-D1427BEBA2CE}"/>
                </a:ext>
              </a:extLst>
            </p:cNvPr>
            <p:cNvSpPr txBox="1"/>
            <p:nvPr/>
          </p:nvSpPr>
          <p:spPr>
            <a:xfrm>
              <a:off x="317284" y="246083"/>
              <a:ext cx="4635716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ru-RU" sz="1400" b="1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  <a:sym typeface="+mn-ea"/>
                </a:rPr>
                <a:t>РЕКОМЕНДАЦИИ ДЛЯ НАСЕЛЕНИЯ ПРИ НМУ</a:t>
              </a:r>
              <a:endParaRPr lang="ru-RU" sz="1400" b="1" dirty="0"/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A749C2F8-23C3-4A95-A976-9FB1B6BA7313}"/>
                </a:ext>
              </a:extLst>
            </p:cNvPr>
            <p:cNvSpPr txBox="1"/>
            <p:nvPr/>
          </p:nvSpPr>
          <p:spPr>
            <a:xfrm>
              <a:off x="112712" y="555447"/>
              <a:ext cx="4810180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indent="176213" algn="just">
                <a:spcAft>
                  <a:spcPts val="0"/>
                </a:spcAft>
              </a:pPr>
              <a:r>
                <a:rPr lang="ru-RU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Рекомендации отсутствуют</a:t>
              </a:r>
            </a:p>
          </p:txBody>
        </p:sp>
      </p:grpSp>
      <p:sp>
        <p:nvSpPr>
          <p:cNvPr id="22" name="Прямоугольник 26"/>
          <p:cNvSpPr/>
          <p:nvPr/>
        </p:nvSpPr>
        <p:spPr>
          <a:xfrm>
            <a:off x="128588" y="4933813"/>
            <a:ext cx="4823628" cy="138499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just"/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городе Темиртау наблюдения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уровнем загрязнения атмосферного воздуха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проводится на 4 постах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наблюдения:</a:t>
            </a:r>
          </a:p>
          <a:p>
            <a:pPr algn="just"/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3 – ул. Колхозная, 23;</a:t>
            </a:r>
          </a:p>
          <a:p>
            <a:pPr algn="just"/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4 – 6-микрорайон (сопка «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Опан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», район резервуаров питьевой воды);</a:t>
            </a:r>
          </a:p>
          <a:p>
            <a:pPr algn="just"/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5 – 3 «А» микрорайон (район спасительной станции)</a:t>
            </a:r>
            <a:r>
              <a:rPr lang="kk-KZ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0" hangingPunct="0"/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2 – улица Фурманова, 5.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</p:txBody>
      </p:sp>
      <p:sp>
        <p:nvSpPr>
          <p:cNvPr id="23" name="Прямоугольник 13"/>
          <p:cNvSpPr/>
          <p:nvPr/>
        </p:nvSpPr>
        <p:spPr>
          <a:xfrm>
            <a:off x="4952216" y="61271"/>
            <a:ext cx="4825198" cy="46196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Параметр «Р» является обобщённым показателем загрязнения воздуха по городу в целом .</a:t>
            </a:r>
            <a:endParaRPr lang="ru-RU" altLang="ru-RU" sz="1200" dirty="0"/>
          </a:p>
        </p:txBody>
      </p:sp>
      <p:grpSp>
        <p:nvGrpSpPr>
          <p:cNvPr id="25" name="Группа 24"/>
          <p:cNvGrpSpPr/>
          <p:nvPr/>
        </p:nvGrpSpPr>
        <p:grpSpPr>
          <a:xfrm>
            <a:off x="5211660" y="4485708"/>
            <a:ext cx="4298660" cy="1715579"/>
            <a:chOff x="523874" y="4016711"/>
            <a:chExt cx="4298660" cy="1881634"/>
          </a:xfrm>
        </p:grpSpPr>
        <p:graphicFrame>
          <p:nvGraphicFramePr>
            <p:cNvPr id="26" name="Таблица 25"/>
            <p:cNvGraphicFramePr/>
            <p:nvPr>
              <p:extLst>
                <p:ext uri="{D42A27DB-BD31-4B8C-83A1-F6EECF244321}">
                  <p14:modId xmlns:p14="http://schemas.microsoft.com/office/powerpoint/2010/main" val="4116802539"/>
                </p:ext>
              </p:extLst>
            </p:nvPr>
          </p:nvGraphicFramePr>
          <p:xfrm>
            <a:off x="531522" y="5029036"/>
            <a:ext cx="4035777" cy="869309"/>
          </p:xfrm>
          <a:graphic>
            <a:graphicData uri="http://schemas.openxmlformats.org/drawingml/2006/table">
              <a:tbl>
                <a:tblPr/>
                <a:tblGrid>
                  <a:gridCol w="2017889">
                    <a:extLst>
                      <a:ext uri="{9D8B030D-6E8A-4147-A177-3AD203B41FA5}">
                        <a16:colId xmlns:a16="http://schemas.microsoft.com/office/drawing/2014/main" val="20000"/>
                      </a:ext>
                    </a:extLst>
                  </a:gridCol>
                  <a:gridCol w="2017888">
                    <a:extLst>
                      <a:ext uri="{9D8B030D-6E8A-4147-A177-3AD203B41FA5}">
                        <a16:colId xmlns:a16="http://schemas.microsoft.com/office/drawing/2014/main" val="20001"/>
                      </a:ext>
                    </a:extLst>
                  </a:gridCol>
                </a:tblGrid>
                <a:tr h="336550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endParaRPr lang="kk-KZ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sz="800" dirty="0" err="1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Пресс-служба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</a:t>
                        </a:r>
                        <a:r>
                          <a:rPr lang="en-US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3</a:t>
                        </a: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" action="ppaction://noaction"/>
                          </a:rPr>
                          <a:t>info@meteo.kz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0"/>
                    </a:ext>
                  </a:extLst>
                </a:tr>
                <a:tr h="334963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Отдел международного сотрудничества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</a:t>
                        </a:r>
                        <a:r>
                          <a:rPr lang="en-US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26</a:t>
                        </a: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, 79-83-</a:t>
                        </a:r>
                        <a:r>
                          <a:rPr lang="en-US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83</a:t>
                        </a: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" action="ppaction://noaction"/>
                          </a:rPr>
                          <a:t>ukpp@meteo.kz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1"/>
                    </a:ext>
                  </a:extLst>
                </a:tr>
              </a:tbl>
            </a:graphicData>
          </a:graphic>
        </p:graphicFrame>
        <p:sp>
          <p:nvSpPr>
            <p:cNvPr id="27" name="Прямоугольник 8"/>
            <p:cNvSpPr/>
            <p:nvPr/>
          </p:nvSpPr>
          <p:spPr>
            <a:xfrm>
              <a:off x="523874" y="4251267"/>
              <a:ext cx="2153154" cy="87767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ctr">
              <a:spAutoFit/>
            </a:bodyPr>
            <a:lstStyle/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г.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Нур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-Султан, ул.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Мангилик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ел 11/1</a:t>
              </a:r>
            </a:p>
          </p:txBody>
        </p:sp>
        <p:sp>
          <p:nvSpPr>
            <p:cNvPr id="28" name="Прямоугольник 20"/>
            <p:cNvSpPr/>
            <p:nvPr/>
          </p:nvSpPr>
          <p:spPr>
            <a:xfrm>
              <a:off x="531521" y="4016711"/>
              <a:ext cx="4291013" cy="83026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ru-RU" altLang="ru-RU" sz="1200" b="1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Контакты:</a:t>
              </a:r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29" name="Прямоугольник 11"/>
          <p:cNvSpPr/>
          <p:nvPr/>
        </p:nvSpPr>
        <p:spPr>
          <a:xfrm>
            <a:off x="5017538" y="6400703"/>
            <a:ext cx="4781550" cy="254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en-US" sz="1000" b="1" i="1" dirty="0">
                <a:solidFill>
                  <a:srgbClr val="1737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использовании информации ссылка на РГП «Казгидромет» обязательна </a:t>
            </a:r>
            <a:endParaRPr lang="ru-RU" altLang="en-US" sz="1000" b="1" i="1" dirty="0">
              <a:solidFill>
                <a:srgbClr val="17375E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9" name="Прямоугольник 1"/>
          <p:cNvSpPr/>
          <p:nvPr/>
        </p:nvSpPr>
        <p:spPr>
          <a:xfrm>
            <a:off x="5147618" y="6134142"/>
            <a:ext cx="4521389" cy="306705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square">
            <a:spAutoFit/>
          </a:bodyPr>
          <a:lstStyle/>
          <a:p>
            <a:pPr eaLnBrk="0" hangingPunct="0"/>
            <a:r>
              <a:rPr lang="ru-RU" altLang="ru-RU" sz="1400" b="1" i="1" dirty="0">
                <a:solidFill>
                  <a:srgbClr val="000000"/>
                </a:solidFill>
                <a:latin typeface="Calibri" panose="020F0502020204030204" pitchFamily="34" charset="0"/>
              </a:rPr>
              <a:t>  </a:t>
            </a:r>
            <a:r>
              <a:rPr lang="en-US" altLang="ru-RU" sz="1200" b="1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Составил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(а)</a:t>
            </a:r>
            <a:r>
              <a:rPr lang="en-US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Қабдуалиева М.С.</a:t>
            </a:r>
            <a:endParaRPr lang="ru-RU" sz="1200" b="1" i="1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graphicFrame>
        <p:nvGraphicFramePr>
          <p:cNvPr id="30" name="Таблица 29"/>
          <p:cNvGraphicFramePr/>
          <p:nvPr>
            <p:extLst>
              <p:ext uri="{D42A27DB-BD31-4B8C-83A1-F6EECF244321}">
                <p14:modId xmlns:p14="http://schemas.microsoft.com/office/powerpoint/2010/main" val="622155474"/>
              </p:ext>
            </p:extLst>
          </p:nvPr>
        </p:nvGraphicFramePr>
        <p:xfrm>
          <a:off x="5001728" y="522090"/>
          <a:ext cx="4704359" cy="775020"/>
        </p:xfrm>
        <a:graphic>
          <a:graphicData uri="http://schemas.openxmlformats.org/drawingml/2006/table">
            <a:tbl>
              <a:tblPr/>
              <a:tblGrid>
                <a:gridCol w="10345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6977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8091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Критерий Р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Определение уровня загрязнения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376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&lt; 0,23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пониженный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376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0,23 ≤ Р &lt; 0,3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повышенный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403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0,3 ≤ Р &lt; 0,38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036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≥ 0,38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очень 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31" name="Прямоугольник 30"/>
          <p:cNvSpPr/>
          <p:nvPr/>
        </p:nvSpPr>
        <p:spPr>
          <a:xfrm>
            <a:off x="4953000" y="1345331"/>
            <a:ext cx="4808537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*Расчет обобщённого показателя загрязнения воздуха по городу в целом и определение степени НМУ ведется согласно указаниям приведёнными в «Правилах предоставления информации о неблагоприятных метеорологических условиях, требований к составу и содержанию такой информации, порядка ее опубликования и предоставления заинтересованным лицам». </a:t>
            </a:r>
          </a:p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kk-KZ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радации параметра «Р» для каждого города РК индивидуальны, расчитываются на основе данных многолетних данных. </a:t>
            </a:r>
            <a:endParaRPr lang="ru-RU" altLang="ru-RU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4970060" y="2176328"/>
            <a:ext cx="478619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предоставления предупреждений о НМУ различной степени</a:t>
            </a:r>
            <a:endParaRPr lang="ru-RU" alt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3" name="Таблица 32"/>
          <p:cNvGraphicFramePr/>
          <p:nvPr>
            <p:extLst>
              <p:ext uri="{D42A27DB-BD31-4B8C-83A1-F6EECF244321}">
                <p14:modId xmlns:p14="http://schemas.microsoft.com/office/powerpoint/2010/main" val="739698083"/>
              </p:ext>
            </p:extLst>
          </p:nvPr>
        </p:nvGraphicFramePr>
        <p:xfrm>
          <a:off x="5025127" y="2453327"/>
          <a:ext cx="4680158" cy="2225518"/>
        </p:xfrm>
        <a:graphic>
          <a:graphicData uri="http://schemas.openxmlformats.org/drawingml/2006/table">
            <a:tbl>
              <a:tblPr/>
              <a:tblGrid>
                <a:gridCol w="8616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85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0791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Степени НМУ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Условия предоставления предупреждений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668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1ПДКм.р&lt; СИ &lt; 3ПДКм.р. или СИ ≥ 3ПДКм.р.</a:t>
                      </a: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или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kk-KZ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но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 &lt; 3ПДКм.р.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СИ ≥ 3ПДКм.р.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степень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течение двух суток подряд или более, а также всех или на подавляющей части постах выполняется условие СИ ≥ 5ПДКм.р.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34" name="TextBox 33"/>
          <p:cNvSpPr txBox="1"/>
          <p:nvPr/>
        </p:nvSpPr>
        <p:spPr>
          <a:xfrm>
            <a:off x="4968900" y="4699564"/>
            <a:ext cx="480851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">
              <a:defRPr/>
            </a:pPr>
            <a:r>
              <a:rPr lang="ru-RU" sz="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sz="7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Текущая и прогнозируемая синоптическая ситуация и комплекс неблагоприятных метеорологических условий, способствуют дальнейшему накоплению загрязняющих веществ в атмосфере</a:t>
            </a:r>
            <a:endParaRPr lang="en-US" sz="7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02844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14644</TotalTime>
  <Words>655</Words>
  <Application>Microsoft Office PowerPoint</Application>
  <PresentationFormat>Лист A4 (210x297 мм)</PresentationFormat>
  <Paragraphs>108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 Корнюхова</dc:creator>
  <cp:lastModifiedBy>Moldir Kabdualieva</cp:lastModifiedBy>
  <cp:revision>2435</cp:revision>
  <cp:lastPrinted>2021-07-01T03:56:27Z</cp:lastPrinted>
  <dcterms:created xsi:type="dcterms:W3CDTF">2018-03-27T06:03:00Z</dcterms:created>
  <dcterms:modified xsi:type="dcterms:W3CDTF">2022-10-25T09:36:17Z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1049-11.2.0.9144</vt:lpwstr>
  </property>
</Properties>
</file>