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0"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116" d="100"/>
          <a:sy n="116" d="100"/>
        </p:scale>
        <p:origin x="1896" y="10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6242" y="114301"/>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81514" y="199760"/>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385609303"/>
              </p:ext>
            </p:extLst>
          </p:nvPr>
        </p:nvGraphicFramePr>
        <p:xfrm>
          <a:off x="344488" y="6392863"/>
          <a:ext cx="4465638" cy="347663"/>
        </p:xfrm>
        <a:graphic>
          <a:graphicData uri="http://schemas.openxmlformats.org/drawingml/2006/table">
            <a:tbl>
              <a:tblPr/>
              <a:tblGrid>
                <a:gridCol w="4465638">
                  <a:extLst>
                    <a:ext uri="{9D8B030D-6E8A-4147-A177-3AD203B41FA5}">
                      <a16:colId xmlns=""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smtClean="0">
                <a:solidFill>
                  <a:srgbClr val="0070C0"/>
                </a:solidFill>
                <a:latin typeface="Times New Roman" panose="02020603050405020304" pitchFamily="18" charset="0"/>
                <a:cs typeface="Times New Roman" panose="02020603050405020304" pitchFamily="18" charset="0"/>
              </a:rPr>
              <a:t>Қазақстан Республикасы Экология, геология және табиғи ресурстар министрлігі</a:t>
            </a:r>
          </a:p>
          <a:p>
            <a:pPr algn="ctr"/>
            <a:r>
              <a:rPr lang="ru-RU" altLang="ru-RU" sz="1200" b="1" smtClean="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820789093"/>
              </p:ext>
            </p:extLst>
          </p:nvPr>
        </p:nvGraphicFramePr>
        <p:xfrm>
          <a:off x="307975" y="2588895"/>
          <a:ext cx="4465638" cy="2362200"/>
        </p:xfrm>
        <a:graphic>
          <a:graphicData uri="http://schemas.openxmlformats.org/drawingml/2006/table">
            <a:tbl>
              <a:tblPr/>
              <a:tblGrid>
                <a:gridCol w="4465638">
                  <a:extLst>
                    <a:ext uri="{9D8B030D-6E8A-4147-A177-3AD203B41FA5}">
                      <a16:colId xmlns="" xmlns:a16="http://schemas.microsoft.com/office/drawing/2014/main" val="20000"/>
                    </a:ext>
                  </a:extLst>
                </a:gridCol>
              </a:tblGrid>
              <a:tr h="199223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a:t>
                      </a:r>
                      <a:r>
                        <a:rPr lang="ru-RU" altLang="x-none" sz="1600" b="1" i="1" baseline="0" dirty="0" smtClean="0">
                          <a:solidFill>
                            <a:srgbClr val="002060"/>
                          </a:solidFill>
                          <a:latin typeface="Times New Roman" panose="02020603050405020304" pitchFamily="18" charset="0"/>
                          <a:cs typeface="Times New Roman" panose="02020603050405020304" pitchFamily="18" charset="0"/>
                        </a:rPr>
                        <a:t> </a:t>
                      </a:r>
                      <a:r>
                        <a:rPr lang="ru-RU" altLang="x-none" sz="1600" b="1" i="1" baseline="0" dirty="0" smtClean="0">
                          <a:solidFill>
                            <a:srgbClr val="002060"/>
                          </a:solidFill>
                          <a:latin typeface="Times New Roman" panose="02020603050405020304" pitchFamily="18" charset="0"/>
                          <a:cs typeface="Times New Roman" panose="02020603050405020304" pitchFamily="18" charset="0"/>
                        </a:rPr>
                        <a:t>285 </a:t>
                      </a:r>
                      <a:r>
                        <a:rPr lang="ru-RU" altLang="x-none" sz="1600" b="1" i="1" dirty="0" smtClean="0">
                          <a:solidFill>
                            <a:srgbClr val="002060"/>
                          </a:solidFill>
                          <a:latin typeface="Times New Roman" panose="02020603050405020304" pitchFamily="18" charset="0"/>
                          <a:cs typeface="Times New Roman" panose="02020603050405020304" pitchFamily="18" charset="0"/>
                        </a:rPr>
                        <a:t>КҮНДЕЛІКТІ </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smtClean="0">
                          <a:solidFill>
                            <a:srgbClr val="002060"/>
                          </a:solidFill>
                          <a:latin typeface="Times New Roman" panose="02020603050405020304" pitchFamily="18" charset="0"/>
                          <a:cs typeface="Times New Roman" panose="02020603050405020304" pitchFamily="18" charset="0"/>
                        </a:rPr>
                        <a:t>Қостанай</a:t>
                      </a:r>
                      <a:r>
                        <a:rPr lang="ru-RU" altLang="x-none" sz="1400" b="1" i="1" dirty="0" smtClean="0">
                          <a:solidFill>
                            <a:srgbClr val="002060"/>
                          </a:solidFill>
                          <a:latin typeface="Times New Roman" panose="02020603050405020304" pitchFamily="18" charset="0"/>
                          <a:cs typeface="Times New Roman" panose="02020603050405020304" pitchFamily="18" charset="0"/>
                        </a:rPr>
                        <a:t> қ.</a:t>
                      </a:r>
                      <a:r>
                        <a:rPr lang="ru-RU" altLang="en-US" sz="1400" b="1" i="1" dirty="0" smtClean="0">
                          <a:solidFill>
                            <a:srgbClr val="002060"/>
                          </a:solidFill>
                          <a:latin typeface="Times New Roman" panose="02020603050405020304" pitchFamily="18" charset="0"/>
                          <a:cs typeface="Times New Roman" panose="02020603050405020304" pitchFamily="18" charset="0"/>
                        </a:rPr>
                        <a:t> </a:t>
                      </a: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жыл </a:t>
                      </a:r>
                      <a:r>
                        <a:rPr lang="ru-RU" altLang="zh-CN" sz="1200" b="1" i="1" baseline="0" dirty="0" smtClean="0">
                          <a:solidFill>
                            <a:schemeClr val="tx2">
                              <a:lumMod val="75000"/>
                            </a:schemeClr>
                          </a:solidFill>
                          <a:latin typeface="Times New Roman" panose="02020603050405020304" pitchFamily="18" charset="0"/>
                          <a:cs typeface="Times New Roman" panose="02020603050405020304" pitchFamily="18" charset="0"/>
                        </a:rPr>
                        <a:t>24 </a:t>
                      </a:r>
                      <a:r>
                        <a:rPr lang="ru-RU" altLang="zh-CN" sz="1200" b="1" i="1" baseline="0" dirty="0" err="1" smtClean="0">
                          <a:solidFill>
                            <a:schemeClr val="tx2">
                              <a:lumMod val="75000"/>
                            </a:schemeClr>
                          </a:solidFill>
                          <a:latin typeface="Times New Roman" panose="02020603050405020304" pitchFamily="18" charset="0"/>
                          <a:cs typeface="Times New Roman" panose="02020603050405020304" pitchFamily="18" charset="0"/>
                        </a:rPr>
                        <a:t>қазан</a:t>
                      </a:r>
                      <a:endParaRPr lang="ru-RU" altLang="zh-CN" sz="1200" b="1" i="1" baseline="0" dirty="0" smtClean="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kk-KZ" altLang="zh-CN" sz="1200" b="1" i="1" baseline="0" dirty="0" smtClean="0">
                        <a:solidFill>
                          <a:schemeClr val="tx2">
                            <a:lumMod val="75000"/>
                          </a:schemeClr>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bl>
          </a:graphicData>
        </a:graphic>
      </p:graphicFrame>
      <p:sp>
        <p:nvSpPr>
          <p:cNvPr id="3" name="Прямоугольник 2"/>
          <p:cNvSpPr/>
          <p:nvPr/>
        </p:nvSpPr>
        <p:spPr>
          <a:xfrm>
            <a:off x="5024389" y="260319"/>
            <a:ext cx="4752928" cy="2123658"/>
          </a:xfrm>
          <a:prstGeom prst="rect">
            <a:avLst/>
          </a:prstGeom>
        </p:spPr>
        <p:txBody>
          <a:bodyPr wrap="square">
            <a:spAutoFit/>
          </a:bodyPr>
          <a:lstStyle/>
          <a:p>
            <a:pPr lvl="0" algn="ctr"/>
            <a:r>
              <a:rPr lang="ru-RU" altLang="ru-RU" sz="1200" b="1" dirty="0" err="1" smtClean="0">
                <a:latin typeface="Times New Roman" panose="02020603050405020304" pitchFamily="18" charset="0"/>
                <a:cs typeface="Times New Roman" panose="02020603050405020304" pitchFamily="18" charset="0"/>
              </a:rPr>
              <a:t>Қостанай</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қаласы</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бойынша</a:t>
            </a:r>
            <a:r>
              <a:rPr lang="ru-RU" altLang="ru-RU" sz="1200" b="1" dirty="0" smtClean="0">
                <a:latin typeface="Times New Roman" panose="02020603050405020304" pitchFamily="18" charset="0"/>
                <a:cs typeface="Times New Roman" panose="02020603050405020304" pitchFamily="18" charset="0"/>
              </a:rPr>
              <a:t> </a:t>
            </a:r>
          </a:p>
          <a:p>
            <a:pPr lvl="0"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kk-KZ" altLang="ru-RU" sz="1200" b="1" dirty="0" smtClean="0">
                <a:latin typeface="Times New Roman" panose="02020603050405020304" pitchFamily="18" charset="0"/>
                <a:cs typeface="Times New Roman" panose="02020603050405020304" pitchFamily="18" charset="0"/>
              </a:rPr>
              <a:t>25</a:t>
            </a:r>
            <a:r>
              <a:rPr lang="kk-KZ" sz="1200" b="1" dirty="0" smtClean="0">
                <a:latin typeface="Times New Roman" panose="02020603050405020304" pitchFamily="18" charset="0"/>
                <a:cs typeface="Times New Roman" panose="02020603050405020304" pitchFamily="18" charset="0"/>
              </a:rPr>
              <a:t> </a:t>
            </a:r>
            <a:r>
              <a:rPr lang="kk-KZ" sz="1200" b="1" dirty="0" smtClean="0">
                <a:latin typeface="Times New Roman" panose="02020603050405020304" pitchFamily="18" charset="0"/>
                <a:cs typeface="Times New Roman" panose="02020603050405020304" pitchFamily="18" charset="0"/>
              </a:rPr>
              <a:t>қазанға</a:t>
            </a:r>
          </a:p>
          <a:p>
            <a:pPr lvl="0" algn="ctr"/>
            <a:endParaRPr lang="kk-KZ" sz="1200" b="1" dirty="0" smtClean="0">
              <a:latin typeface="Times New Roman" panose="02020603050405020304" pitchFamily="18" charset="0"/>
              <a:cs typeface="Times New Roman" panose="02020603050405020304" pitchFamily="18" charset="0"/>
            </a:endParaRPr>
          </a:p>
          <a:p>
            <a:pPr lvl="0" algn="ctr"/>
            <a:r>
              <a:rPr lang="kk-KZ" altLang="ru-RU" sz="1200" b="1" dirty="0" smtClean="0">
                <a:latin typeface="Times New Roman" panose="02020603050405020304" pitchFamily="18" charset="0"/>
                <a:cs typeface="Times New Roman" panose="02020603050405020304" pitchFamily="18" charset="0"/>
              </a:rPr>
              <a:t>   </a:t>
            </a:r>
            <a:r>
              <a:rPr lang="kk-KZ" altLang="ru-RU" sz="1200" b="1" dirty="0" smtClean="0">
                <a:latin typeface="Times New Roman" panose="02020603050405020304" pitchFamily="18" charset="0"/>
                <a:cs typeface="Times New Roman" panose="02020603050405020304" pitchFamily="18" charset="0"/>
              </a:rPr>
              <a:t>24 </a:t>
            </a:r>
            <a:r>
              <a:rPr lang="kk-KZ" altLang="ru-RU" sz="1200" b="1" dirty="0" smtClean="0">
                <a:latin typeface="Times New Roman" panose="02020603050405020304" pitchFamily="18" charset="0"/>
                <a:cs typeface="Times New Roman" panose="02020603050405020304" pitchFamily="18" charset="0"/>
              </a:rPr>
              <a:t>қазан </a:t>
            </a:r>
            <a:r>
              <a:rPr lang="kk-KZ" altLang="ru-RU" sz="1200" b="1" dirty="0">
                <a:latin typeface="Times New Roman" panose="02020603050405020304" pitchFamily="18" charset="0"/>
                <a:cs typeface="Times New Roman" panose="02020603050405020304" pitchFamily="18" charset="0"/>
              </a:rPr>
              <a:t>2022 </a:t>
            </a:r>
            <a:r>
              <a:rPr lang="kk-KZ" altLang="ru-RU" sz="1200" b="1" dirty="0" smtClean="0">
                <a:latin typeface="Times New Roman" panose="02020603050405020304" pitchFamily="18" charset="0"/>
                <a:cs typeface="Times New Roman" panose="02020603050405020304" pitchFamily="18" charset="0"/>
              </a:rPr>
              <a:t>ж. сағ. 21-ден </a:t>
            </a:r>
            <a:r>
              <a:rPr lang="kk-KZ" altLang="ru-RU" sz="1200" b="1" dirty="0" smtClean="0">
                <a:latin typeface="Times New Roman" panose="02020603050405020304" pitchFamily="18" charset="0"/>
                <a:cs typeface="Times New Roman" panose="02020603050405020304" pitchFamily="18" charset="0"/>
              </a:rPr>
              <a:t>25</a:t>
            </a:r>
            <a:r>
              <a:rPr lang="kk-KZ" sz="1200" b="1" dirty="0" smtClean="0">
                <a:latin typeface="Times New Roman" panose="02020603050405020304" pitchFamily="18" charset="0"/>
                <a:cs typeface="Times New Roman" panose="02020603050405020304" pitchFamily="18" charset="0"/>
              </a:rPr>
              <a:t> </a:t>
            </a:r>
            <a:r>
              <a:rPr lang="kk-KZ" sz="1200" b="1" dirty="0">
                <a:latin typeface="Times New Roman" panose="02020603050405020304" pitchFamily="18" charset="0"/>
                <a:cs typeface="Times New Roman" panose="02020603050405020304" pitchFamily="18" charset="0"/>
              </a:rPr>
              <a:t>қазанға </a:t>
            </a:r>
            <a:r>
              <a:rPr lang="kk-KZ" altLang="ru-RU" sz="1200" b="1" dirty="0" smtClean="0">
                <a:latin typeface="Times New Roman" panose="02020603050405020304" pitchFamily="18" charset="0"/>
                <a:cs typeface="Times New Roman" panose="02020603050405020304" pitchFamily="18" charset="0"/>
              </a:rPr>
              <a:t>2022 ж. сағ. 21 дейін</a:t>
            </a:r>
          </a:p>
          <a:p>
            <a:pPr lvl="0"/>
            <a:r>
              <a:rPr lang="kk-KZ" sz="1200" dirty="0" smtClean="0">
                <a:latin typeface="Times New Roman" panose="02020603050405020304" pitchFamily="18" charset="0"/>
                <a:cs typeface="Times New Roman" panose="02020603050405020304" pitchFamily="18" charset="0"/>
              </a:rPr>
              <a:t>Күндіз </a:t>
            </a:r>
            <a:r>
              <a:rPr lang="ru-RU" sz="1200" dirty="0" err="1" smtClean="0">
                <a:latin typeface="Times New Roman" panose="02020603050405020304" pitchFamily="18" charset="0"/>
                <a:cs typeface="Times New Roman" panose="02020603050405020304" pitchFamily="18" charset="0"/>
              </a:rPr>
              <a:t>ж</a:t>
            </a:r>
            <a:r>
              <a:rPr lang="ru-RU" sz="1200" dirty="0" err="1" smtClean="0">
                <a:latin typeface="Times New Roman" panose="02020603050405020304" pitchFamily="18" charset="0"/>
                <a:cs typeface="Times New Roman" panose="02020603050405020304" pitchFamily="18" charset="0"/>
              </a:rPr>
              <a:t>ауын-шашын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жаңбыр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қар</a:t>
            </a:r>
            <a:r>
              <a:rPr lang="ru-RU" sz="1200" dirty="0">
                <a:latin typeface="Times New Roman" panose="02020603050405020304" pitchFamily="18" charset="0"/>
                <a:cs typeface="Times New Roman" panose="02020603050405020304" pitchFamily="18" charset="0"/>
              </a:rPr>
              <a:t>).</a:t>
            </a:r>
            <a:r>
              <a:rPr lang="ru-RU" sz="1200" dirty="0" smtClean="0"/>
              <a:t> </a:t>
            </a:r>
            <a:r>
              <a:rPr lang="kk-KZ" sz="1200" dirty="0">
                <a:latin typeface="Times New Roman" panose="02020603050405020304" pitchFamily="18" charset="0"/>
                <a:cs typeface="Times New Roman" panose="02020603050405020304" pitchFamily="18" charset="0"/>
              </a:rPr>
              <a:t>Оңтүстік-батыстан </a:t>
            </a:r>
            <a:r>
              <a:rPr lang="ru-RU" sz="1200" dirty="0" err="1">
                <a:latin typeface="Times New Roman" panose="02020603050405020304" pitchFamily="18" charset="0"/>
                <a:cs typeface="Times New Roman" panose="02020603050405020304" pitchFamily="18" charset="0"/>
              </a:rPr>
              <a:t>жел</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соғады</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күші</a:t>
            </a:r>
            <a:r>
              <a:rPr lang="ru-RU" sz="1200" dirty="0">
                <a:latin typeface="Times New Roman" panose="02020603050405020304" pitchFamily="18" charset="0"/>
                <a:cs typeface="Times New Roman" panose="02020603050405020304" pitchFamily="18" charset="0"/>
              </a:rPr>
              <a:t> </a:t>
            </a:r>
            <a:r>
              <a:rPr lang="ru-RU" sz="1200" dirty="0" smtClean="0">
                <a:latin typeface="Times New Roman" panose="02020603050405020304" pitchFamily="18" charset="0"/>
                <a:cs typeface="Times New Roman" panose="02020603050405020304" pitchFamily="18" charset="0"/>
              </a:rPr>
              <a:t>9-14</a:t>
            </a:r>
            <a:r>
              <a:rPr lang="ru-RU" sz="1200" dirty="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екпіні</a:t>
            </a:r>
            <a:r>
              <a:rPr lang="ru-RU" sz="1200" dirty="0" smtClean="0">
                <a:latin typeface="Times New Roman" panose="02020603050405020304" pitchFamily="18" charset="0"/>
                <a:cs typeface="Times New Roman" panose="02020603050405020304" pitchFamily="18" charset="0"/>
              </a:rPr>
              <a:t> </a:t>
            </a:r>
            <a:r>
              <a:rPr lang="ru-RU" sz="1200" dirty="0" smtClean="0">
                <a:latin typeface="Times New Roman" panose="02020603050405020304" pitchFamily="18" charset="0"/>
                <a:cs typeface="Times New Roman" panose="02020603050405020304" pitchFamily="18" charset="0"/>
              </a:rPr>
              <a:t>15-20 </a:t>
            </a:r>
            <a:r>
              <a:rPr lang="ru-RU" sz="1200" dirty="0">
                <a:latin typeface="Times New Roman" panose="02020603050405020304" pitchFamily="18" charset="0"/>
                <a:cs typeface="Times New Roman" panose="02020603050405020304" pitchFamily="18" charset="0"/>
              </a:rPr>
              <a:t>м/с</a:t>
            </a:r>
            <a:r>
              <a:rPr lang="kk-KZ" sz="1200" dirty="0" smtClean="0">
                <a:latin typeface="Times New Roman" panose="02020603050405020304" pitchFamily="18" charset="0"/>
                <a:cs typeface="Times New Roman" panose="02020603050405020304" pitchFamily="18" charset="0"/>
              </a:rPr>
              <a:t>. Ауа </a:t>
            </a:r>
            <a:r>
              <a:rPr lang="kk-KZ" sz="1200" dirty="0">
                <a:latin typeface="Times New Roman" panose="02020603050405020304" pitchFamily="18" charset="0"/>
                <a:cs typeface="Times New Roman" panose="02020603050405020304" pitchFamily="18" charset="0"/>
              </a:rPr>
              <a:t>температурасы түнде </a:t>
            </a:r>
            <a:r>
              <a:rPr lang="kk-KZ" sz="1200" dirty="0" smtClean="0">
                <a:latin typeface="Times New Roman" panose="02020603050405020304" pitchFamily="18" charset="0"/>
                <a:cs typeface="Times New Roman" panose="02020603050405020304" pitchFamily="18" charset="0"/>
              </a:rPr>
              <a:t>0</a:t>
            </a:r>
            <a:r>
              <a:rPr lang="kk-KZ" sz="1200" dirty="0" smtClean="0">
                <a:latin typeface="Times New Roman" panose="02020603050405020304" pitchFamily="18" charset="0"/>
                <a:cs typeface="Times New Roman" panose="02020603050405020304" pitchFamily="18" charset="0"/>
              </a:rPr>
              <a:t>-2 </a:t>
            </a:r>
            <a:r>
              <a:rPr lang="kk-KZ" sz="1200" dirty="0" smtClean="0">
                <a:latin typeface="Times New Roman" panose="02020603050405020304" pitchFamily="18" charset="0"/>
                <a:cs typeface="Times New Roman" panose="02020603050405020304" pitchFamily="18" charset="0"/>
              </a:rPr>
              <a:t>градус аяз, күндіз </a:t>
            </a:r>
            <a:r>
              <a:rPr lang="kk-KZ" sz="1200" dirty="0" smtClean="0">
                <a:latin typeface="Times New Roman" panose="02020603050405020304" pitchFamily="18" charset="0"/>
                <a:cs typeface="Times New Roman" panose="02020603050405020304" pitchFamily="18" charset="0"/>
              </a:rPr>
              <a:t>2-4 </a:t>
            </a:r>
            <a:r>
              <a:rPr lang="kk-KZ" sz="1200" dirty="0" smtClean="0">
                <a:latin typeface="Times New Roman" panose="02020603050405020304" pitchFamily="18" charset="0"/>
                <a:cs typeface="Times New Roman" panose="02020603050405020304" pitchFamily="18" charset="0"/>
              </a:rPr>
              <a:t>градус жылы.</a:t>
            </a:r>
          </a:p>
          <a:p>
            <a:pPr lvl="0" algn="ctr"/>
            <a:r>
              <a:rPr lang="kk-KZ" sz="1200" b="1" dirty="0" smtClean="0">
                <a:latin typeface="Times New Roman" panose="02020603050405020304" pitchFamily="18" charset="0"/>
                <a:cs typeface="Times New Roman" panose="02020603050405020304" pitchFamily="18" charset="0"/>
              </a:rPr>
              <a:t>2022 жылғы </a:t>
            </a:r>
            <a:r>
              <a:rPr lang="kk-KZ" sz="1200" b="1" dirty="0" smtClean="0">
                <a:latin typeface="Times New Roman" panose="02020603050405020304" pitchFamily="18" charset="0"/>
                <a:cs typeface="Times New Roman" panose="02020603050405020304" pitchFamily="18" charset="0"/>
              </a:rPr>
              <a:t>26 </a:t>
            </a:r>
            <a:r>
              <a:rPr lang="kk-KZ" sz="1200" b="1" dirty="0" smtClean="0">
                <a:latin typeface="Times New Roman" panose="02020603050405020304" pitchFamily="18" charset="0"/>
                <a:cs typeface="Times New Roman" panose="02020603050405020304" pitchFamily="18" charset="0"/>
              </a:rPr>
              <a:t>қазанға</a:t>
            </a:r>
          </a:p>
          <a:p>
            <a:pPr lvl="0" algn="ctr"/>
            <a:r>
              <a:rPr lang="kk-KZ" sz="1200" b="1" dirty="0" smtClean="0">
                <a:latin typeface="Times New Roman" panose="02020603050405020304" pitchFamily="18" charset="0"/>
                <a:cs typeface="Times New Roman" panose="02020603050405020304" pitchFamily="18" charset="0"/>
              </a:rPr>
              <a:t> </a:t>
            </a:r>
            <a:r>
              <a:rPr lang="kk-KZ" sz="1200" b="1" dirty="0" smtClean="0">
                <a:latin typeface="Times New Roman" panose="02020603050405020304" pitchFamily="18" charset="0"/>
                <a:cs typeface="Times New Roman" panose="02020603050405020304" pitchFamily="18" charset="0"/>
              </a:rPr>
              <a:t>25 </a:t>
            </a:r>
            <a:r>
              <a:rPr lang="kk-KZ" sz="1200" b="1" dirty="0">
                <a:latin typeface="Times New Roman" panose="02020603050405020304" pitchFamily="18" charset="0"/>
                <a:cs typeface="Times New Roman" panose="02020603050405020304" pitchFamily="18" charset="0"/>
              </a:rPr>
              <a:t>қазанға </a:t>
            </a:r>
            <a:r>
              <a:rPr lang="ru-RU" sz="1200" b="1" dirty="0" err="1" smtClean="0">
                <a:latin typeface="Times New Roman" panose="02020603050405020304" pitchFamily="18" charset="0"/>
                <a:cs typeface="Times New Roman" panose="02020603050405020304" pitchFamily="18" charset="0"/>
              </a:rPr>
              <a:t>сағ</a:t>
            </a:r>
            <a:r>
              <a:rPr lang="ru-RU" sz="1200" b="1" dirty="0" smtClean="0">
                <a:latin typeface="Times New Roman" panose="02020603050405020304" pitchFamily="18" charset="0"/>
                <a:cs typeface="Times New Roman" panose="02020603050405020304" pitchFamily="18" charset="0"/>
              </a:rPr>
              <a:t>.  21-ден </a:t>
            </a:r>
            <a:r>
              <a:rPr lang="ru-RU" sz="1200" b="1" dirty="0" err="1" smtClean="0">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a:t>
            </a:r>
            <a:r>
              <a:rPr lang="ru-RU" sz="1200" b="1" dirty="0" smtClean="0">
                <a:latin typeface="Times New Roman" panose="02020603050405020304" pitchFamily="18" charset="0"/>
                <a:cs typeface="Times New Roman" panose="02020603050405020304" pitchFamily="18" charset="0"/>
              </a:rPr>
              <a:t>26 </a:t>
            </a:r>
            <a:r>
              <a:rPr lang="ru-RU" sz="1200" b="1" dirty="0" err="1">
                <a:latin typeface="Times New Roman" panose="02020603050405020304" pitchFamily="18" charset="0"/>
                <a:cs typeface="Times New Roman" panose="02020603050405020304" pitchFamily="18" charset="0"/>
              </a:rPr>
              <a:t>қазанға</a:t>
            </a:r>
            <a:r>
              <a:rPr lang="ru-RU" sz="1200" b="1" dirty="0">
                <a:latin typeface="Times New Roman" panose="02020603050405020304" pitchFamily="18" charset="0"/>
                <a:cs typeface="Times New Roman" panose="02020603050405020304" pitchFamily="18" charset="0"/>
              </a:rPr>
              <a:t> </a:t>
            </a:r>
            <a:r>
              <a:rPr lang="ru-RU" sz="1200" b="1" dirty="0" smtClean="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smtClean="0">
                <a:latin typeface="Times New Roman" panose="02020603050405020304" pitchFamily="18" charset="0"/>
                <a:cs typeface="Times New Roman" panose="02020603050405020304" pitchFamily="18" charset="0"/>
              </a:rPr>
              <a:t>. 09-ға </a:t>
            </a:r>
            <a:r>
              <a:rPr lang="ru-RU" sz="1200" b="1" dirty="0" err="1" smtClean="0">
                <a:latin typeface="Times New Roman" panose="02020603050405020304" pitchFamily="18" charset="0"/>
                <a:cs typeface="Times New Roman" panose="02020603050405020304" pitchFamily="18" charset="0"/>
              </a:rPr>
              <a:t>дейін</a:t>
            </a:r>
            <a:r>
              <a:rPr lang="ru-RU" sz="1200" b="1" dirty="0" smtClean="0">
                <a:latin typeface="Times New Roman" panose="02020603050405020304" pitchFamily="18" charset="0"/>
                <a:cs typeface="Times New Roman" panose="02020603050405020304" pitchFamily="18" charset="0"/>
              </a:rPr>
              <a:t> </a:t>
            </a:r>
          </a:p>
          <a:p>
            <a:pPr lvl="0"/>
            <a:r>
              <a:rPr lang="ru-RU" sz="1200" dirty="0" smtClean="0">
                <a:latin typeface="Times New Roman" panose="02020603050405020304" pitchFamily="18" charset="0"/>
                <a:cs typeface="Times New Roman" panose="02020603050405020304" pitchFamily="18" charset="0"/>
              </a:rPr>
              <a:t>Жауын-шашын </a:t>
            </a:r>
            <a:r>
              <a:rPr lang="ru-RU" sz="1200" dirty="0">
                <a:latin typeface="Times New Roman" panose="02020603050405020304" pitchFamily="18" charset="0"/>
                <a:cs typeface="Times New Roman" panose="02020603050405020304" pitchFamily="18" charset="0"/>
              </a:rPr>
              <a:t>(</a:t>
            </a:r>
            <a:r>
              <a:rPr lang="ru-RU" sz="1200" dirty="0" err="1">
                <a:latin typeface="Times New Roman" panose="02020603050405020304" pitchFamily="18" charset="0"/>
                <a:cs typeface="Times New Roman" panose="02020603050405020304" pitchFamily="18" charset="0"/>
              </a:rPr>
              <a:t>жаңбыр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қар</a:t>
            </a:r>
            <a:r>
              <a:rPr lang="ru-RU" sz="1200" dirty="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Сол</a:t>
            </a:r>
            <a:r>
              <a:rPr lang="ru-RU" sz="1200" dirty="0" err="1" smtClean="0">
                <a:latin typeface="Times New Roman" panose="02020603050405020304" pitchFamily="18" charset="0"/>
                <a:cs typeface="Times New Roman" panose="02020603050405020304" pitchFamily="18" charset="0"/>
              </a:rPr>
              <a:t>түстік-батыстан</a:t>
            </a:r>
            <a:r>
              <a:rPr lang="ru-RU" sz="1200" dirty="0" smtClean="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жел </a:t>
            </a:r>
            <a:r>
              <a:rPr lang="kk-KZ" sz="1200" dirty="0" smtClean="0">
                <a:latin typeface="Times New Roman" panose="02020603050405020304" pitchFamily="18" charset="0"/>
                <a:cs typeface="Times New Roman" panose="02020603050405020304" pitchFamily="18" charset="0"/>
              </a:rPr>
              <a:t>соғады</a:t>
            </a:r>
            <a:r>
              <a:rPr lang="ru-RU" sz="1200" dirty="0" smtClean="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күші</a:t>
            </a:r>
            <a:r>
              <a:rPr lang="ru-RU" sz="1200" dirty="0">
                <a:latin typeface="Times New Roman" panose="02020603050405020304" pitchFamily="18" charset="0"/>
                <a:cs typeface="Times New Roman" panose="02020603050405020304" pitchFamily="18" charset="0"/>
              </a:rPr>
              <a:t> </a:t>
            </a:r>
            <a:r>
              <a:rPr lang="ru-RU" sz="1200" dirty="0" smtClean="0">
                <a:latin typeface="Times New Roman" panose="02020603050405020304" pitchFamily="18" charset="0"/>
                <a:cs typeface="Times New Roman" panose="02020603050405020304" pitchFamily="18" charset="0"/>
              </a:rPr>
              <a:t>9-14</a:t>
            </a:r>
            <a:r>
              <a:rPr lang="ru-RU" sz="1200" dirty="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екпіні</a:t>
            </a:r>
            <a:r>
              <a:rPr lang="ru-RU" sz="1200" dirty="0" smtClean="0">
                <a:latin typeface="Times New Roman" panose="02020603050405020304" pitchFamily="18" charset="0"/>
                <a:cs typeface="Times New Roman" panose="02020603050405020304" pitchFamily="18" charset="0"/>
              </a:rPr>
              <a:t> 15-20 м/с. </a:t>
            </a:r>
            <a:r>
              <a:rPr lang="ru-RU" sz="1200" dirty="0" err="1">
                <a:latin typeface="Times New Roman" panose="02020603050405020304" pitchFamily="18" charset="0"/>
                <a:cs typeface="Times New Roman" panose="02020603050405020304" pitchFamily="18" charset="0"/>
              </a:rPr>
              <a:t>Ауа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температурасы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түнде</a:t>
            </a:r>
            <a:r>
              <a:rPr lang="ru-RU"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0</a:t>
            </a:r>
            <a:r>
              <a:rPr lang="kk-KZ" sz="1200" dirty="0" smtClean="0">
                <a:latin typeface="Times New Roman" panose="02020603050405020304" pitchFamily="18" charset="0"/>
                <a:cs typeface="Times New Roman" panose="02020603050405020304" pitchFamily="18" charset="0"/>
              </a:rPr>
              <a:t>-2 </a:t>
            </a:r>
            <a:r>
              <a:rPr lang="kk-KZ" sz="1200" dirty="0">
                <a:latin typeface="Times New Roman" panose="02020603050405020304" pitchFamily="18" charset="0"/>
                <a:cs typeface="Times New Roman" panose="02020603050405020304" pitchFamily="18" charset="0"/>
              </a:rPr>
              <a:t>градус аяз</a:t>
            </a:r>
            <a:r>
              <a:rPr lang="ru-RU" sz="1200" dirty="0" smtClean="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p:txBody>
      </p:sp>
      <p:graphicFrame>
        <p:nvGraphicFramePr>
          <p:cNvPr id="23" name="Таблица 2">
            <a:extLst>
              <a:ext uri="{FF2B5EF4-FFF2-40B4-BE49-F238E27FC236}">
                <a16:creationId xmlns=""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0241461"/>
              </p:ext>
            </p:extLst>
          </p:nvPr>
        </p:nvGraphicFramePr>
        <p:xfrm>
          <a:off x="5021266" y="4534534"/>
          <a:ext cx="4667576" cy="1893753"/>
        </p:xfrm>
        <a:graphic>
          <a:graphicData uri="http://schemas.openxmlformats.org/drawingml/2006/table">
            <a:tbl>
              <a:tblPr firstRow="1" bandRow="1">
                <a:tableStyleId>{5C22544A-7EE6-4342-B048-85BDC9FD1C3A}</a:tableStyleId>
              </a:tblPr>
              <a:tblGrid>
                <a:gridCol w="1796058">
                  <a:extLst>
                    <a:ext uri="{9D8B030D-6E8A-4147-A177-3AD203B41FA5}">
                      <a16:colId xmlns="" xmlns:a16="http://schemas.microsoft.com/office/drawing/2014/main" val="3583770891"/>
                    </a:ext>
                  </a:extLst>
                </a:gridCol>
                <a:gridCol w="1432949">
                  <a:extLst>
                    <a:ext uri="{9D8B030D-6E8A-4147-A177-3AD203B41FA5}">
                      <a16:colId xmlns="" xmlns:a16="http://schemas.microsoft.com/office/drawing/2014/main" val="1276116030"/>
                    </a:ext>
                  </a:extLst>
                </a:gridCol>
                <a:gridCol w="1438569">
                  <a:extLst>
                    <a:ext uri="{9D8B030D-6E8A-4147-A177-3AD203B41FA5}">
                      <a16:colId xmlns="" xmlns:a16="http://schemas.microsoft.com/office/drawing/2014/main" val="2096923049"/>
                    </a:ext>
                  </a:extLst>
                </a:gridCol>
              </a:tblGrid>
              <a:tr h="430713">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Ластаушы</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Нақты</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шоғырлану</a:t>
                      </a:r>
                      <a:r>
                        <a:rPr lang="ru-RU" sz="1000" dirty="0" smtClean="0">
                          <a:solidFill>
                            <a:schemeClr val="tx1"/>
                          </a:solidFill>
                          <a:latin typeface="Times New Roman" panose="02020603050405020304" pitchFamily="18" charset="0"/>
                          <a:cs typeface="Times New Roman" panose="02020603050405020304" pitchFamily="18" charset="0"/>
                        </a:rPr>
                        <a:t>, мкг/м3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ШЖШ асу</a:t>
                      </a:r>
                      <a:r>
                        <a:rPr lang="kk-KZ" sz="1000" baseline="0" dirty="0" smtClean="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3611334865"/>
                  </a:ext>
                </a:extLst>
              </a:tr>
              <a:tr h="180790">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РМ-2,5 </a:t>
                      </a:r>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kk-KZ" sz="1000" b="0" i="0" u="none" strike="noStrike" dirty="0" smtClean="0">
                          <a:solidFill>
                            <a:srgbClr val="000000"/>
                          </a:solidFill>
                          <a:effectLst/>
                          <a:latin typeface="Times New Roman" panose="02020603050405020304" pitchFamily="18" charset="0"/>
                        </a:rPr>
                        <a:t>88</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0,6</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smtClean="0">
                          <a:solidFill>
                            <a:schemeClr val="tx1"/>
                          </a:solidFill>
                          <a:latin typeface="Times New Roman" panose="02020603050405020304" pitchFamily="18" charset="0"/>
                          <a:cs typeface="Times New Roman" panose="02020603050405020304" pitchFamily="18" charset="0"/>
                        </a:rPr>
                        <a:t>РМ-10 </a:t>
                      </a:r>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бөлшектері</a:t>
                      </a:r>
                      <a:endParaRPr lang="ru-RU" sz="1000" dirty="0" smtClean="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kk-KZ" sz="1000" b="0" i="0" u="none" strike="noStrike" dirty="0" smtClean="0">
                          <a:solidFill>
                            <a:srgbClr val="000000"/>
                          </a:solidFill>
                          <a:effectLst/>
                          <a:latin typeface="Times New Roman" panose="02020603050405020304" pitchFamily="18" charset="0"/>
                        </a:rPr>
                        <a:t>88</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3950010825"/>
                  </a:ext>
                </a:extLst>
              </a:tr>
              <a:tr h="180790">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Күкірт</a:t>
                      </a:r>
                      <a:r>
                        <a:rPr lang="ru-RU" sz="1000" baseline="0" dirty="0" smtClean="0">
                          <a:solidFill>
                            <a:schemeClr val="tx1"/>
                          </a:solidFill>
                          <a:latin typeface="Times New Roman" panose="02020603050405020304" pitchFamily="18" charset="0"/>
                          <a:cs typeface="Times New Roman" panose="02020603050405020304" pitchFamily="18" charset="0"/>
                        </a:rPr>
                        <a:t> </a:t>
                      </a:r>
                      <a:r>
                        <a:rPr lang="ru-RU" sz="1000" baseline="0" dirty="0" err="1" smtClean="0">
                          <a:solidFill>
                            <a:schemeClr val="tx1"/>
                          </a:solidFill>
                          <a:latin typeface="Times New Roman" panose="02020603050405020304" pitchFamily="18" charset="0"/>
                          <a:cs typeface="Times New Roman" panose="02020603050405020304" pitchFamily="18" charset="0"/>
                        </a:rPr>
                        <a:t>д</a:t>
                      </a:r>
                      <a:r>
                        <a:rPr lang="ru-RU" sz="1000" dirty="0" err="1" smtClean="0">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kk-KZ" sz="1000" b="0" i="0" u="none" strike="noStrike" dirty="0" smtClean="0">
                          <a:solidFill>
                            <a:srgbClr val="000000"/>
                          </a:solidFill>
                          <a:effectLst/>
                          <a:latin typeface="Times New Roman" panose="02020603050405020304" pitchFamily="18" charset="0"/>
                        </a:rPr>
                        <a:t>219</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990536008"/>
                  </a:ext>
                </a:extLst>
              </a:tr>
              <a:tr h="180790">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Көміртегі</a:t>
                      </a:r>
                      <a:r>
                        <a:rPr lang="ru-RU" sz="1000" baseline="0" dirty="0" smtClean="0">
                          <a:solidFill>
                            <a:schemeClr val="tx1"/>
                          </a:solidFill>
                          <a:latin typeface="Times New Roman" panose="02020603050405020304" pitchFamily="18" charset="0"/>
                          <a:cs typeface="Times New Roman" panose="02020603050405020304" pitchFamily="18" charset="0"/>
                        </a:rPr>
                        <a:t> </a:t>
                      </a:r>
                      <a:r>
                        <a:rPr lang="ru-RU" sz="1000" baseline="0" dirty="0" err="1" smtClean="0">
                          <a:solidFill>
                            <a:schemeClr val="tx1"/>
                          </a:solidFill>
                          <a:latin typeface="Times New Roman" panose="02020603050405020304" pitchFamily="18" charset="0"/>
                          <a:cs typeface="Times New Roman" panose="02020603050405020304" pitchFamily="18" charset="0"/>
                        </a:rPr>
                        <a:t>о</a:t>
                      </a:r>
                      <a:r>
                        <a:rPr lang="ru-RU" sz="1000" dirty="0" err="1" smtClean="0">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kk-KZ" sz="1000" b="0" i="0" u="none" strike="noStrike" dirty="0" smtClean="0">
                          <a:solidFill>
                            <a:srgbClr val="000000"/>
                          </a:solidFill>
                          <a:effectLst/>
                          <a:latin typeface="Times New Roman" panose="02020603050405020304" pitchFamily="18" charset="0"/>
                        </a:rPr>
                        <a:t>544</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879239550"/>
                  </a:ext>
                </a:extLst>
              </a:tr>
              <a:tr h="180790">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a:t>
                      </a:r>
                      <a:r>
                        <a:rPr lang="ru-RU" sz="1000" baseline="0" dirty="0" smtClean="0">
                          <a:solidFill>
                            <a:schemeClr val="tx1"/>
                          </a:solidFill>
                          <a:latin typeface="Times New Roman" panose="02020603050405020304" pitchFamily="18" charset="0"/>
                          <a:cs typeface="Times New Roman" panose="02020603050405020304" pitchFamily="18" charset="0"/>
                        </a:rPr>
                        <a:t> </a:t>
                      </a:r>
                      <a:r>
                        <a:rPr lang="ru-RU" sz="1000" baseline="0" dirty="0" err="1" smtClean="0">
                          <a:solidFill>
                            <a:schemeClr val="tx1"/>
                          </a:solidFill>
                          <a:latin typeface="Times New Roman" panose="02020603050405020304" pitchFamily="18" charset="0"/>
                          <a:cs typeface="Times New Roman" panose="02020603050405020304" pitchFamily="18" charset="0"/>
                        </a:rPr>
                        <a:t>д</a:t>
                      </a:r>
                      <a:r>
                        <a:rPr lang="ru-RU" sz="1000" dirty="0" err="1" smtClean="0">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kk-KZ" sz="1000" b="0" i="0" u="none" strike="noStrike" dirty="0" smtClean="0">
                          <a:solidFill>
                            <a:srgbClr val="000000"/>
                          </a:solidFill>
                          <a:effectLst/>
                          <a:latin typeface="Times New Roman" panose="02020603050405020304" pitchFamily="18" charset="0"/>
                        </a:rPr>
                        <a:t>25</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330178899"/>
                  </a:ext>
                </a:extLst>
              </a:tr>
              <a:tr h="180790">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a:t>
                      </a:r>
                      <a:r>
                        <a:rPr lang="ru-RU" sz="1000" baseline="0" dirty="0" smtClean="0">
                          <a:solidFill>
                            <a:schemeClr val="tx1"/>
                          </a:solidFill>
                          <a:latin typeface="Times New Roman" panose="02020603050405020304" pitchFamily="18" charset="0"/>
                          <a:cs typeface="Times New Roman" panose="02020603050405020304" pitchFamily="18" charset="0"/>
                        </a:rPr>
                        <a:t> </a:t>
                      </a:r>
                      <a:r>
                        <a:rPr lang="ru-RU" sz="1000" baseline="0" dirty="0" err="1" smtClean="0">
                          <a:solidFill>
                            <a:schemeClr val="tx1"/>
                          </a:solidFill>
                          <a:latin typeface="Times New Roman" panose="02020603050405020304" pitchFamily="18" charset="0"/>
                          <a:cs typeface="Times New Roman" panose="02020603050405020304" pitchFamily="18" charset="0"/>
                        </a:rPr>
                        <a:t>о</a:t>
                      </a:r>
                      <a:r>
                        <a:rPr lang="ru-RU" sz="1000" dirty="0" err="1" smtClean="0">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kk-KZ" sz="1000" b="0" i="0" u="none" strike="noStrike" dirty="0" smtClean="0">
                          <a:solidFill>
                            <a:srgbClr val="000000"/>
                          </a:solidFill>
                          <a:effectLst/>
                          <a:latin typeface="Times New Roman" panose="02020603050405020304" pitchFamily="18" charset="0"/>
                        </a:rPr>
                        <a:t>27</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3652201443"/>
              </p:ext>
            </p:extLst>
          </p:nvPr>
        </p:nvGraphicFramePr>
        <p:xfrm>
          <a:off x="4973638" y="6464130"/>
          <a:ext cx="4787899" cy="393870"/>
        </p:xfrm>
        <a:graphic>
          <a:graphicData uri="http://schemas.openxmlformats.org/drawingml/2006/table">
            <a:tbl>
              <a:tblPr/>
              <a:tblGrid>
                <a:gridCol w="4787899">
                  <a:extLst>
                    <a:ext uri="{9D8B030D-6E8A-4147-A177-3AD203B41FA5}">
                      <a16:colId xmlns=""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smtClean="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smtClean="0">
                          <a:latin typeface="Times New Roman" panose="02020603050405020304" pitchFamily="18" charset="0"/>
                          <a:cs typeface="Times New Roman" panose="02020603050405020304" pitchFamily="18" charset="0"/>
                        </a:rPr>
                        <a:t>«</a:t>
                      </a:r>
                      <a:r>
                        <a:rPr lang="ru-RU" sz="700" i="1" dirty="0" err="1" smtClean="0">
                          <a:latin typeface="Times New Roman" panose="02020603050405020304" pitchFamily="18" charset="0"/>
                          <a:cs typeface="Times New Roman" panose="02020603050405020304" pitchFamily="18" charset="0"/>
                        </a:rPr>
                        <a:t>атмосфералық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ауаға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қатысты</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санитарлық-эпидемиологиялық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ережелер</a:t>
                      </a:r>
                      <a:r>
                        <a:rPr lang="ru-RU" sz="700" i="1" dirty="0" smtClean="0">
                          <a:latin typeface="Times New Roman" panose="02020603050405020304" pitchFamily="18" charset="0"/>
                          <a:cs typeface="Times New Roman" panose="02020603050405020304" pitchFamily="18" charset="0"/>
                        </a:rPr>
                        <a:t> мен </a:t>
                      </a:r>
                      <a:r>
                        <a:rPr lang="ru-RU" sz="700" i="1" dirty="0" err="1" smtClean="0">
                          <a:latin typeface="Times New Roman" panose="02020603050405020304" pitchFamily="18" charset="0"/>
                          <a:cs typeface="Times New Roman" panose="02020603050405020304" pitchFamily="18" charset="0"/>
                        </a:rPr>
                        <a:t>нормаларға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сәйкес</a:t>
                      </a:r>
                      <a:r>
                        <a:rPr lang="ru-RU" sz="700" i="1" dirty="0" smtClean="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1"/>
                  </a:ext>
                </a:extLst>
              </a:tr>
            </a:tbl>
          </a:graphicData>
        </a:graphic>
      </p:graphicFrame>
      <p:sp>
        <p:nvSpPr>
          <p:cNvPr id="14" name="Прямоугольник 21"/>
          <p:cNvSpPr/>
          <p:nvPr/>
        </p:nvSpPr>
        <p:spPr>
          <a:xfrm>
            <a:off x="4980965" y="4037026"/>
            <a:ext cx="4797380" cy="461665"/>
          </a:xfrm>
          <a:prstGeom prst="rect">
            <a:avLst/>
          </a:prstGeom>
          <a:noFill/>
          <a:ln w="9525">
            <a:noFill/>
          </a:ln>
        </p:spPr>
        <p:txBody>
          <a:bodyPr wrap="square">
            <a:spAutoFit/>
          </a:bodyPr>
          <a:lstStyle/>
          <a:p>
            <a:pPr algn="ctr"/>
            <a:r>
              <a:rPr lang="ru-RU" altLang="ru-RU" sz="1200" b="1" dirty="0" smtClean="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23 </a:t>
            </a:r>
            <a:r>
              <a:rPr lang="ru-RU" altLang="ru-RU" sz="1200" b="1" dirty="0" err="1" smtClean="0">
                <a:latin typeface="Times New Roman" panose="02020603050405020304" pitchFamily="18" charset="0"/>
                <a:cs typeface="Times New Roman" panose="02020603050405020304" pitchFamily="18" charset="0"/>
              </a:rPr>
              <a:t>қазанға</a:t>
            </a:r>
            <a:endParaRPr lang="ru-RU" altLang="ru-RU" sz="1200" b="1" dirty="0" smtClean="0">
              <a:latin typeface="Times New Roman" panose="02020603050405020304" pitchFamily="18" charset="0"/>
              <a:cs typeface="Times New Roman" panose="02020603050405020304" pitchFamily="18" charset="0"/>
            </a:endParaRPr>
          </a:p>
          <a:p>
            <a:pPr algn="ctr"/>
            <a:r>
              <a:rPr lang="kk-KZ" altLang="ru-RU" sz="1200" b="1" dirty="0" smtClean="0">
                <a:solidFill>
                  <a:prstClr val="black"/>
                </a:solidFill>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Қостанай</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жай-күйі</a:t>
            </a:r>
            <a:endParaRPr lang="ru-RU" altLang="ru-RU" sz="1200" b="1" dirty="0" smtClean="0">
              <a:latin typeface="Times New Roman" panose="02020603050405020304" pitchFamily="18" charset="0"/>
              <a:cs typeface="Times New Roman" panose="02020603050405020304" pitchFamily="18" charset="0"/>
            </a:endParaRPr>
          </a:p>
        </p:txBody>
      </p:sp>
      <p:sp>
        <p:nvSpPr>
          <p:cNvPr id="15" name="TextBox 13"/>
          <p:cNvSpPr txBox="1"/>
          <p:nvPr/>
        </p:nvSpPr>
        <p:spPr>
          <a:xfrm>
            <a:off x="4988924" y="3753556"/>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4980965" y="2553227"/>
            <a:ext cx="4667576" cy="120032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smtClean="0">
                <a:solidFill>
                  <a:schemeClr val="tx1"/>
                </a:solidFill>
                <a:latin typeface="Times New Roman" panose="02020603050405020304" pitchFamily="18" charset="0"/>
                <a:cs typeface="Times New Roman" panose="02020603050405020304" pitchFamily="18" charset="0"/>
              </a:rPr>
              <a:t>25, </a:t>
            </a:r>
            <a:r>
              <a:rPr lang="ru-RU" sz="1200" dirty="0" smtClean="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26 </a:t>
            </a:r>
            <a:r>
              <a:rPr lang="ru-RU" sz="1200" dirty="0" err="1">
                <a:solidFill>
                  <a:schemeClr val="tx1"/>
                </a:solidFill>
                <a:latin typeface="Times New Roman" panose="02020603050405020304" pitchFamily="18" charset="0"/>
                <a:cs typeface="Times New Roman" panose="02020603050405020304" pitchFamily="18" charset="0"/>
              </a:rPr>
              <a:t>қазанға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ыдыруына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a:solidFill>
                  <a:schemeClr val="tx1"/>
                </a:solidFill>
                <a:latin typeface="Times New Roman" panose="02020603050405020304" pitchFamily="18" charset="0"/>
                <a:cs typeface="Times New Roman" panose="02020603050405020304" pitchFamily="18" charset="0"/>
              </a:rPr>
              <a:t>Жалпы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төмендеуі </a:t>
            </a:r>
            <a:r>
              <a:rPr lang="ru-RU" sz="1200" dirty="0" err="1" smtClean="0">
                <a:solidFill>
                  <a:schemeClr val="tx1"/>
                </a:solidFill>
                <a:latin typeface="Times New Roman" panose="02020603050405020304" pitchFamily="18" charset="0"/>
                <a:cs typeface="Times New Roman" panose="02020603050405020304" pitchFamily="18" charset="0"/>
              </a:rPr>
              <a:t>болады</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a:p>
            <a:pPr algn="just"/>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smtClean="0">
                <a:solidFill>
                  <a:srgbClr val="000000"/>
                </a:solidFill>
                <a:latin typeface="Times New Roman" pitchFamily="18" charset="0"/>
                <a:cs typeface="Times New Roman" pitchFamily="18" charset="0"/>
                <a:sym typeface="+mn-ea"/>
              </a:rPr>
              <a:t>ҚМЖ КЕЗІНДЕ </a:t>
            </a:r>
            <a:r>
              <a:rPr lang="ru-RU" sz="1400" b="1" dirty="0">
                <a:solidFill>
                  <a:srgbClr val="000000"/>
                </a:solidFill>
                <a:latin typeface="Times New Roman" pitchFamily="18" charset="0"/>
                <a:cs typeface="Times New Roman" pitchFamily="18" charset="0"/>
                <a:sym typeface="+mn-ea"/>
              </a:rPr>
              <a:t>ХАЛЫҚҚА АРНАЛҒАН ҰСЫНЫСТАР</a:t>
            </a:r>
            <a:endParaRPr lang="ru-RU" sz="1400" b="1" dirty="0"/>
          </a:p>
        </p:txBody>
      </p:sp>
      <p:sp>
        <p:nvSpPr>
          <p:cNvPr id="22" name="Прямоугольник 26"/>
          <p:cNvSpPr/>
          <p:nvPr/>
        </p:nvSpPr>
        <p:spPr>
          <a:xfrm>
            <a:off x="128589" y="4659557"/>
            <a:ext cx="4794304"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a:t>
            </a:r>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smtClean="0">
                <a:solidFill>
                  <a:srgbClr val="000000"/>
                </a:solidFill>
                <a:latin typeface="Times New Roman" panose="02020603050405020304" pitchFamily="18" charset="0"/>
                <a:cs typeface="Times New Roman" panose="02020603050405020304" pitchFamily="18" charset="0"/>
              </a:rPr>
              <a:t>:</a:t>
            </a:r>
          </a:p>
          <a:p>
            <a:pPr algn="just"/>
            <a:r>
              <a:rPr lang="kk-KZ" sz="1200" dirty="0" smtClean="0">
                <a:latin typeface="Times New Roman" panose="02020603050405020304" pitchFamily="18" charset="0"/>
                <a:cs typeface="Times New Roman" panose="02020603050405020304" pitchFamily="18" charset="0"/>
              </a:rPr>
              <a:t>№ 1 бекет </a:t>
            </a:r>
            <a:r>
              <a:rPr lang="kk-KZ" sz="1200" dirty="0">
                <a:latin typeface="Times New Roman" panose="02020603050405020304" pitchFamily="18" charset="0"/>
                <a:cs typeface="Times New Roman" panose="02020603050405020304" pitchFamily="18" charset="0"/>
              </a:rPr>
              <a:t>– Қайырбеков көшесі, </a:t>
            </a:r>
            <a:r>
              <a:rPr lang="kk-KZ" sz="1200" dirty="0" smtClean="0">
                <a:latin typeface="Times New Roman" panose="02020603050405020304" pitchFamily="18" charset="0"/>
                <a:cs typeface="Times New Roman" panose="02020603050405020304" pitchFamily="18" charset="0"/>
              </a:rPr>
              <a:t>379;</a:t>
            </a:r>
          </a:p>
          <a:p>
            <a:pPr algn="just"/>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3 </a:t>
            </a:r>
            <a:r>
              <a:rPr lang="kk-KZ" sz="1200" dirty="0">
                <a:latin typeface="Times New Roman" panose="02020603050405020304" pitchFamily="18" charset="0"/>
                <a:cs typeface="Times New Roman" panose="02020603050405020304" pitchFamily="18" charset="0"/>
              </a:rPr>
              <a:t>бекет – Дощанов көшесі, </a:t>
            </a:r>
            <a:r>
              <a:rPr lang="kk-KZ" sz="1200" dirty="0" smtClean="0">
                <a:latin typeface="Times New Roman" panose="02020603050405020304" pitchFamily="18" charset="0"/>
                <a:cs typeface="Times New Roman" panose="02020603050405020304" pitchFamily="18" charset="0"/>
              </a:rPr>
              <a:t>43;</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2 </a:t>
            </a:r>
            <a:r>
              <a:rPr lang="kk-KZ" sz="1200" dirty="0">
                <a:latin typeface="Times New Roman" panose="02020603050405020304" pitchFamily="18" charset="0"/>
                <a:cs typeface="Times New Roman" panose="02020603050405020304" pitchFamily="18" charset="0"/>
              </a:rPr>
              <a:t>бекет – </a:t>
            </a:r>
            <a:r>
              <a:rPr lang="ru-RU" sz="1200" dirty="0">
                <a:latin typeface="Times New Roman" panose="02020603050405020304" pitchFamily="18" charset="0"/>
                <a:cs typeface="Times New Roman" panose="02020603050405020304" pitchFamily="18" charset="0"/>
              </a:rPr>
              <a:t>Бородин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№142 </a:t>
            </a:r>
            <a:r>
              <a:rPr lang="ru-RU" sz="1200" dirty="0" err="1">
                <a:latin typeface="Times New Roman" panose="02020603050405020304" pitchFamily="18" charset="0"/>
                <a:cs typeface="Times New Roman" panose="02020603050405020304" pitchFamily="18" charset="0"/>
              </a:rPr>
              <a:t>үйдің</a:t>
            </a:r>
            <a:r>
              <a:rPr lang="ru-RU" sz="1200" dirty="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ауданы</a:t>
            </a:r>
            <a:r>
              <a:rPr lang="ru-RU" sz="1200" dirty="0" smtClean="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4 </a:t>
            </a:r>
            <a:r>
              <a:rPr lang="kk-KZ" sz="1200" dirty="0">
                <a:latin typeface="Times New Roman" panose="02020603050405020304" pitchFamily="18" charset="0"/>
                <a:cs typeface="Times New Roman" panose="02020603050405020304" pitchFamily="18" charset="0"/>
              </a:rPr>
              <a:t>бекет – </a:t>
            </a:r>
            <a:r>
              <a:rPr lang="ru-RU" sz="1200" dirty="0">
                <a:latin typeface="Times New Roman" panose="02020603050405020304" pitchFamily="18" charset="0"/>
                <a:cs typeface="Times New Roman" panose="02020603050405020304" pitchFamily="18" charset="0"/>
              </a:rPr>
              <a:t>Маяковский </a:t>
            </a:r>
            <a:r>
              <a:rPr lang="ru-RU" sz="1200" dirty="0" err="1" smtClean="0">
                <a:latin typeface="Times New Roman" panose="02020603050405020304" pitchFamily="18" charset="0"/>
                <a:cs typeface="Times New Roman" panose="02020603050405020304" pitchFamily="18" charset="0"/>
              </a:rPr>
              <a:t>көшесі</a:t>
            </a:r>
            <a:r>
              <a:rPr lang="ru-RU" sz="1200" dirty="0" smtClean="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37125" y="86533"/>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25922" y="4521817"/>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 xmlns:a16="http://schemas.microsoft.com/office/drawing/2014/main" val="20000"/>
                      </a:ext>
                    </a:extLst>
                  </a:gridCol>
                  <a:gridCol w="2017888">
                    <a:extLst>
                      <a:ext uri="{9D8B030D-6E8A-4147-A177-3AD203B41FA5}">
                        <a16:colId xmlns=""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smtClean="0">
                          <a:latin typeface="Times New Roman" panose="02020603050405020304" pitchFamily="18" charset="0"/>
                          <a:cs typeface="Times New Roman" panose="02020603050405020304" pitchFamily="18" charset="0"/>
                        </a:endParaRPr>
                      </a:p>
                      <a:p>
                        <a:pPr lvl="0" eaLnBrk="1" hangingPunct="1">
                          <a:buNone/>
                        </a:pPr>
                        <a:r>
                          <a:rPr lang="ru-RU" sz="800" dirty="0" err="1" smtClean="0">
                            <a:latin typeface="Times New Roman" panose="02020603050405020304" pitchFamily="18" charset="0"/>
                            <a:cs typeface="Times New Roman" panose="02020603050405020304" pitchFamily="18" charset="0"/>
                          </a:rPr>
                          <a:t>Баспасөз</a:t>
                        </a:r>
                        <a:r>
                          <a:rPr lang="ru-RU" sz="800" dirty="0" smtClean="0">
                            <a:latin typeface="Times New Roman" panose="02020603050405020304" pitchFamily="18" charset="0"/>
                            <a:cs typeface="Times New Roman" panose="02020603050405020304" pitchFamily="18" charset="0"/>
                          </a:rPr>
                          <a:t> </a:t>
                        </a:r>
                        <a:r>
                          <a:rPr lang="ru-RU" sz="800" dirty="0" err="1" smtClean="0">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smtClean="0">
                            <a:latin typeface="Times New Roman" panose="02020603050405020304" pitchFamily="18" charset="0"/>
                            <a:cs typeface="Times New Roman" panose="02020603050405020304" pitchFamily="18" charset="0"/>
                          </a:rPr>
                          <a:t>Халықаралық</a:t>
                        </a:r>
                        <a:r>
                          <a:rPr lang="ru-RU" sz="800" dirty="0" smtClean="0">
                            <a:latin typeface="Times New Roman" panose="02020603050405020304" pitchFamily="18" charset="0"/>
                            <a:cs typeface="Times New Roman" panose="02020603050405020304" pitchFamily="18" charset="0"/>
                          </a:rPr>
                          <a:t> </a:t>
                        </a:r>
                        <a:r>
                          <a:rPr lang="ru-RU" sz="800" dirty="0" err="1" smtClean="0">
                            <a:latin typeface="Times New Roman" panose="02020603050405020304" pitchFamily="18" charset="0"/>
                            <a:cs typeface="Times New Roman" panose="02020603050405020304" pitchFamily="18" charset="0"/>
                          </a:rPr>
                          <a:t>ынтымақтастық</a:t>
                        </a:r>
                        <a:r>
                          <a:rPr lang="ru-RU" sz="800" dirty="0" smtClean="0">
                            <a:latin typeface="Times New Roman" panose="02020603050405020304" pitchFamily="18" charset="0"/>
                            <a:cs typeface="Times New Roman" panose="02020603050405020304" pitchFamily="18" charset="0"/>
                          </a:rPr>
                          <a:t> </a:t>
                        </a:r>
                        <a:r>
                          <a:rPr lang="ru-RU" sz="800" dirty="0" err="1" smtClean="0">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smtClean="0">
                  <a:latin typeface="Times New Roman" panose="02020603050405020304" pitchFamily="18" charset="0"/>
                  <a:cs typeface="Times New Roman" panose="02020603050405020304" pitchFamily="18" charset="0"/>
                </a:rPr>
                <a:t>Нұр-Сұлтан</a:t>
              </a:r>
              <a:r>
                <a:rPr lang="ru-RU" altLang="ru-RU" sz="1000" i="1" dirty="0" smtClean="0">
                  <a:latin typeface="Times New Roman" panose="02020603050405020304" pitchFamily="18" charset="0"/>
                  <a:cs typeface="Times New Roman" panose="02020603050405020304" pitchFamily="18" charset="0"/>
                </a:rPr>
                <a:t> қ.,  </a:t>
              </a:r>
              <a:r>
                <a:rPr lang="ru-RU" altLang="ru-RU" sz="1000" i="1" dirty="0" err="1" smtClean="0">
                  <a:latin typeface="Times New Roman" panose="02020603050405020304" pitchFamily="18" charset="0"/>
                  <a:cs typeface="Times New Roman" panose="02020603050405020304" pitchFamily="18" charset="0"/>
                </a:rPr>
                <a:t>Мәңгілік</a:t>
              </a:r>
              <a:r>
                <a:rPr lang="ru-RU" altLang="ru-RU" sz="1000" i="1" dirty="0" smtClean="0">
                  <a:latin typeface="Times New Roman" panose="02020603050405020304" pitchFamily="18" charset="0"/>
                  <a:cs typeface="Times New Roman" panose="02020603050405020304" pitchFamily="18" charset="0"/>
                </a:rPr>
                <a:t> ел </a:t>
              </a:r>
              <a:r>
                <a:rPr lang="ru-RU" altLang="ru-RU" sz="1000" i="1" dirty="0" err="1" smtClean="0">
                  <a:latin typeface="Times New Roman" panose="02020603050405020304" pitchFamily="18" charset="0"/>
                  <a:cs typeface="Times New Roman" panose="02020603050405020304" pitchFamily="18" charset="0"/>
                </a:rPr>
                <a:t>даңғылы</a:t>
              </a:r>
              <a:r>
                <a:rPr lang="ru-RU" altLang="ru-RU" sz="1000" i="1" dirty="0" smtClean="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25923" y="6274753"/>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smtClean="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smtClean="0">
                <a:solidFill>
                  <a:srgbClr val="000000"/>
                </a:solidFill>
                <a:latin typeface="Times New Roman" panose="02020603050405020304" pitchFamily="18" charset="0"/>
                <a:cs typeface="Times New Roman" panose="02020603050405020304" pitchFamily="18" charset="0"/>
              </a:rPr>
              <a:t>:</a:t>
            </a:r>
            <a:r>
              <a:rPr lang="ru-RU" altLang="ru-RU" sz="1200" b="1" i="1" dirty="0" smtClean="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Ертаева С.Ә</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2864712609"/>
              </p:ext>
            </p:extLst>
          </p:nvPr>
        </p:nvGraphicFramePr>
        <p:xfrm>
          <a:off x="5331002" y="548496"/>
          <a:ext cx="4167505" cy="804672"/>
        </p:xfrm>
        <a:graphic>
          <a:graphicData uri="http://schemas.openxmlformats.org/drawingml/2006/table">
            <a:tbl>
              <a:tblPr/>
              <a:tblGrid>
                <a:gridCol w="1327730">
                  <a:extLst>
                    <a:ext uri="{9D8B030D-6E8A-4147-A177-3AD203B41FA5}">
                      <a16:colId xmlns="" xmlns:a16="http://schemas.microsoft.com/office/drawing/2014/main" val="20000"/>
                    </a:ext>
                  </a:extLst>
                </a:gridCol>
                <a:gridCol w="2839775">
                  <a:extLst>
                    <a:ext uri="{9D8B030D-6E8A-4147-A177-3AD203B41FA5}">
                      <a16:colId xmlns="" xmlns:a16="http://schemas.microsoft.com/office/drawing/2014/main" val="20001"/>
                    </a:ext>
                  </a:extLst>
                </a:gridCol>
              </a:tblGrid>
              <a:tr h="5807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smtClean="0">
                          <a:solidFill>
                            <a:srgbClr val="000000"/>
                          </a:solidFill>
                          <a:latin typeface="Times New Roman" panose="02020603050405020304" pitchFamily="18" charset="0"/>
                        </a:rPr>
                        <a:t>Ластану</a:t>
                      </a:r>
                      <a:r>
                        <a:rPr lang="ru-RU" sz="1000" dirty="0" smtClean="0">
                          <a:solidFill>
                            <a:srgbClr val="000000"/>
                          </a:solidFill>
                          <a:latin typeface="Times New Roman" panose="02020603050405020304" pitchFamily="18" charset="0"/>
                        </a:rPr>
                        <a:t> </a:t>
                      </a:r>
                      <a:r>
                        <a:rPr lang="ru-RU" sz="1000" dirty="0" err="1" smtClean="0">
                          <a:solidFill>
                            <a:srgbClr val="000000"/>
                          </a:solidFill>
                          <a:latin typeface="Times New Roman" panose="02020603050405020304" pitchFamily="18" charset="0"/>
                        </a:rPr>
                        <a:t>дәрежесін</a:t>
                      </a:r>
                      <a:r>
                        <a:rPr lang="ru-RU" sz="1000" dirty="0" smtClean="0">
                          <a:solidFill>
                            <a:srgbClr val="000000"/>
                          </a:solidFill>
                          <a:latin typeface="Times New Roman" panose="02020603050405020304" pitchFamily="18" charset="0"/>
                        </a:rPr>
                        <a:t> </a:t>
                      </a:r>
                      <a:r>
                        <a:rPr lang="ru-RU" sz="1000" dirty="0" err="1" smtClean="0">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smtClean="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smtClean="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0,13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жоғары</a:t>
                      </a:r>
                      <a:endParaRPr lang="ru-RU" sz="1000" dirty="0" smtClean="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өте</a:t>
                      </a:r>
                      <a:r>
                        <a:rPr lang="kk-KZ" sz="1000" baseline="0" dirty="0" smtClean="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3275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86628" y="209440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64040757"/>
              </p:ext>
            </p:extLst>
          </p:nvPr>
        </p:nvGraphicFramePr>
        <p:xfrm>
          <a:off x="5054197" y="2431312"/>
          <a:ext cx="4606143" cy="2107132"/>
        </p:xfrm>
        <a:graphic>
          <a:graphicData uri="http://schemas.openxmlformats.org/drawingml/2006/table">
            <a:tbl>
              <a:tblPr/>
              <a:tblGrid>
                <a:gridCol w="848019">
                  <a:extLst>
                    <a:ext uri="{9D8B030D-6E8A-4147-A177-3AD203B41FA5}">
                      <a16:colId xmlns="" xmlns:a16="http://schemas.microsoft.com/office/drawing/2014/main" val="20000"/>
                    </a:ext>
                  </a:extLst>
                </a:gridCol>
                <a:gridCol w="3758124">
                  <a:extLst>
                    <a:ext uri="{9D8B030D-6E8A-4147-A177-3AD203B41FA5}">
                      <a16:colId xmlns=""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bl>
          </a:graphicData>
        </a:graphic>
      </p:graphicFrame>
      <p:sp>
        <p:nvSpPr>
          <p:cNvPr id="35" name="TextBox 34"/>
          <p:cNvSpPr txBox="1"/>
          <p:nvPr/>
        </p:nvSpPr>
        <p:spPr>
          <a:xfrm>
            <a:off x="4958689" y="451160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14815</TotalTime>
  <Words>573</Words>
  <Application>Microsoft Office PowerPoint</Application>
  <PresentationFormat>Лист A4 (210x297 мм)</PresentationFormat>
  <Paragraphs>98</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宋体</vt: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User</cp:lastModifiedBy>
  <cp:revision>2545</cp:revision>
  <cp:lastPrinted>2021-07-01T07:38:07Z</cp:lastPrinted>
  <dcterms:created xsi:type="dcterms:W3CDTF">2018-03-27T06:03:00Z</dcterms:created>
  <dcterms:modified xsi:type="dcterms:W3CDTF">2022-10-24T06:43:22Z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