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797675" cy="9926638"/>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 xmlns:p15="http://schemas.microsoft.com/office/powerpoint/2012/main">
        <p15:guide id="1" orient="horz" pos="2159">
          <p15:clr>
            <a:srgbClr val="A4A3A4"/>
          </p15:clr>
        </p15:guide>
        <p15:guide id="2" pos="3102">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sinoptik1" initials="s" lastIdx="0"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117" d="100"/>
          <a:sy n="117" d="100"/>
        </p:scale>
        <p:origin x="-2058" y="-102"/>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commentAuthors" Target="commentAuthors.xml"/><Relationship Id="rId4" Type="http://schemas.openxmlformats.org/officeDocument/2006/relationships/notesMaster" Target="notesMasters/notesMaster1.xml"/><Relationship Id="rId9" Type="http://schemas.openxmlformats.org/officeDocument/2006/relationships/tableStyles" Target="tableStyle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46275" cy="498366"/>
          </a:xfrm>
          <a:prstGeom prst="rect">
            <a:avLst/>
          </a:prstGeom>
        </p:spPr>
        <p:txBody>
          <a:bodyPr vert="horz" wrap="square" lIns="93763" tIns="46882" rIns="93763" bIns="46882" numCol="1" anchor="t"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3" name="Дата 2"/>
          <p:cNvSpPr>
            <a:spLocks noGrp="1"/>
          </p:cNvSpPr>
          <p:nvPr>
            <p:ph type="dt" idx="1"/>
          </p:nvPr>
        </p:nvSpPr>
        <p:spPr>
          <a:xfrm>
            <a:off x="3849862" y="1"/>
            <a:ext cx="2946275" cy="498366"/>
          </a:xfrm>
          <a:prstGeom prst="rect">
            <a:avLst/>
          </a:prstGeom>
        </p:spPr>
        <p:txBody>
          <a:bodyPr vert="horz" wrap="square" lIns="93763" tIns="46882" rIns="93763" bIns="46882" numCol="1" anchor="t" anchorCtr="0" compatLnSpc="1"/>
          <a:lstStyle>
            <a:lvl1pPr algn="r">
              <a:defRPr sz="1300" smtClean="0"/>
            </a:lvl1pPr>
          </a:lstStyle>
          <a:p>
            <a:pPr defTabSz="937630">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981075" y="1239838"/>
            <a:ext cx="4835525" cy="334962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0384" y="4776857"/>
            <a:ext cx="5436908" cy="3908952"/>
          </a:xfrm>
          <a:prstGeom prst="rect">
            <a:avLst/>
          </a:prstGeom>
          <a:noFill/>
          <a:ln w="9525">
            <a:noFill/>
            <a:miter lim="800000"/>
          </a:ln>
        </p:spPr>
        <p:txBody>
          <a:bodyPr vert="horz" wrap="square" lIns="93763" tIns="46882" rIns="93763" bIns="46882" numCol="1" anchor="t" anchorCtr="0" compatLnSpc="1"/>
          <a:lstStyle/>
          <a:p>
            <a:pPr marL="0" marR="0" lvl="0"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68814" marR="0" lvl="1"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37630" marR="0" lvl="2"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06444" marR="0" lvl="3"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75259" marR="0" lvl="4"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28273"/>
            <a:ext cx="2946275" cy="498366"/>
          </a:xfrm>
          <a:prstGeom prst="rect">
            <a:avLst/>
          </a:prstGeom>
        </p:spPr>
        <p:txBody>
          <a:bodyPr vert="horz" wrap="square" lIns="93763" tIns="46882" rIns="93763" bIns="46882" numCol="1" anchor="b"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49862" y="9428273"/>
            <a:ext cx="2946275" cy="498366"/>
          </a:xfrm>
          <a:prstGeom prst="rect">
            <a:avLst/>
          </a:prstGeom>
        </p:spPr>
        <p:txBody>
          <a:bodyPr vert="horz" wrap="square" lIns="93763" tIns="46882" rIns="93763" bIns="46882"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rse.kazhydromet@gmail.com" TargetMode="External"/><Relationship Id="rId2" Type="http://schemas.openxmlformats.org/officeDocument/2006/relationships/hyperlink" Target="mailto:pressmeteo@gmail.com"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4032215615"/>
              </p:ext>
            </p:extLst>
          </p:nvPr>
        </p:nvGraphicFramePr>
        <p:xfrm>
          <a:off x="344488" y="6392863"/>
          <a:ext cx="4465638" cy="347663"/>
        </p:xfrm>
        <a:graphic>
          <a:graphicData uri="http://schemas.openxmlformats.org/drawingml/2006/table">
            <a:tbl>
              <a:tblPr/>
              <a:tblGrid>
                <a:gridCol w="4465638">
                  <a:extLst>
                    <a:ext uri="{9D8B030D-6E8A-4147-A177-3AD203B41FA5}">
                      <a16:colId xmlns=""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200" b="1" i="1" dirty="0" err="1" smtClean="0">
                          <a:solidFill>
                            <a:srgbClr val="002060"/>
                          </a:solidFill>
                          <a:latin typeface="Times New Roman" panose="02020603050405020304" pitchFamily="18" charset="0"/>
                          <a:cs typeface="Times New Roman" panose="02020603050405020304" pitchFamily="18" charset="0"/>
                        </a:rPr>
                        <a:t>Тараз</a:t>
                      </a:r>
                      <a:r>
                        <a:rPr lang="ru-RU" altLang="x-none" sz="1200" b="1" i="1" dirty="0" smtClean="0">
                          <a:solidFill>
                            <a:srgbClr val="002060"/>
                          </a:solidFill>
                          <a:latin typeface="Times New Roman" panose="02020603050405020304" pitchFamily="18" charset="0"/>
                          <a:cs typeface="Times New Roman" panose="02020603050405020304" pitchFamily="18" charset="0"/>
                        </a:rPr>
                        <a:t>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Республикасының</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r>
              <a:rPr lang="ru-RU" altLang="ru-RU" sz="1400" b="1" dirty="0">
                <a:solidFill>
                  <a:srgbClr val="0070C0"/>
                </a:solidFill>
                <a:latin typeface="Times New Roman" panose="02020603050405020304" pitchFamily="18" charset="0"/>
                <a:cs typeface="Times New Roman" panose="02020603050405020304" pitchFamily="18" charset="0"/>
              </a:rPr>
              <a:t> </a:t>
            </a:r>
          </a:p>
          <a:p>
            <a:pPr algn="ctr"/>
            <a:r>
              <a:rPr lang="ru-RU" altLang="ru-RU" sz="1200" b="1" dirty="0">
                <a:solidFill>
                  <a:srgbClr val="0070C0"/>
                </a:solidFill>
                <a:latin typeface="Times New Roman" panose="02020603050405020304" pitchFamily="18" charset="0"/>
                <a:cs typeface="Times New Roman" panose="02020603050405020304" pitchFamily="18" charset="0"/>
              </a:rPr>
              <a:t>«КАЗГИДРОМЕТ»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1750785119"/>
              </p:ext>
            </p:extLst>
          </p:nvPr>
        </p:nvGraphicFramePr>
        <p:xfrm>
          <a:off x="307975" y="2588895"/>
          <a:ext cx="4465638" cy="2423160"/>
        </p:xfrm>
        <a:graphic>
          <a:graphicData uri="http://schemas.openxmlformats.org/drawingml/2006/table">
            <a:tbl>
              <a:tblPr/>
              <a:tblGrid>
                <a:gridCol w="4465638">
                  <a:extLst>
                    <a:ext uri="{9D8B030D-6E8A-4147-A177-3AD203B41FA5}">
                      <a16:colId xmlns="" xmlns:a16="http://schemas.microsoft.com/office/drawing/2014/main" val="20000"/>
                    </a:ext>
                  </a:extLst>
                </a:gridCol>
              </a:tblGrid>
              <a:tr h="19351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ru-RU" altLang="x-none" sz="1600" b="1" i="1" dirty="0" smtClean="0">
                          <a:solidFill>
                            <a:srgbClr val="002060"/>
                          </a:solidFill>
                          <a:latin typeface="Times New Roman" panose="02020603050405020304" pitchFamily="18" charset="0"/>
                          <a:cs typeface="Times New Roman" panose="02020603050405020304" pitchFamily="18" charset="0"/>
                        </a:rPr>
                        <a:t>№ 297</a:t>
                      </a:r>
                      <a:r>
                        <a:rPr lang="ru-RU" altLang="x-none" sz="1600" b="1" i="1" baseline="0" dirty="0" smtClean="0">
                          <a:solidFill>
                            <a:srgbClr val="002060"/>
                          </a:solidFill>
                          <a:latin typeface="Times New Roman" panose="02020603050405020304" pitchFamily="18" charset="0"/>
                          <a:cs typeface="Times New Roman" panose="02020603050405020304" pitchFamily="18" charset="0"/>
                        </a:rPr>
                        <a:t> </a:t>
                      </a:r>
                      <a:r>
                        <a:rPr lang="ru-RU" altLang="x-none" sz="1600" b="1" i="1" dirty="0" smtClean="0">
                          <a:solidFill>
                            <a:srgbClr val="002060"/>
                          </a:solidFill>
                          <a:latin typeface="Times New Roman" panose="02020603050405020304" pitchFamily="18" charset="0"/>
                          <a:cs typeface="Times New Roman" panose="02020603050405020304" pitchFamily="18" charset="0"/>
                        </a:rPr>
                        <a:t>КҮНДЕЛІКТІ</a:t>
                      </a:r>
                    </a:p>
                    <a:p>
                      <a:pPr lvl="0" algn="ctr" eaLnBrk="1" hangingPunct="1">
                        <a:buNone/>
                      </a:pPr>
                      <a:endParaRPr lang="ru-RU" altLang="x-none" sz="1600" b="1" i="1" dirty="0" smtClean="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smtClean="0">
                          <a:solidFill>
                            <a:srgbClr val="002060"/>
                          </a:solidFill>
                          <a:latin typeface="Times New Roman" panose="02020603050405020304" pitchFamily="18" charset="0"/>
                          <a:cs typeface="Times New Roman" panose="02020603050405020304" pitchFamily="18" charset="0"/>
                        </a:rPr>
                        <a:t>АУА БАССЕЙНІНІҢ ЖАЙ-КҮЙІ</a:t>
                      </a:r>
                    </a:p>
                    <a:p>
                      <a:pPr lvl="0" algn="ctr" eaLnBrk="1" hangingPunct="1">
                        <a:buNone/>
                      </a:pPr>
                      <a:r>
                        <a:rPr lang="kk-KZ" altLang="x-none" sz="1600" b="1" i="1" baseline="0" dirty="0" smtClean="0">
                          <a:solidFill>
                            <a:srgbClr val="002060"/>
                          </a:solidFill>
                          <a:latin typeface="Times New Roman" panose="02020603050405020304" pitchFamily="18" charset="0"/>
                          <a:cs typeface="Times New Roman" panose="02020603050405020304" pitchFamily="18" charset="0"/>
                        </a:rPr>
                        <a:t>БЮЛЛЕТЕНІ</a:t>
                      </a:r>
                      <a:r>
                        <a:rPr lang="en-US" altLang="x-none" sz="1600" b="1" i="1" dirty="0" smtClean="0">
                          <a:solidFill>
                            <a:srgbClr val="002060"/>
                          </a:solidFill>
                          <a:latin typeface="Times New Roman" panose="02020603050405020304" pitchFamily="18" charset="0"/>
                          <a:cs typeface="Times New Roman" panose="02020603050405020304" pitchFamily="18" charset="0"/>
                        </a:rPr>
                        <a:t> </a:t>
                      </a:r>
                      <a:endParaRPr lang="kk-KZ" altLang="x-none" sz="1600" b="1" i="1" dirty="0" smtClean="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600" b="1" i="1" dirty="0" smtClean="0">
                        <a:solidFill>
                          <a:srgbClr val="00206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x-none" sz="1400" b="1" i="1" dirty="0" smtClean="0">
                          <a:solidFill>
                            <a:srgbClr val="002060"/>
                          </a:solidFill>
                          <a:latin typeface="Times New Roman" panose="02020603050405020304" pitchFamily="18" charset="0"/>
                          <a:cs typeface="Times New Roman" panose="02020603050405020304" pitchFamily="18" charset="0"/>
                        </a:rPr>
                        <a:t>Тараз қаласы</a:t>
                      </a:r>
                    </a:p>
                    <a:p>
                      <a:pPr lvl="0" algn="ctr" eaLnBrk="1" hangingPunct="1">
                        <a:buNone/>
                      </a:pPr>
                      <a:endParaRPr lang="zh-CN" altLang="x-none" sz="1400" b="1" i="1" dirty="0" smtClean="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smtClean="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smtClean="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smtClean="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0" dirty="0" smtClean="0">
                          <a:solidFill>
                            <a:srgbClr val="002060"/>
                          </a:solidFill>
                          <a:latin typeface="Times New Roman" panose="02020603050405020304" pitchFamily="18" charset="0"/>
                          <a:cs typeface="Times New Roman" panose="02020603050405020304" pitchFamily="18" charset="0"/>
                        </a:rPr>
                        <a:t>2022</a:t>
                      </a:r>
                      <a:r>
                        <a:rPr lang="kk-KZ" altLang="zh-CN" sz="1200" b="1" i="0" baseline="0" dirty="0" smtClean="0">
                          <a:solidFill>
                            <a:srgbClr val="002060"/>
                          </a:solidFill>
                          <a:latin typeface="Times New Roman" panose="02020603050405020304" pitchFamily="18" charset="0"/>
                          <a:cs typeface="Times New Roman" panose="02020603050405020304" pitchFamily="18" charset="0"/>
                        </a:rPr>
                        <a:t> жыл 24 </a:t>
                      </a:r>
                      <a:r>
                        <a:rPr lang="kk-KZ" altLang="zh-CN" sz="1200" b="1" i="0" u="none" baseline="0" dirty="0" smtClean="0">
                          <a:solidFill>
                            <a:schemeClr val="tx2"/>
                          </a:solidFill>
                          <a:latin typeface="Times New Roman" panose="02020603050405020304" pitchFamily="18" charset="0"/>
                          <a:cs typeface="Times New Roman" panose="02020603050405020304" pitchFamily="18" charset="0"/>
                        </a:rPr>
                        <a:t>қазан </a:t>
                      </a:r>
                      <a:r>
                        <a:rPr lang="kk-KZ" altLang="zh-CN" sz="1200" b="1" i="0" u="none" baseline="0" dirty="0" smtClean="0">
                          <a:solidFill>
                            <a:srgbClr val="002060"/>
                          </a:solidFill>
                          <a:latin typeface="Times New Roman" panose="02020603050405020304" pitchFamily="18" charset="0"/>
                          <a:cs typeface="Times New Roman" panose="02020603050405020304" pitchFamily="18" charset="0"/>
                        </a:rPr>
                        <a:t> </a:t>
                      </a:r>
                      <a:endParaRPr lang="zh-CN" altLang="x-none" sz="1200" b="1" i="0" u="none" dirty="0" smtClean="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 xmlns:a16="http://schemas.microsoft.com/office/drawing/2014/main" val="10000"/>
                  </a:ext>
                </a:extLst>
              </a:tr>
            </a:tbl>
          </a:graphicData>
        </a:graphic>
      </p:graphicFrame>
      <p:graphicFrame>
        <p:nvGraphicFramePr>
          <p:cNvPr id="24" name="Таблица 23"/>
          <p:cNvGraphicFramePr/>
          <p:nvPr>
            <p:extLst>
              <p:ext uri="{D42A27DB-BD31-4B8C-83A1-F6EECF244321}">
                <p14:modId xmlns:p14="http://schemas.microsoft.com/office/powerpoint/2010/main" val="1220891096"/>
              </p:ext>
            </p:extLst>
          </p:nvPr>
        </p:nvGraphicFramePr>
        <p:xfrm>
          <a:off x="5017183" y="6480582"/>
          <a:ext cx="4680169" cy="465878"/>
        </p:xfrm>
        <a:graphic>
          <a:graphicData uri="http://schemas.openxmlformats.org/drawingml/2006/table">
            <a:tbl>
              <a:tblPr/>
              <a:tblGrid>
                <a:gridCol w="4680169">
                  <a:extLst>
                    <a:ext uri="{9D8B030D-6E8A-4147-A177-3AD203B41FA5}">
                      <a16:colId xmlns="" xmlns:a16="http://schemas.microsoft.com/office/drawing/2014/main" val="20000"/>
                    </a:ext>
                  </a:extLst>
                </a:gridCol>
              </a:tblGrid>
              <a:tr h="310585">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r>
                        <a:rPr lang="ru-RU" sz="700" i="1" dirty="0" smtClean="0">
                          <a:latin typeface="Times New Roman" panose="02020603050405020304" pitchFamily="18" charset="0"/>
                          <a:cs typeface="Times New Roman" panose="02020603050405020304" pitchFamily="18" charset="0"/>
                        </a:rPr>
                        <a:t>28.02.2015 ж. №168 "</a:t>
                      </a:r>
                      <a:r>
                        <a:rPr lang="ru-RU" sz="700" i="1" dirty="0" err="1" smtClean="0">
                          <a:latin typeface="Times New Roman" panose="02020603050405020304" pitchFamily="18" charset="0"/>
                          <a:cs typeface="Times New Roman" panose="02020603050405020304" pitchFamily="18" charset="0"/>
                        </a:rPr>
                        <a:t>атмосфералық</a:t>
                      </a:r>
                      <a:r>
                        <a:rPr lang="ru-RU" sz="700" i="1" dirty="0" smtClean="0">
                          <a:latin typeface="Times New Roman" panose="02020603050405020304" pitchFamily="18" charset="0"/>
                          <a:cs typeface="Times New Roman" panose="02020603050405020304" pitchFamily="18" charset="0"/>
                        </a:rPr>
                        <a:t> </a:t>
                      </a:r>
                      <a:r>
                        <a:rPr lang="ru-RU" sz="700" i="1" dirty="0" err="1" smtClean="0">
                          <a:latin typeface="Times New Roman" panose="02020603050405020304" pitchFamily="18" charset="0"/>
                          <a:cs typeface="Times New Roman" panose="02020603050405020304" pitchFamily="18" charset="0"/>
                        </a:rPr>
                        <a:t>ауаға</a:t>
                      </a:r>
                      <a:r>
                        <a:rPr lang="ru-RU" sz="700" i="1" dirty="0" smtClean="0">
                          <a:latin typeface="Times New Roman" panose="02020603050405020304" pitchFamily="18" charset="0"/>
                          <a:cs typeface="Times New Roman" panose="02020603050405020304" pitchFamily="18" charset="0"/>
                        </a:rPr>
                        <a:t> </a:t>
                      </a:r>
                      <a:r>
                        <a:rPr lang="ru-RU" sz="700" i="1" dirty="0" err="1" smtClean="0">
                          <a:latin typeface="Times New Roman" panose="02020603050405020304" pitchFamily="18" charset="0"/>
                          <a:cs typeface="Times New Roman" panose="02020603050405020304" pitchFamily="18" charset="0"/>
                        </a:rPr>
                        <a:t>қатысты</a:t>
                      </a:r>
                      <a:r>
                        <a:rPr lang="ru-RU" sz="700" i="1" dirty="0" smtClean="0">
                          <a:latin typeface="Times New Roman" panose="02020603050405020304" pitchFamily="18" charset="0"/>
                          <a:cs typeface="Times New Roman" panose="02020603050405020304" pitchFamily="18" charset="0"/>
                        </a:rPr>
                        <a:t> </a:t>
                      </a:r>
                      <a:r>
                        <a:rPr lang="ru-RU" sz="700" i="1" dirty="0" err="1" smtClean="0">
                          <a:latin typeface="Times New Roman" panose="02020603050405020304" pitchFamily="18" charset="0"/>
                          <a:cs typeface="Times New Roman" panose="02020603050405020304" pitchFamily="18" charset="0"/>
                        </a:rPr>
                        <a:t>санитарлық-эпидемиологиялық</a:t>
                      </a:r>
                      <a:r>
                        <a:rPr lang="ru-RU" sz="700" i="1" dirty="0" smtClean="0">
                          <a:latin typeface="Times New Roman" panose="02020603050405020304" pitchFamily="18" charset="0"/>
                          <a:cs typeface="Times New Roman" panose="02020603050405020304" pitchFamily="18" charset="0"/>
                        </a:rPr>
                        <a:t> </a:t>
                      </a:r>
                      <a:r>
                        <a:rPr lang="ru-RU" sz="700" i="1" dirty="0" err="1" smtClean="0">
                          <a:latin typeface="Times New Roman" panose="02020603050405020304" pitchFamily="18" charset="0"/>
                          <a:cs typeface="Times New Roman" panose="02020603050405020304" pitchFamily="18" charset="0"/>
                        </a:rPr>
                        <a:t>ережелер</a:t>
                      </a:r>
                      <a:r>
                        <a:rPr lang="ru-RU" sz="700" i="1" dirty="0" smtClean="0">
                          <a:latin typeface="Times New Roman" panose="02020603050405020304" pitchFamily="18" charset="0"/>
                          <a:cs typeface="Times New Roman" panose="02020603050405020304" pitchFamily="18" charset="0"/>
                        </a:rPr>
                        <a:t> мен </a:t>
                      </a:r>
                      <a:r>
                        <a:rPr lang="ru-RU" sz="700" i="1" dirty="0" err="1" smtClean="0">
                          <a:latin typeface="Times New Roman" panose="02020603050405020304" pitchFamily="18" charset="0"/>
                          <a:cs typeface="Times New Roman" panose="02020603050405020304" pitchFamily="18" charset="0"/>
                        </a:rPr>
                        <a:t>нормаларға</a:t>
                      </a:r>
                      <a:r>
                        <a:rPr lang="ru-RU" sz="700" i="1" dirty="0" smtClean="0">
                          <a:latin typeface="Times New Roman" panose="02020603050405020304" pitchFamily="18" charset="0"/>
                          <a:cs typeface="Times New Roman" panose="02020603050405020304" pitchFamily="18" charset="0"/>
                        </a:rPr>
                        <a:t>" </a:t>
                      </a:r>
                      <a:r>
                        <a:rPr lang="ru-RU" sz="700" i="1" dirty="0" err="1" smtClean="0">
                          <a:latin typeface="Times New Roman" panose="02020603050405020304" pitchFamily="18" charset="0"/>
                          <a:cs typeface="Times New Roman" panose="02020603050405020304" pitchFamily="18" charset="0"/>
                        </a:rPr>
                        <a:t>сәйкес</a:t>
                      </a:r>
                      <a:r>
                        <a:rPr lang="ru-RU" sz="700" i="1" dirty="0" smtClean="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 xmlns:a16="http://schemas.microsoft.com/office/drawing/2014/main" val="10000"/>
                  </a:ext>
                </a:extLst>
              </a:tr>
              <a:tr h="15529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 xmlns:a16="http://schemas.microsoft.com/office/drawing/2014/main" val="10001"/>
                  </a:ext>
                </a:extLst>
              </a:tr>
            </a:tbl>
          </a:graphicData>
        </a:graphic>
      </p:graphicFrame>
      <p:sp>
        <p:nvSpPr>
          <p:cNvPr id="14" name="Прямоугольник 21"/>
          <p:cNvSpPr/>
          <p:nvPr/>
        </p:nvSpPr>
        <p:spPr>
          <a:xfrm>
            <a:off x="4953001" y="3687446"/>
            <a:ext cx="4824412" cy="461665"/>
          </a:xfrm>
          <a:prstGeom prst="rect">
            <a:avLst/>
          </a:prstGeom>
          <a:noFill/>
          <a:ln w="9525">
            <a:noFill/>
          </a:ln>
        </p:spPr>
        <p:txBody>
          <a:bodyPr wrap="square">
            <a:spAutoFit/>
          </a:bodyPr>
          <a:lstStyle/>
          <a:p>
            <a:pPr algn="ctr"/>
            <a:r>
              <a:rPr lang="ru-RU" altLang="ru-RU" sz="1200" b="1" dirty="0">
                <a:latin typeface="Times New Roman" pitchFamily="18" charset="0"/>
                <a:cs typeface="Times New Roman" pitchFamily="18" charset="0"/>
              </a:rPr>
              <a:t>2022 ж. </a:t>
            </a:r>
            <a:r>
              <a:rPr lang="ru-RU" altLang="ru-RU" sz="1200" b="1" smtClean="0">
                <a:latin typeface="Times New Roman" pitchFamily="18" charset="0"/>
                <a:cs typeface="Times New Roman" pitchFamily="18" charset="0"/>
              </a:rPr>
              <a:t>24</a:t>
            </a:r>
            <a:r>
              <a:rPr lang="kk-KZ" altLang="ru-RU" sz="1200" b="1" smtClean="0">
                <a:latin typeface="Times New Roman" panose="02020603050405020304" pitchFamily="18" charset="0"/>
                <a:cs typeface="Times New Roman" panose="02020603050405020304" pitchFamily="18" charset="0"/>
              </a:rPr>
              <a:t> </a:t>
            </a:r>
            <a:r>
              <a:rPr lang="kk-KZ" altLang="ru-RU" sz="1200" b="1" dirty="0" smtClean="0">
                <a:latin typeface="Times New Roman" panose="02020603050405020304" pitchFamily="18" charset="0"/>
                <a:cs typeface="Times New Roman" panose="02020603050405020304" pitchFamily="18" charset="0"/>
              </a:rPr>
              <a:t>қазан</a:t>
            </a:r>
            <a:r>
              <a:rPr lang="ru-RU" altLang="ru-RU" sz="1200" b="1" dirty="0" smtClean="0">
                <a:latin typeface="Times New Roman" panose="02020603050405020304" pitchFamily="18" charset="0"/>
                <a:cs typeface="Times New Roman" panose="02020603050405020304" pitchFamily="18" charset="0"/>
              </a:rPr>
              <a:t> </a:t>
            </a:r>
            <a:r>
              <a:rPr lang="kk-KZ" altLang="ru-RU" sz="1200" b="1" dirty="0" smtClean="0">
                <a:latin typeface="Times New Roman" pitchFamily="18" charset="0"/>
                <a:cs typeface="Times New Roman" pitchFamily="18" charset="0"/>
              </a:rPr>
              <a:t>Тараз</a:t>
            </a:r>
            <a:r>
              <a:rPr lang="ru-RU" altLang="ru-RU" sz="1200" b="1" dirty="0" smtClean="0">
                <a:latin typeface="Times New Roman" pitchFamily="18" charset="0"/>
                <a:cs typeface="Times New Roman" pitchFamily="18" charset="0"/>
              </a:rPr>
              <a:t> </a:t>
            </a:r>
            <a:r>
              <a:rPr lang="ru-RU" altLang="ru-RU" sz="1200" b="1" dirty="0" err="1">
                <a:latin typeface="Times New Roman" pitchFamily="18" charset="0"/>
                <a:cs typeface="Times New Roman" pitchFamily="18" charset="0"/>
              </a:rPr>
              <a:t>қаласының</a:t>
            </a:r>
            <a:r>
              <a:rPr lang="ru-RU" altLang="ru-RU" sz="1200" b="1" dirty="0">
                <a:latin typeface="Times New Roman" pitchFamily="18" charset="0"/>
                <a:cs typeface="Times New Roman" pitchFamily="18" charset="0"/>
              </a:rPr>
              <a:t> </a:t>
            </a:r>
            <a:r>
              <a:rPr lang="ru-RU" altLang="ru-RU" sz="1200" b="1" dirty="0" err="1">
                <a:latin typeface="Times New Roman" pitchFamily="18" charset="0"/>
                <a:cs typeface="Times New Roman" pitchFamily="18" charset="0"/>
              </a:rPr>
              <a:t>атмосфералық</a:t>
            </a:r>
            <a:r>
              <a:rPr lang="ru-RU" altLang="ru-RU" sz="1200" b="1" dirty="0">
                <a:latin typeface="Times New Roman" pitchFamily="18" charset="0"/>
                <a:cs typeface="Times New Roman" pitchFamily="18" charset="0"/>
              </a:rPr>
              <a:t> </a:t>
            </a:r>
            <a:r>
              <a:rPr lang="ru-RU" altLang="ru-RU" sz="1200" b="1" dirty="0" err="1">
                <a:latin typeface="Times New Roman" pitchFamily="18" charset="0"/>
                <a:cs typeface="Times New Roman" pitchFamily="18" charset="0"/>
              </a:rPr>
              <a:t>ауасының</a:t>
            </a:r>
            <a:r>
              <a:rPr lang="ru-RU" altLang="ru-RU" sz="1200" b="1" dirty="0">
                <a:latin typeface="Times New Roman" pitchFamily="18" charset="0"/>
                <a:cs typeface="Times New Roman" pitchFamily="18" charset="0"/>
              </a:rPr>
              <a:t> </a:t>
            </a:r>
            <a:endParaRPr lang="ru-RU" altLang="ru-RU" sz="1200" b="1" dirty="0" smtClean="0">
              <a:latin typeface="Times New Roman" pitchFamily="18" charset="0"/>
              <a:cs typeface="Times New Roman" pitchFamily="18" charset="0"/>
            </a:endParaRPr>
          </a:p>
          <a:p>
            <a:pPr algn="ctr"/>
            <a:r>
              <a:rPr lang="ru-RU" altLang="ru-RU" sz="1200" b="1" dirty="0" err="1" smtClean="0">
                <a:latin typeface="Times New Roman" pitchFamily="18" charset="0"/>
                <a:cs typeface="Times New Roman" pitchFamily="18" charset="0"/>
              </a:rPr>
              <a:t>жай-күйі</a:t>
            </a:r>
            <a:endParaRPr lang="ru-RU" altLang="ru-RU" sz="1200" b="1" dirty="0">
              <a:latin typeface="Times New Roman" pitchFamily="18" charset="0"/>
              <a:cs typeface="Times New Roman" pitchFamily="18" charset="0"/>
            </a:endParaRPr>
          </a:p>
        </p:txBody>
      </p:sp>
      <p:sp>
        <p:nvSpPr>
          <p:cNvPr id="20" name="Прямоугольник 19"/>
          <p:cNvSpPr/>
          <p:nvPr/>
        </p:nvSpPr>
        <p:spPr>
          <a:xfrm>
            <a:off x="4913004" y="-14882"/>
            <a:ext cx="4808538" cy="2677656"/>
          </a:xfrm>
          <a:prstGeom prst="rect">
            <a:avLst/>
          </a:prstGeom>
        </p:spPr>
        <p:txBody>
          <a:bodyPr wrap="square">
            <a:spAutoFit/>
          </a:bodyPr>
          <a:lstStyle/>
          <a:p>
            <a:pPr lvl="0" algn="ctr"/>
            <a:endParaRPr lang="ru-RU" altLang="ru-RU" sz="1200" b="1" dirty="0" smtClean="0">
              <a:latin typeface="Times New Roman" panose="02020603050405020304" pitchFamily="18" charset="0"/>
              <a:cs typeface="Times New Roman" panose="02020603050405020304" pitchFamily="18" charset="0"/>
            </a:endParaRPr>
          </a:p>
          <a:p>
            <a:pPr lvl="0" algn="ctr"/>
            <a:r>
              <a:rPr lang="ru-RU" altLang="ru-RU" sz="1200" b="1" dirty="0" err="1" smtClean="0">
                <a:latin typeface="Times New Roman" panose="02020603050405020304" pitchFamily="18" charset="0"/>
                <a:cs typeface="Times New Roman" panose="02020603050405020304" pitchFamily="18" charset="0"/>
              </a:rPr>
              <a:t>Тараз</a:t>
            </a:r>
            <a:r>
              <a:rPr lang="ru-RU" altLang="ru-RU" sz="1200" b="1" dirty="0" smtClean="0">
                <a:latin typeface="Times New Roman" panose="02020603050405020304" pitchFamily="18" charset="0"/>
                <a:cs typeface="Times New Roman" panose="02020603050405020304" pitchFamily="18" charset="0"/>
              </a:rPr>
              <a:t> </a:t>
            </a:r>
            <a:r>
              <a:rPr lang="ru-RU" altLang="ru-RU" sz="1200" b="1" dirty="0" err="1" smtClean="0">
                <a:latin typeface="Times New Roman" panose="02020603050405020304" pitchFamily="18" charset="0"/>
                <a:cs typeface="Times New Roman" panose="02020603050405020304" pitchFamily="18" charset="0"/>
              </a:rPr>
              <a:t>қаласы</a:t>
            </a:r>
            <a:r>
              <a:rPr lang="ru-RU" altLang="ru-RU" sz="1200" b="1" dirty="0" smtClean="0">
                <a:latin typeface="Times New Roman" panose="02020603050405020304" pitchFamily="18" charset="0"/>
                <a:cs typeface="Times New Roman" panose="02020603050405020304" pitchFamily="18" charset="0"/>
              </a:rPr>
              <a:t> </a:t>
            </a:r>
            <a:r>
              <a:rPr lang="ru-RU" altLang="ru-RU" sz="1200" b="1" dirty="0" err="1" smtClean="0">
                <a:latin typeface="Times New Roman" panose="02020603050405020304" pitchFamily="18" charset="0"/>
                <a:cs typeface="Times New Roman" panose="02020603050405020304" pitchFamily="18" charset="0"/>
              </a:rPr>
              <a:t>бойынша</a:t>
            </a:r>
            <a:r>
              <a:rPr lang="ru-RU" altLang="ru-RU" sz="1200" b="1" dirty="0" smtClean="0">
                <a:latin typeface="Times New Roman" panose="02020603050405020304" pitchFamily="18" charset="0"/>
                <a:cs typeface="Times New Roman" panose="02020603050405020304" pitchFamily="18" charset="0"/>
              </a:rPr>
              <a:t> АУА-РАЙЫ БОЛЖАМЫ</a:t>
            </a:r>
          </a:p>
          <a:p>
            <a:pPr algn="ctr"/>
            <a:r>
              <a:rPr lang="ru-RU" sz="1200" b="1" dirty="0" smtClean="0">
                <a:latin typeface="Times New Roman" pitchFamily="18" charset="0"/>
                <a:cs typeface="Times New Roman" pitchFamily="18" charset="0"/>
              </a:rPr>
              <a:t>2022 </a:t>
            </a:r>
            <a:r>
              <a:rPr lang="ru-RU" sz="1200" b="1" dirty="0" err="1" smtClean="0">
                <a:latin typeface="Times New Roman" pitchFamily="18" charset="0"/>
                <a:cs typeface="Times New Roman" pitchFamily="18" charset="0"/>
              </a:rPr>
              <a:t>жылғы</a:t>
            </a:r>
            <a:r>
              <a:rPr lang="ru-RU" sz="1200" b="1" dirty="0" smtClean="0">
                <a:latin typeface="Times New Roman" pitchFamily="18" charset="0"/>
                <a:cs typeface="Times New Roman" pitchFamily="18" charset="0"/>
              </a:rPr>
              <a:t> 25 </a:t>
            </a:r>
            <a:r>
              <a:rPr lang="kk-KZ" sz="1200" b="1" dirty="0" smtClean="0">
                <a:latin typeface="Times New Roman" pitchFamily="18" charset="0"/>
                <a:cs typeface="Times New Roman" pitchFamily="18" charset="0"/>
              </a:rPr>
              <a:t>қазанға</a:t>
            </a:r>
            <a:endParaRPr lang="ru-RU" sz="1200" b="1" dirty="0" smtClean="0">
              <a:latin typeface="Times New Roman" pitchFamily="18" charset="0"/>
              <a:cs typeface="Times New Roman" pitchFamily="18" charset="0"/>
            </a:endParaRPr>
          </a:p>
          <a:p>
            <a:pPr algn="ctr"/>
            <a:r>
              <a:rPr lang="kk-KZ" altLang="ru-RU" sz="1200" b="1" dirty="0" smtClean="0">
                <a:latin typeface="Times New Roman" panose="02020603050405020304" pitchFamily="18" charset="0"/>
                <a:cs typeface="Times New Roman" panose="02020603050405020304" pitchFamily="18" charset="0"/>
              </a:rPr>
              <a:t>24 қазан</a:t>
            </a:r>
            <a:r>
              <a:rPr lang="ru-RU" altLang="ru-RU" sz="1200" b="1" dirty="0" smtClean="0">
                <a:latin typeface="Times New Roman" panose="02020603050405020304" pitchFamily="18" charset="0"/>
                <a:cs typeface="Times New Roman" panose="02020603050405020304" pitchFamily="18" charset="0"/>
              </a:rPr>
              <a:t> </a:t>
            </a:r>
            <a:r>
              <a:rPr lang="ru-RU" altLang="ru-RU" sz="1200" b="1" dirty="0">
                <a:latin typeface="Times New Roman" panose="02020603050405020304" pitchFamily="18" charset="0"/>
                <a:cs typeface="Times New Roman" panose="02020603050405020304" pitchFamily="18" charset="0"/>
              </a:rPr>
              <a:t>2022 ж. </a:t>
            </a:r>
            <a:r>
              <a:rPr lang="ru-RU" altLang="ru-RU" sz="1200" b="1" dirty="0" err="1">
                <a:latin typeface="Times New Roman" panose="02020603050405020304" pitchFamily="18" charset="0"/>
                <a:cs typeface="Times New Roman" panose="02020603050405020304" pitchFamily="18" charset="0"/>
              </a:rPr>
              <a:t>сағ</a:t>
            </a:r>
            <a:r>
              <a:rPr lang="ru-RU" altLang="ru-RU" sz="1200" b="1" dirty="0">
                <a:latin typeface="Times New Roman" panose="02020603050405020304" pitchFamily="18" charset="0"/>
                <a:cs typeface="Times New Roman" panose="02020603050405020304" pitchFamily="18" charset="0"/>
              </a:rPr>
              <a:t>. 21-ден </a:t>
            </a:r>
            <a:r>
              <a:rPr lang="ru-RU" altLang="ru-RU" sz="1200" b="1" dirty="0" smtClean="0">
                <a:latin typeface="Times New Roman" panose="02020603050405020304" pitchFamily="18" charset="0"/>
                <a:cs typeface="Times New Roman" panose="02020603050405020304" pitchFamily="18" charset="0"/>
              </a:rPr>
              <a:t>25 </a:t>
            </a:r>
            <a:r>
              <a:rPr lang="kk-KZ" altLang="ru-RU" sz="1200" b="1" dirty="0" smtClean="0">
                <a:latin typeface="Times New Roman" panose="02020603050405020304" pitchFamily="18" charset="0"/>
                <a:cs typeface="Times New Roman" panose="02020603050405020304" pitchFamily="18" charset="0"/>
              </a:rPr>
              <a:t>қазан</a:t>
            </a:r>
            <a:r>
              <a:rPr lang="ru-RU" altLang="ru-RU" sz="1200" b="1" dirty="0" smtClean="0">
                <a:latin typeface="Times New Roman" panose="02020603050405020304" pitchFamily="18" charset="0"/>
                <a:cs typeface="Times New Roman" panose="02020603050405020304" pitchFamily="18" charset="0"/>
              </a:rPr>
              <a:t> </a:t>
            </a:r>
            <a:r>
              <a:rPr lang="ru-RU" altLang="ru-RU" sz="1200" b="1" dirty="0">
                <a:latin typeface="Times New Roman" panose="02020603050405020304" pitchFamily="18" charset="0"/>
                <a:cs typeface="Times New Roman" panose="02020603050405020304" pitchFamily="18" charset="0"/>
              </a:rPr>
              <a:t>2022 ж. </a:t>
            </a:r>
            <a:r>
              <a:rPr lang="ru-RU" altLang="ru-RU" sz="1200" b="1" dirty="0" err="1">
                <a:latin typeface="Times New Roman" panose="02020603050405020304" pitchFamily="18" charset="0"/>
                <a:cs typeface="Times New Roman" panose="02020603050405020304" pitchFamily="18" charset="0"/>
              </a:rPr>
              <a:t>сағ</a:t>
            </a:r>
            <a:r>
              <a:rPr lang="ru-RU" altLang="ru-RU" sz="1200" b="1" dirty="0">
                <a:latin typeface="Times New Roman" panose="02020603050405020304" pitchFamily="18" charset="0"/>
                <a:cs typeface="Times New Roman" panose="02020603050405020304" pitchFamily="18" charset="0"/>
              </a:rPr>
              <a:t>. 21-ге </a:t>
            </a:r>
            <a:r>
              <a:rPr lang="ru-RU" altLang="ru-RU" sz="1200" b="1" dirty="0" err="1" smtClean="0">
                <a:latin typeface="Times New Roman" panose="02020603050405020304" pitchFamily="18" charset="0"/>
                <a:cs typeface="Times New Roman" panose="02020603050405020304" pitchFamily="18" charset="0"/>
              </a:rPr>
              <a:t>дейін</a:t>
            </a:r>
            <a:r>
              <a:rPr lang="kk-KZ" sz="1200" dirty="0" smtClean="0">
                <a:latin typeface="Times New Roman" pitchFamily="18" charset="0"/>
                <a:cs typeface="Times New Roman" pitchFamily="18" charset="0"/>
              </a:rPr>
              <a:t>         </a:t>
            </a:r>
          </a:p>
          <a:p>
            <a:pPr indent="182563">
              <a:defRPr/>
            </a:pPr>
            <a:r>
              <a:rPr lang="kk-KZ" sz="1200" dirty="0" smtClean="0">
                <a:solidFill>
                  <a:prstClr val="black"/>
                </a:solidFill>
                <a:latin typeface="Times New Roman" pitchFamily="18" charset="0"/>
                <a:cs typeface="Times New Roman" pitchFamily="18" charset="0"/>
              </a:rPr>
              <a:t>       Жауын-шашынсыз. </a:t>
            </a:r>
            <a:r>
              <a:rPr lang="kk-KZ" sz="1200" dirty="0" smtClean="0">
                <a:latin typeface="Times New Roman"/>
                <a:ea typeface="Calibri"/>
              </a:rPr>
              <a:t>Солтүстік-шығыстан </a:t>
            </a:r>
            <a:r>
              <a:rPr lang="kk-KZ" sz="1200" dirty="0">
                <a:latin typeface="Times New Roman"/>
                <a:ea typeface="Calibri"/>
              </a:rPr>
              <a:t>соғатын жел оңтүстік-шығыс желіне ауысады</a:t>
            </a:r>
            <a:r>
              <a:rPr lang="kk-KZ" sz="1200" dirty="0" smtClean="0">
                <a:latin typeface="Times New Roman"/>
                <a:ea typeface="Calibri"/>
              </a:rPr>
              <a:t>, </a:t>
            </a:r>
            <a:r>
              <a:rPr lang="kk-KZ" sz="1200" dirty="0">
                <a:latin typeface="Times New Roman"/>
                <a:ea typeface="Calibri"/>
              </a:rPr>
              <a:t>күші </a:t>
            </a:r>
            <a:r>
              <a:rPr lang="kk-KZ" sz="1200" dirty="0" smtClean="0">
                <a:latin typeface="Times New Roman"/>
                <a:ea typeface="Calibri"/>
              </a:rPr>
              <a:t>9-14 </a:t>
            </a:r>
            <a:r>
              <a:rPr lang="kk-KZ" sz="1200" dirty="0" smtClean="0">
                <a:latin typeface="Times New Roman" pitchFamily="18" charset="0"/>
                <a:cs typeface="Times New Roman" pitchFamily="18" charset="0"/>
              </a:rPr>
              <a:t>м/с</a:t>
            </a:r>
            <a:r>
              <a:rPr lang="kk-KZ" sz="1200" dirty="0">
                <a:latin typeface="Times New Roman" pitchFamily="18" charset="0"/>
                <a:cs typeface="Times New Roman" pitchFamily="18" charset="0"/>
              </a:rPr>
              <a:t>. Ауа температурасы түнде </a:t>
            </a:r>
            <a:r>
              <a:rPr lang="kk-KZ" sz="1200" dirty="0" smtClean="0">
                <a:latin typeface="Times New Roman" pitchFamily="18" charset="0"/>
                <a:cs typeface="Times New Roman" pitchFamily="18" charset="0"/>
              </a:rPr>
              <a:t>5-7, </a:t>
            </a:r>
            <a:r>
              <a:rPr lang="kk-KZ" sz="1200" dirty="0">
                <a:latin typeface="Times New Roman" pitchFamily="18" charset="0"/>
                <a:cs typeface="Times New Roman" pitchFamily="18" charset="0"/>
              </a:rPr>
              <a:t>күндіз </a:t>
            </a:r>
            <a:r>
              <a:rPr lang="kk-KZ" sz="1200" dirty="0" smtClean="0">
                <a:latin typeface="Times New Roman" pitchFamily="18" charset="0"/>
                <a:cs typeface="Times New Roman" pitchFamily="18" charset="0"/>
              </a:rPr>
              <a:t>15-17 </a:t>
            </a:r>
            <a:r>
              <a:rPr lang="kk-KZ" sz="1200" dirty="0" smtClean="0">
                <a:latin typeface="Times New Roman" pitchFamily="18" charset="0"/>
                <a:cs typeface="Times New Roman" pitchFamily="18" charset="0"/>
              </a:rPr>
              <a:t>градус </a:t>
            </a:r>
            <a:r>
              <a:rPr lang="kk-KZ" sz="1200" dirty="0">
                <a:latin typeface="Times New Roman" pitchFamily="18" charset="0"/>
                <a:cs typeface="Times New Roman" pitchFamily="18" charset="0"/>
              </a:rPr>
              <a:t>жылы болады.</a:t>
            </a:r>
            <a:r>
              <a:rPr lang="kk-KZ" sz="1200" dirty="0">
                <a:solidFill>
                  <a:prstClr val="black"/>
                </a:solidFill>
                <a:latin typeface="Times New Roman" pitchFamily="18" charset="0"/>
                <a:cs typeface="Times New Roman" pitchFamily="18" charset="0"/>
              </a:rPr>
              <a:t>  </a:t>
            </a:r>
          </a:p>
          <a:p>
            <a:pPr indent="182563"/>
            <a:endParaRPr lang="ru-RU" sz="1200" dirty="0">
              <a:latin typeface="Times New Roman" pitchFamily="18" charset="0"/>
              <a:cs typeface="Times New Roman" pitchFamily="18" charset="0"/>
            </a:endParaRPr>
          </a:p>
          <a:p>
            <a:endParaRPr lang="kk-KZ" altLang="ru-RU" sz="1200" b="1" dirty="0">
              <a:latin typeface="Times New Roman" panose="02020603050405020304" pitchFamily="18" charset="0"/>
              <a:cs typeface="Times New Roman" panose="02020603050405020304" pitchFamily="18" charset="0"/>
            </a:endParaRPr>
          </a:p>
          <a:p>
            <a:pPr algn="ctr"/>
            <a:r>
              <a:rPr lang="ru-RU" altLang="ru-RU" sz="1200" b="1" dirty="0" smtClean="0">
                <a:latin typeface="Times New Roman" panose="02020603050405020304" pitchFamily="18" charset="0"/>
                <a:cs typeface="Times New Roman" panose="02020603050405020304" pitchFamily="18" charset="0"/>
              </a:rPr>
              <a:t>2022 </a:t>
            </a:r>
            <a:r>
              <a:rPr lang="ru-RU" altLang="ru-RU" sz="1200" b="1" dirty="0" err="1" smtClean="0">
                <a:latin typeface="Times New Roman" panose="02020603050405020304" pitchFamily="18" charset="0"/>
                <a:cs typeface="Times New Roman" panose="02020603050405020304" pitchFamily="18" charset="0"/>
              </a:rPr>
              <a:t>жылғы</a:t>
            </a:r>
            <a:r>
              <a:rPr lang="ru-RU" altLang="ru-RU" sz="1200" b="1" dirty="0" smtClean="0">
                <a:latin typeface="Times New Roman" panose="02020603050405020304" pitchFamily="18" charset="0"/>
                <a:cs typeface="Times New Roman" panose="02020603050405020304" pitchFamily="18" charset="0"/>
              </a:rPr>
              <a:t> 26 </a:t>
            </a:r>
            <a:r>
              <a:rPr lang="ru-RU" altLang="ru-RU" sz="1200" b="1" dirty="0" err="1" smtClean="0">
                <a:latin typeface="Times New Roman" panose="02020603050405020304" pitchFamily="18" charset="0"/>
                <a:cs typeface="Times New Roman" panose="02020603050405020304" pitchFamily="18" charset="0"/>
              </a:rPr>
              <a:t>қазанға</a:t>
            </a:r>
            <a:endParaRPr lang="ru-RU" sz="1200" b="1" dirty="0" smtClean="0">
              <a:latin typeface="Times New Roman" panose="02020603050405020304" pitchFamily="18" charset="0"/>
              <a:cs typeface="Times New Roman" panose="02020603050405020304" pitchFamily="18" charset="0"/>
            </a:endParaRPr>
          </a:p>
          <a:p>
            <a:pPr indent="182563" algn="ctr">
              <a:defRPr/>
            </a:pPr>
            <a:r>
              <a:rPr lang="ru-RU" sz="1200" b="1" dirty="0" smtClean="0">
                <a:solidFill>
                  <a:prstClr val="black"/>
                </a:solidFill>
                <a:latin typeface="Times New Roman" panose="02020603050405020304" pitchFamily="18" charset="0"/>
                <a:cs typeface="Times New Roman" panose="02020603050405020304" pitchFamily="18" charset="0"/>
              </a:rPr>
              <a:t>25 </a:t>
            </a:r>
            <a:r>
              <a:rPr lang="ru-RU" altLang="ru-RU" sz="1200" b="1" dirty="0" err="1">
                <a:solidFill>
                  <a:prstClr val="black"/>
                </a:solidFill>
                <a:latin typeface="Times New Roman" panose="02020603050405020304" pitchFamily="18" charset="0"/>
                <a:cs typeface="Times New Roman" panose="02020603050405020304" pitchFamily="18" charset="0"/>
              </a:rPr>
              <a:t>қазан</a:t>
            </a:r>
            <a:r>
              <a:rPr lang="kk-KZ" altLang="ru-RU" sz="1200" b="1" dirty="0">
                <a:solidFill>
                  <a:prstClr val="black"/>
                </a:solidFill>
                <a:latin typeface="Times New Roman" panose="02020603050405020304" pitchFamily="18" charset="0"/>
                <a:cs typeface="Times New Roman" panose="02020603050405020304" pitchFamily="18" charset="0"/>
              </a:rPr>
              <a:t> </a:t>
            </a:r>
            <a:r>
              <a:rPr lang="ru-RU" sz="1200" b="1" dirty="0" err="1" smtClean="0">
                <a:latin typeface="Times New Roman" panose="02020603050405020304" pitchFamily="18" charset="0"/>
                <a:cs typeface="Times New Roman" panose="02020603050405020304" pitchFamily="18" charset="0"/>
              </a:rPr>
              <a:t>сағ</a:t>
            </a:r>
            <a:r>
              <a:rPr lang="ru-RU" sz="1200" b="1" dirty="0">
                <a:latin typeface="Times New Roman" panose="02020603050405020304" pitchFamily="18" charset="0"/>
                <a:cs typeface="Times New Roman" panose="02020603050405020304" pitchFamily="18" charset="0"/>
              </a:rPr>
              <a:t>. 21-ден </a:t>
            </a:r>
            <a:r>
              <a:rPr lang="ru-RU" sz="1200" b="1" dirty="0" err="1">
                <a:latin typeface="Times New Roman" panose="02020603050405020304" pitchFamily="18" charset="0"/>
                <a:cs typeface="Times New Roman" panose="02020603050405020304" pitchFamily="18" charset="0"/>
              </a:rPr>
              <a:t>бастап</a:t>
            </a:r>
            <a:r>
              <a:rPr lang="ru-RU" sz="1200" b="1" dirty="0">
                <a:latin typeface="Times New Roman" panose="02020603050405020304" pitchFamily="18" charset="0"/>
                <a:cs typeface="Times New Roman" panose="02020603050405020304" pitchFamily="18" charset="0"/>
              </a:rPr>
              <a:t> </a:t>
            </a:r>
            <a:r>
              <a:rPr lang="ru-RU" sz="1200" b="1" dirty="0" smtClean="0">
                <a:latin typeface="Times New Roman" panose="02020603050405020304" pitchFamily="18" charset="0"/>
                <a:cs typeface="Times New Roman" panose="02020603050405020304" pitchFamily="18" charset="0"/>
              </a:rPr>
              <a:t> 26 </a:t>
            </a:r>
            <a:r>
              <a:rPr lang="ru-RU" altLang="ru-RU" sz="1200" b="1" dirty="0" err="1" smtClean="0">
                <a:latin typeface="Times New Roman" panose="02020603050405020304" pitchFamily="18" charset="0"/>
                <a:cs typeface="Times New Roman" panose="02020603050405020304" pitchFamily="18" charset="0"/>
              </a:rPr>
              <a:t>қазан</a:t>
            </a:r>
            <a:r>
              <a:rPr lang="kk-KZ" altLang="ru-RU" sz="1200" b="1" dirty="0" smtClean="0">
                <a:latin typeface="Times New Roman" panose="02020603050405020304" pitchFamily="18" charset="0"/>
                <a:cs typeface="Times New Roman" panose="02020603050405020304" pitchFamily="18" charset="0"/>
              </a:rPr>
              <a:t> </a:t>
            </a:r>
            <a:r>
              <a:rPr lang="ru-RU" sz="1200" b="1" dirty="0" err="1">
                <a:latin typeface="Times New Roman" panose="02020603050405020304" pitchFamily="18" charset="0"/>
                <a:cs typeface="Times New Roman" panose="02020603050405020304" pitchFamily="18" charset="0"/>
              </a:rPr>
              <a:t>сағ</a:t>
            </a:r>
            <a:r>
              <a:rPr lang="ru-RU" sz="1200" b="1" dirty="0">
                <a:latin typeface="Times New Roman" panose="02020603050405020304" pitchFamily="18" charset="0"/>
                <a:cs typeface="Times New Roman" panose="02020603050405020304" pitchFamily="18" charset="0"/>
              </a:rPr>
              <a:t>. 09-</a:t>
            </a:r>
            <a:r>
              <a:rPr lang="kk-KZ" sz="1200" b="1" dirty="0">
                <a:latin typeface="Times New Roman" panose="02020603050405020304" pitchFamily="18" charset="0"/>
                <a:cs typeface="Times New Roman" panose="02020603050405020304" pitchFamily="18" charset="0"/>
              </a:rPr>
              <a:t>ға</a:t>
            </a:r>
            <a:r>
              <a:rPr lang="ru-RU" sz="1200" b="1" dirty="0">
                <a:latin typeface="Times New Roman" panose="02020603050405020304" pitchFamily="18" charset="0"/>
                <a:cs typeface="Times New Roman" panose="02020603050405020304" pitchFamily="18" charset="0"/>
              </a:rPr>
              <a:t> </a:t>
            </a:r>
            <a:r>
              <a:rPr lang="ru-RU" sz="1200" b="1" dirty="0" err="1" smtClean="0">
                <a:latin typeface="Times New Roman" panose="02020603050405020304" pitchFamily="18" charset="0"/>
                <a:cs typeface="Times New Roman" panose="02020603050405020304" pitchFamily="18" charset="0"/>
              </a:rPr>
              <a:t>дейін</a:t>
            </a:r>
            <a:r>
              <a:rPr lang="ru-RU" sz="1200" b="1" dirty="0" smtClean="0">
                <a:latin typeface="Times New Roman" panose="02020603050405020304" pitchFamily="18" charset="0"/>
                <a:cs typeface="Times New Roman" panose="02020603050405020304" pitchFamily="18" charset="0"/>
              </a:rPr>
              <a:t> </a:t>
            </a:r>
            <a:r>
              <a:rPr lang="kk-KZ" sz="1200" dirty="0" smtClean="0">
                <a:solidFill>
                  <a:prstClr val="black"/>
                </a:solidFill>
                <a:latin typeface="Times New Roman" pitchFamily="18" charset="0"/>
                <a:cs typeface="Times New Roman" pitchFamily="18" charset="0"/>
              </a:rPr>
              <a:t>        </a:t>
            </a:r>
          </a:p>
          <a:p>
            <a:pPr indent="182563">
              <a:defRPr/>
            </a:pPr>
            <a:r>
              <a:rPr lang="kk-KZ" sz="1200" dirty="0">
                <a:solidFill>
                  <a:prstClr val="black"/>
                </a:solidFill>
                <a:latin typeface="Times New Roman" pitchFamily="18" charset="0"/>
                <a:ea typeface="Calibri"/>
                <a:cs typeface="Times New Roman" pitchFamily="18" charset="0"/>
              </a:rPr>
              <a:t> </a:t>
            </a:r>
            <a:r>
              <a:rPr lang="kk-KZ" sz="1200" dirty="0" smtClean="0">
                <a:solidFill>
                  <a:prstClr val="black"/>
                </a:solidFill>
                <a:latin typeface="Times New Roman" pitchFamily="18" charset="0"/>
                <a:ea typeface="Calibri"/>
                <a:cs typeface="Times New Roman" pitchFamily="18" charset="0"/>
              </a:rPr>
              <a:t>       Кей уақытта жаңбыр жауады. </a:t>
            </a:r>
            <a:r>
              <a:rPr lang="kk-KZ" sz="1200" dirty="0" smtClean="0">
                <a:solidFill>
                  <a:prstClr val="black"/>
                </a:solidFill>
                <a:latin typeface="Times New Roman" pitchFamily="18" charset="0"/>
                <a:ea typeface="Calibri"/>
                <a:cs typeface="Times New Roman" pitchFamily="18" charset="0"/>
              </a:rPr>
              <a:t>О</a:t>
            </a:r>
            <a:r>
              <a:rPr lang="kk-KZ" sz="1200" dirty="0" smtClean="0">
                <a:latin typeface="Times New Roman"/>
                <a:ea typeface="Calibri"/>
              </a:rPr>
              <a:t>ңтүстік-батыстан </a:t>
            </a:r>
            <a:r>
              <a:rPr lang="kk-KZ" sz="1200" dirty="0">
                <a:latin typeface="Times New Roman"/>
                <a:ea typeface="Calibri"/>
              </a:rPr>
              <a:t>жел соғады</a:t>
            </a:r>
            <a:r>
              <a:rPr lang="kk-KZ" sz="1200" dirty="0" smtClean="0">
                <a:latin typeface="Times New Roman"/>
                <a:ea typeface="Calibri"/>
              </a:rPr>
              <a:t>, </a:t>
            </a:r>
            <a:r>
              <a:rPr lang="kk-KZ" sz="1200" dirty="0">
                <a:latin typeface="Times New Roman"/>
                <a:ea typeface="Calibri"/>
              </a:rPr>
              <a:t>күші 9-14 </a:t>
            </a:r>
            <a:r>
              <a:rPr lang="kk-KZ" sz="1200" dirty="0" smtClean="0">
                <a:latin typeface="Times New Roman" pitchFamily="18" charset="0"/>
                <a:cs typeface="Times New Roman" pitchFamily="18" charset="0"/>
              </a:rPr>
              <a:t>м/с. </a:t>
            </a:r>
            <a:r>
              <a:rPr lang="kk-KZ" sz="1200" dirty="0">
                <a:latin typeface="Times New Roman" pitchFamily="18" charset="0"/>
                <a:cs typeface="Times New Roman" pitchFamily="18" charset="0"/>
              </a:rPr>
              <a:t>Ауа температурасы </a:t>
            </a:r>
            <a:r>
              <a:rPr lang="kk-KZ" sz="1200" dirty="0" smtClean="0">
                <a:latin typeface="Times New Roman" pitchFamily="18" charset="0"/>
                <a:cs typeface="Times New Roman" pitchFamily="18" charset="0"/>
              </a:rPr>
              <a:t>түнде </a:t>
            </a:r>
            <a:r>
              <a:rPr lang="kk-KZ" sz="1200" dirty="0" smtClean="0">
                <a:latin typeface="Times New Roman" pitchFamily="18" charset="0"/>
                <a:cs typeface="Times New Roman" pitchFamily="18" charset="0"/>
              </a:rPr>
              <a:t>7-9 </a:t>
            </a:r>
            <a:r>
              <a:rPr lang="kk-KZ" sz="1200" dirty="0" smtClean="0">
                <a:latin typeface="Times New Roman" pitchFamily="18" charset="0"/>
                <a:cs typeface="Times New Roman" pitchFamily="18" charset="0"/>
              </a:rPr>
              <a:t>градус </a:t>
            </a:r>
            <a:r>
              <a:rPr lang="kk-KZ" sz="1200" dirty="0">
                <a:latin typeface="Times New Roman" pitchFamily="18" charset="0"/>
                <a:cs typeface="Times New Roman" pitchFamily="18" charset="0"/>
              </a:rPr>
              <a:t>жылы болады.</a:t>
            </a:r>
            <a:r>
              <a:rPr lang="kk-KZ" sz="1200" dirty="0" smtClean="0">
                <a:solidFill>
                  <a:prstClr val="black"/>
                </a:solidFill>
                <a:latin typeface="Times New Roman" pitchFamily="18" charset="0"/>
                <a:cs typeface="Times New Roman" pitchFamily="18" charset="0"/>
              </a:rPr>
              <a:t>  </a:t>
            </a:r>
            <a:endParaRPr lang="kk-KZ" sz="1200" dirty="0">
              <a:solidFill>
                <a:prstClr val="black"/>
              </a:solidFill>
              <a:latin typeface="Times New Roman" pitchFamily="18" charset="0"/>
              <a:cs typeface="Times New Roman" pitchFamily="18" charset="0"/>
            </a:endParaRPr>
          </a:p>
          <a:p>
            <a:pPr indent="182563"/>
            <a:endParaRPr lang="ru-RU" sz="1200" dirty="0">
              <a:latin typeface="Times New Roman" pitchFamily="18" charset="0"/>
              <a:cs typeface="Times New Roman" pitchFamily="18" charset="0"/>
            </a:endParaRPr>
          </a:p>
        </p:txBody>
      </p:sp>
      <p:sp>
        <p:nvSpPr>
          <p:cNvPr id="21" name="TextBox 13"/>
          <p:cNvSpPr txBox="1"/>
          <p:nvPr/>
        </p:nvSpPr>
        <p:spPr>
          <a:xfrm>
            <a:off x="5013577" y="2856449"/>
            <a:ext cx="4680169" cy="830997"/>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r>
              <a:rPr lang="ru-RU" sz="1200" dirty="0" smtClean="0">
                <a:solidFill>
                  <a:schemeClr val="tx1"/>
                </a:solidFill>
                <a:latin typeface="Times New Roman" panose="02020603050405020304" pitchFamily="18" charset="0"/>
                <a:cs typeface="Times New Roman" panose="02020603050405020304" pitchFamily="18" charset="0"/>
              </a:rPr>
              <a:t>        25 </a:t>
            </a:r>
            <a:r>
              <a:rPr lang="ru-RU" sz="1200" dirty="0" err="1" smtClean="0">
                <a:solidFill>
                  <a:schemeClr val="tx1"/>
                </a:solidFill>
                <a:latin typeface="Times New Roman" panose="02020603050405020304" pitchFamily="18" charset="0"/>
                <a:cs typeface="Times New Roman" panose="02020603050405020304" pitchFamily="18" charset="0"/>
              </a:rPr>
              <a:t>қазанға</a:t>
            </a:r>
            <a:r>
              <a:rPr lang="ru-RU" sz="1200" dirty="0" smtClean="0">
                <a:solidFill>
                  <a:schemeClr val="tx1"/>
                </a:solidFill>
                <a:latin typeface="Times New Roman" panose="02020603050405020304" pitchFamily="18" charset="0"/>
                <a:cs typeface="Times New Roman" panose="02020603050405020304" pitchFamily="18" charset="0"/>
              </a:rPr>
              <a:t> </a:t>
            </a:r>
            <a:r>
              <a:rPr lang="ru-RU" sz="1200" dirty="0" err="1" smtClean="0">
                <a:solidFill>
                  <a:schemeClr val="tx1"/>
                </a:solidFill>
                <a:latin typeface="Times New Roman" panose="02020603050405020304" pitchFamily="18" charset="0"/>
                <a:cs typeface="Times New Roman" panose="02020603050405020304" pitchFamily="18" charset="0"/>
              </a:rPr>
              <a:t>метеорологиялық</a:t>
            </a:r>
            <a:r>
              <a:rPr lang="ru-RU" sz="1200" dirty="0" smtClean="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жағдайлар</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атмосферасында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ластаушы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заттардың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smtClean="0">
                <a:solidFill>
                  <a:schemeClr val="tx1"/>
                </a:solidFill>
                <a:latin typeface="Times New Roman" panose="02020603050405020304" pitchFamily="18" charset="0"/>
                <a:cs typeface="Times New Roman" panose="02020603050405020304" pitchFamily="18" charset="0"/>
              </a:rPr>
              <a:t>ыдырауына</a:t>
            </a:r>
            <a:r>
              <a:rPr lang="ru-RU" sz="1200" dirty="0" smtClean="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ықпал</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етеді</a:t>
            </a:r>
            <a:r>
              <a:rPr lang="ru-RU" sz="1200" dirty="0" smtClean="0">
                <a:solidFill>
                  <a:schemeClr val="tx1"/>
                </a:solidFill>
                <a:latin typeface="Times New Roman" panose="02020603050405020304" pitchFamily="18" charset="0"/>
                <a:cs typeface="Times New Roman" panose="02020603050405020304" pitchFamily="18" charset="0"/>
              </a:rPr>
              <a:t>. </a:t>
            </a:r>
          </a:p>
          <a:p>
            <a:pPr algn="just"/>
            <a:r>
              <a:rPr lang="ru-RU" sz="1200" dirty="0" smtClean="0">
                <a:solidFill>
                  <a:schemeClr val="tx1"/>
                </a:solidFill>
                <a:latin typeface="Times New Roman" panose="02020603050405020304" pitchFamily="18" charset="0"/>
                <a:cs typeface="Times New Roman" panose="02020603050405020304" pitchFamily="18" charset="0"/>
              </a:rPr>
              <a:t>        25 </a:t>
            </a:r>
            <a:r>
              <a:rPr lang="ru-RU" sz="1200" dirty="0" err="1" smtClean="0">
                <a:solidFill>
                  <a:schemeClr val="tx1"/>
                </a:solidFill>
                <a:latin typeface="Times New Roman" panose="02020603050405020304" pitchFamily="18" charset="0"/>
                <a:cs typeface="Times New Roman" panose="02020603050405020304" pitchFamily="18" charset="0"/>
              </a:rPr>
              <a:t>қазанға</a:t>
            </a:r>
            <a:r>
              <a:rPr lang="ru-RU" sz="1200" dirty="0" smtClean="0">
                <a:solidFill>
                  <a:schemeClr val="tx1"/>
                </a:solidFill>
                <a:latin typeface="Times New Roman" panose="02020603050405020304" pitchFamily="18" charset="0"/>
                <a:cs typeface="Times New Roman" panose="02020603050405020304" pitchFamily="18" charset="0"/>
              </a:rPr>
              <a:t> </a:t>
            </a:r>
            <a:r>
              <a:rPr lang="ru-RU" sz="1200" dirty="0" err="1" smtClean="0">
                <a:solidFill>
                  <a:schemeClr val="tx1"/>
                </a:solidFill>
                <a:latin typeface="Times New Roman" panose="02020603050405020304" pitchFamily="18" charset="0"/>
                <a:cs typeface="Times New Roman" panose="02020603050405020304" pitchFamily="18" charset="0"/>
              </a:rPr>
              <a:t>жалпы</a:t>
            </a:r>
            <a:r>
              <a:rPr lang="ru-RU" sz="1200" dirty="0" smtClean="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қала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бойынша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ауаның</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ластану</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деңгейі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smtClean="0">
                <a:solidFill>
                  <a:schemeClr val="tx1"/>
                </a:solidFill>
                <a:latin typeface="Times New Roman" panose="02020603050405020304" pitchFamily="18" charset="0"/>
                <a:cs typeface="Times New Roman" panose="02020603050405020304" pitchFamily="18" charset="0"/>
              </a:rPr>
              <a:t>төмен</a:t>
            </a:r>
            <a:r>
              <a:rPr lang="ru-RU" sz="1200" dirty="0" smtClean="0">
                <a:solidFill>
                  <a:schemeClr val="tx1"/>
                </a:solidFill>
                <a:latin typeface="Times New Roman" panose="02020603050405020304" pitchFamily="18" charset="0"/>
                <a:cs typeface="Times New Roman" panose="02020603050405020304" pitchFamily="18" charset="0"/>
              </a:rPr>
              <a:t> </a:t>
            </a:r>
            <a:r>
              <a:rPr lang="ru-RU" sz="1200" dirty="0">
                <a:solidFill>
                  <a:schemeClr val="tx1"/>
                </a:solidFill>
                <a:latin typeface="Times New Roman" panose="02020603050405020304" pitchFamily="18" charset="0"/>
                <a:cs typeface="Times New Roman" panose="02020603050405020304" pitchFamily="18" charset="0"/>
              </a:rPr>
              <a:t>болады </a:t>
            </a:r>
            <a:r>
              <a:rPr lang="ru-RU" sz="1200" dirty="0" err="1">
                <a:solidFill>
                  <a:schemeClr val="tx1"/>
                </a:solidFill>
                <a:latin typeface="Times New Roman" panose="02020603050405020304" pitchFamily="18" charset="0"/>
                <a:cs typeface="Times New Roman" panose="02020603050405020304" pitchFamily="18" charset="0"/>
              </a:rPr>
              <a:t>деп</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күтілуде</a:t>
            </a:r>
            <a:r>
              <a:rPr lang="ru-RU" sz="1200" dirty="0">
                <a:solidFill>
                  <a:schemeClr val="tx1"/>
                </a:solidFill>
                <a:latin typeface="Times New Roman" panose="02020603050405020304" pitchFamily="18" charset="0"/>
                <a:cs typeface="Times New Roman" panose="02020603050405020304" pitchFamily="18" charset="0"/>
              </a:rPr>
              <a:t>.</a:t>
            </a:r>
          </a:p>
        </p:txBody>
      </p:sp>
      <p:graphicFrame>
        <p:nvGraphicFramePr>
          <p:cNvPr id="16" name="Таблица 2">
            <a:extLst>
              <a:ext uri="{FF2B5EF4-FFF2-40B4-BE49-F238E27FC236}">
                <a16:creationId xmlns:a16="http://schemas.microsoft.com/office/drawing/2014/main" xmlns="" id="{94CC0974-E1E4-47F3-9A8B-49A879A3B96B}"/>
              </a:ext>
            </a:extLst>
          </p:cNvPr>
          <p:cNvGraphicFramePr>
            <a:graphicFrameLocks noGrp="1"/>
          </p:cNvGraphicFramePr>
          <p:nvPr>
            <p:extLst>
              <p:ext uri="{D42A27DB-BD31-4B8C-83A1-F6EECF244321}">
                <p14:modId xmlns:p14="http://schemas.microsoft.com/office/powerpoint/2010/main" val="3320310364"/>
              </p:ext>
            </p:extLst>
          </p:nvPr>
        </p:nvGraphicFramePr>
        <p:xfrm>
          <a:off x="5026516" y="4158332"/>
          <a:ext cx="4691064" cy="2271356"/>
        </p:xfrm>
        <a:graphic>
          <a:graphicData uri="http://schemas.openxmlformats.org/drawingml/2006/table">
            <a:tbl>
              <a:tblPr firstRow="1" bandRow="1">
                <a:tableStyleId>{5C22544A-7EE6-4342-B048-85BDC9FD1C3A}</a:tableStyleId>
              </a:tblPr>
              <a:tblGrid>
                <a:gridCol w="1805096">
                  <a:extLst>
                    <a:ext uri="{9D8B030D-6E8A-4147-A177-3AD203B41FA5}">
                      <a16:colId xmlns:a16="http://schemas.microsoft.com/office/drawing/2014/main" xmlns="" val="3583770891"/>
                    </a:ext>
                  </a:extLst>
                </a:gridCol>
                <a:gridCol w="1440160">
                  <a:extLst>
                    <a:ext uri="{9D8B030D-6E8A-4147-A177-3AD203B41FA5}">
                      <a16:colId xmlns:a16="http://schemas.microsoft.com/office/drawing/2014/main" xmlns="" val="1276116030"/>
                    </a:ext>
                  </a:extLst>
                </a:gridCol>
                <a:gridCol w="1445808">
                  <a:extLst>
                    <a:ext uri="{9D8B030D-6E8A-4147-A177-3AD203B41FA5}">
                      <a16:colId xmlns:a16="http://schemas.microsoft.com/office/drawing/2014/main" xmlns="" val="2096923049"/>
                    </a:ext>
                  </a:extLst>
                </a:gridCol>
              </a:tblGrid>
              <a:tr h="516984">
                <a:tc>
                  <a:txBody>
                    <a:bodyPr/>
                    <a:lstStyle/>
                    <a:p>
                      <a:pPr algn="ctr"/>
                      <a:r>
                        <a:rPr lang="ru-RU" sz="1000" dirty="0" err="1" smtClean="0">
                          <a:solidFill>
                            <a:schemeClr val="tx1"/>
                          </a:solidFill>
                          <a:latin typeface="Times New Roman" panose="02020603050405020304" pitchFamily="18" charset="0"/>
                          <a:cs typeface="Times New Roman" panose="02020603050405020304" pitchFamily="18" charset="0"/>
                        </a:rPr>
                        <a:t>Ластаушы</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smtClean="0">
                          <a:solidFill>
                            <a:schemeClr val="tx1"/>
                          </a:solidFill>
                          <a:latin typeface="Times New Roman" panose="02020603050405020304" pitchFamily="18" charset="0"/>
                          <a:cs typeface="Times New Roman" panose="02020603050405020304" pitchFamily="18" charset="0"/>
                        </a:rPr>
                        <a:t>Факт </a:t>
                      </a:r>
                      <a:r>
                        <a:rPr lang="ru-RU" sz="1000" dirty="0" err="1" smtClean="0">
                          <a:solidFill>
                            <a:schemeClr val="tx1"/>
                          </a:solidFill>
                          <a:latin typeface="Times New Roman" panose="02020603050405020304" pitchFamily="18" charset="0"/>
                          <a:cs typeface="Times New Roman" panose="02020603050405020304" pitchFamily="18" charset="0"/>
                        </a:rPr>
                        <a:t>концентрациясы</a:t>
                      </a:r>
                      <a:r>
                        <a:rPr lang="ru-RU" sz="1000" dirty="0" smtClean="0">
                          <a:solidFill>
                            <a:schemeClr val="tx1"/>
                          </a:solidFill>
                          <a:latin typeface="Times New Roman" panose="02020603050405020304" pitchFamily="18" charset="0"/>
                          <a:cs typeface="Times New Roman" panose="02020603050405020304" pitchFamily="18" charset="0"/>
                        </a:rPr>
                        <a:t>, мкг/м3</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smtClean="0">
                          <a:solidFill>
                            <a:schemeClr val="tx1"/>
                          </a:solidFill>
                          <a:latin typeface="Times New Roman" panose="02020603050405020304" pitchFamily="18" charset="0"/>
                          <a:cs typeface="Times New Roman" panose="02020603050405020304" pitchFamily="18" charset="0"/>
                        </a:rPr>
                        <a:t>ШЖШ асу </a:t>
                      </a:r>
                      <a:r>
                        <a:rPr lang="ru-RU" sz="1000" dirty="0" err="1" smtClean="0">
                          <a:solidFill>
                            <a:schemeClr val="tx1"/>
                          </a:solidFill>
                          <a:latin typeface="Times New Roman" panose="02020603050405020304" pitchFamily="18" charset="0"/>
                          <a:cs typeface="Times New Roman" panose="02020603050405020304" pitchFamily="18" charset="0"/>
                        </a:rPr>
                        <a:t>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xmlns="" val="3611334865"/>
                  </a:ext>
                </a:extLst>
              </a:tr>
              <a:tr h="256376">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ru-RU" sz="1000" dirty="0" err="1" smtClean="0">
                          <a:solidFill>
                            <a:schemeClr val="tx1"/>
                          </a:solidFill>
                          <a:latin typeface="Times New Roman" panose="02020603050405020304" pitchFamily="18" charset="0"/>
                          <a:cs typeface="Times New Roman" panose="02020603050405020304" pitchFamily="18" charset="0"/>
                        </a:rPr>
                        <a:t>Қалқыма</a:t>
                      </a:r>
                      <a:r>
                        <a:rPr lang="ru-RU" sz="1000" dirty="0" smtClean="0">
                          <a:solidFill>
                            <a:schemeClr val="tx1"/>
                          </a:solidFill>
                          <a:latin typeface="Times New Roman" panose="02020603050405020304" pitchFamily="18" charset="0"/>
                          <a:cs typeface="Times New Roman" panose="02020603050405020304" pitchFamily="18" charset="0"/>
                        </a:rPr>
                        <a:t> </a:t>
                      </a:r>
                      <a:r>
                        <a:rPr lang="ru-RU" sz="1000" dirty="0" err="1" smtClean="0">
                          <a:solidFill>
                            <a:schemeClr val="tx1"/>
                          </a:solidFill>
                          <a:latin typeface="Times New Roman" panose="02020603050405020304" pitchFamily="18" charset="0"/>
                          <a:cs typeface="Times New Roman" panose="02020603050405020304" pitchFamily="18" charset="0"/>
                        </a:rPr>
                        <a:t>бөлшектер</a:t>
                      </a:r>
                      <a:r>
                        <a:rPr lang="ru-RU" sz="1000" dirty="0" smtClean="0">
                          <a:solidFill>
                            <a:schemeClr val="tx1"/>
                          </a:solidFill>
                          <a:latin typeface="Times New Roman" panose="02020603050405020304" pitchFamily="18" charset="0"/>
                          <a:cs typeface="Times New Roman" panose="02020603050405020304" pitchFamily="18" charset="0"/>
                        </a:rPr>
                        <a:t> РМ-2,5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smtClean="0">
                          <a:solidFill>
                            <a:schemeClr val="tx1"/>
                          </a:solidFill>
                          <a:latin typeface="Times New Roman" panose="02020603050405020304" pitchFamily="18" charset="0"/>
                          <a:cs typeface="Times New Roman" panose="02020603050405020304" pitchFamily="18" charset="0"/>
                        </a:rPr>
                        <a:t>0</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smtClean="0">
                          <a:solidFill>
                            <a:schemeClr val="tx1"/>
                          </a:solidFill>
                          <a:latin typeface="Times New Roman" panose="02020603050405020304" pitchFamily="18" charset="0"/>
                          <a:cs typeface="Times New Roman" panose="02020603050405020304" pitchFamily="18" charset="0"/>
                        </a:rPr>
                        <a:t>0</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xmlns="" val="10001"/>
                  </a:ext>
                </a:extLst>
              </a:tr>
              <a:tr h="244390">
                <a:tc>
                  <a:txBody>
                    <a:bodyPr/>
                    <a:lstStyle/>
                    <a:p>
                      <a:r>
                        <a:rPr lang="ru-RU" sz="1000" dirty="0" err="1" smtClean="0">
                          <a:solidFill>
                            <a:schemeClr val="tx1"/>
                          </a:solidFill>
                          <a:latin typeface="Times New Roman" panose="02020603050405020304" pitchFamily="18" charset="0"/>
                          <a:cs typeface="Times New Roman" panose="02020603050405020304" pitchFamily="18" charset="0"/>
                        </a:rPr>
                        <a:t>Қалқыма</a:t>
                      </a:r>
                      <a:r>
                        <a:rPr lang="ru-RU" sz="1000" dirty="0" smtClean="0">
                          <a:solidFill>
                            <a:schemeClr val="tx1"/>
                          </a:solidFill>
                          <a:latin typeface="Times New Roman" panose="02020603050405020304" pitchFamily="18" charset="0"/>
                          <a:cs typeface="Times New Roman" panose="02020603050405020304" pitchFamily="18" charset="0"/>
                        </a:rPr>
                        <a:t> </a:t>
                      </a:r>
                      <a:r>
                        <a:rPr lang="ru-RU" sz="1000" dirty="0" err="1" smtClean="0">
                          <a:solidFill>
                            <a:schemeClr val="tx1"/>
                          </a:solidFill>
                          <a:latin typeface="Times New Roman" panose="02020603050405020304" pitchFamily="18" charset="0"/>
                          <a:cs typeface="Times New Roman" panose="02020603050405020304" pitchFamily="18" charset="0"/>
                        </a:rPr>
                        <a:t>бөлшектер</a:t>
                      </a:r>
                      <a:r>
                        <a:rPr lang="ru-RU" sz="1000" dirty="0" smtClean="0">
                          <a:solidFill>
                            <a:schemeClr val="tx1"/>
                          </a:solidFill>
                          <a:latin typeface="Times New Roman" panose="02020603050405020304" pitchFamily="18" charset="0"/>
                          <a:cs typeface="Times New Roman" panose="02020603050405020304" pitchFamily="18" charset="0"/>
                        </a:rPr>
                        <a:t> РМ-10</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0</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0</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xmlns="" val="988232626"/>
                  </a:ext>
                </a:extLst>
              </a:tr>
              <a:tr h="244390">
                <a:tc>
                  <a:txBody>
                    <a:bodyPr/>
                    <a:lstStyle/>
                    <a:p>
                      <a:r>
                        <a:rPr lang="ru-RU" sz="1000" dirty="0" err="1" smtClean="0">
                          <a:solidFill>
                            <a:schemeClr val="tx1"/>
                          </a:solidFill>
                          <a:latin typeface="Times New Roman" panose="02020603050405020304" pitchFamily="18" charset="0"/>
                          <a:cs typeface="Times New Roman" panose="02020603050405020304" pitchFamily="18" charset="0"/>
                        </a:rPr>
                        <a:t>Күкірт</a:t>
                      </a:r>
                      <a:r>
                        <a:rPr lang="ru-RU" sz="1000" dirty="0" smtClean="0">
                          <a:solidFill>
                            <a:schemeClr val="tx1"/>
                          </a:solidFill>
                          <a:latin typeface="Times New Roman" panose="02020603050405020304" pitchFamily="18" charset="0"/>
                          <a:cs typeface="Times New Roman" panose="02020603050405020304" pitchFamily="18" charset="0"/>
                        </a:rPr>
                        <a:t> </a:t>
                      </a:r>
                      <a:r>
                        <a:rPr lang="ru-RU" sz="1000" dirty="0" err="1" smtClean="0">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0</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0</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xmlns="" val="3950010825"/>
                  </a:ext>
                </a:extLst>
              </a:tr>
              <a:tr h="244390">
                <a:tc>
                  <a:txBody>
                    <a:bodyPr/>
                    <a:lstStyle/>
                    <a:p>
                      <a:r>
                        <a:rPr lang="kk-KZ" sz="1000" dirty="0" smtClean="0">
                          <a:solidFill>
                            <a:schemeClr val="tx1"/>
                          </a:solidFill>
                          <a:latin typeface="Times New Roman" panose="02020603050405020304" pitchFamily="18" charset="0"/>
                          <a:cs typeface="Times New Roman" panose="02020603050405020304" pitchFamily="18" charset="0"/>
                        </a:rPr>
                        <a:t>Көміртек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0</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0</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xmlns="" val="1990536008"/>
                  </a:ext>
                </a:extLst>
              </a:tr>
              <a:tr h="244390">
                <a:tc>
                  <a:txBody>
                    <a:bodyPr/>
                    <a:lstStyle/>
                    <a:p>
                      <a:r>
                        <a:rPr lang="ru-RU" sz="1000" dirty="0" smtClean="0">
                          <a:solidFill>
                            <a:schemeClr val="tx1"/>
                          </a:solidFill>
                          <a:latin typeface="Times New Roman" panose="02020603050405020304" pitchFamily="18" charset="0"/>
                          <a:cs typeface="Times New Roman" panose="02020603050405020304" pitchFamily="18" charset="0"/>
                        </a:rPr>
                        <a:t>Азот </a:t>
                      </a:r>
                      <a:r>
                        <a:rPr lang="ru-RU" sz="1000" dirty="0" err="1" smtClean="0">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2</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0,01</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xmlns="" val="879239550"/>
                  </a:ext>
                </a:extLst>
              </a:tr>
              <a:tr h="244390">
                <a:tc>
                  <a:txBody>
                    <a:bodyPr/>
                    <a:lstStyle/>
                    <a:p>
                      <a:r>
                        <a:rPr lang="ru-RU" sz="1000" dirty="0" smtClean="0">
                          <a:solidFill>
                            <a:schemeClr val="tx1"/>
                          </a:solidFill>
                          <a:latin typeface="Times New Roman" panose="02020603050405020304" pitchFamily="18" charset="0"/>
                          <a:cs typeface="Times New Roman" panose="02020603050405020304" pitchFamily="18" charset="0"/>
                        </a:rPr>
                        <a:t>Азот </a:t>
                      </a:r>
                      <a:r>
                        <a:rPr lang="ru-RU" sz="1000" dirty="0" err="1" smtClean="0">
                          <a:solidFill>
                            <a:schemeClr val="tx1"/>
                          </a:solidFill>
                          <a:latin typeface="Times New Roman" panose="02020603050405020304" pitchFamily="18" charset="0"/>
                          <a:cs typeface="Times New Roman" panose="02020603050405020304" pitchFamily="18" charset="0"/>
                        </a:rPr>
                        <a:t>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9</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0,02</a:t>
                      </a:r>
                      <a:endParaRPr lang="ru-RU" sz="1000" b="0" i="0" u="none" strike="noStrike" dirty="0" smtClean="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xmlns="" val="330178899"/>
                  </a:ext>
                </a:extLst>
              </a:tr>
              <a:tr h="244390">
                <a:tc>
                  <a:txBody>
                    <a:bodyPr/>
                    <a:lstStyle/>
                    <a:p>
                      <a:r>
                        <a:rPr lang="kk-KZ" sz="1000" dirty="0" smtClean="0">
                          <a:solidFill>
                            <a:schemeClr val="tx1"/>
                          </a:solidFill>
                          <a:latin typeface="Times New Roman" panose="02020603050405020304" pitchFamily="18" charset="0"/>
                          <a:cs typeface="Times New Roman" panose="02020603050405020304" pitchFamily="18" charset="0"/>
                        </a:rPr>
                        <a:t>Күкіртсутегі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0</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0</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xmlns="" val="141613162"/>
                  </a:ext>
                </a:extLst>
              </a:tr>
            </a:tbl>
          </a:graphicData>
        </a:graphic>
      </p:graphicFrame>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КЗІНДЕГІ ХАЛЫҚҚА АРНАЛҒАН ҰСЫНЫСТАР</a:t>
            </a:r>
            <a:endParaRPr lang="ru-RU" sz="1400" b="1" dirty="0"/>
          </a:p>
        </p:txBody>
      </p:sp>
      <p:sp>
        <p:nvSpPr>
          <p:cNvPr id="22" name="Прямоугольник 26"/>
          <p:cNvSpPr/>
          <p:nvPr/>
        </p:nvSpPr>
        <p:spPr>
          <a:xfrm>
            <a:off x="276036" y="4569341"/>
            <a:ext cx="4661089" cy="1569660"/>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Тараз</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5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smtClean="0">
                <a:solidFill>
                  <a:srgbClr val="000000"/>
                </a:solidFill>
                <a:latin typeface="Times New Roman" panose="02020603050405020304" pitchFamily="18" charset="0"/>
                <a:cs typeface="Times New Roman" panose="02020603050405020304" pitchFamily="18" charset="0"/>
              </a:rPr>
              <a:t>:</a:t>
            </a:r>
          </a:p>
          <a:p>
            <a:pPr algn="just"/>
            <a:r>
              <a:rPr lang="ru-RU" altLang="ru-RU" sz="1200" dirty="0" smtClean="0">
                <a:solidFill>
                  <a:srgbClr val="000000"/>
                </a:solidFill>
                <a:latin typeface="Times New Roman" panose="02020603050405020304" pitchFamily="18" charset="0"/>
                <a:cs typeface="Times New Roman" panose="02020603050405020304" pitchFamily="18" charset="0"/>
              </a:rPr>
              <a:t>№ </a:t>
            </a:r>
            <a:r>
              <a:rPr lang="ru-RU" altLang="ru-RU" sz="1200" dirty="0">
                <a:solidFill>
                  <a:srgbClr val="000000"/>
                </a:solidFill>
                <a:latin typeface="Times New Roman" panose="02020603050405020304" pitchFamily="18" charset="0"/>
                <a:cs typeface="Times New Roman" panose="02020603050405020304" pitchFamily="18" charset="0"/>
              </a:rPr>
              <a:t>1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-Шымкент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smtClean="0">
                <a:solidFill>
                  <a:srgbClr val="000000"/>
                </a:solidFill>
                <a:latin typeface="Times New Roman" panose="02020603050405020304" pitchFamily="18" charset="0"/>
                <a:cs typeface="Times New Roman" panose="02020603050405020304" pitchFamily="18" charset="0"/>
              </a:rPr>
              <a:t>22</a:t>
            </a:r>
          </a:p>
          <a:p>
            <a:pPr algn="just"/>
            <a:r>
              <a:rPr lang="ru-RU" altLang="ru-RU" sz="1200" dirty="0" smtClean="0">
                <a:solidFill>
                  <a:srgbClr val="000000"/>
                </a:solidFill>
                <a:latin typeface="Times New Roman" panose="02020603050405020304" pitchFamily="18" charset="0"/>
                <a:cs typeface="Times New Roman" panose="02020603050405020304" pitchFamily="18" charset="0"/>
              </a:rPr>
              <a:t>№ </a:t>
            </a:r>
            <a:r>
              <a:rPr lang="ru-RU" altLang="ru-RU" sz="1200" dirty="0">
                <a:solidFill>
                  <a:srgbClr val="000000"/>
                </a:solidFill>
                <a:latin typeface="Times New Roman" panose="02020603050405020304" pitchFamily="18" charset="0"/>
                <a:cs typeface="Times New Roman" panose="02020603050405020304" pitchFamily="18" charset="0"/>
              </a:rPr>
              <a:t>2 </a:t>
            </a:r>
            <a:r>
              <a:rPr lang="ru-RU" altLang="ru-RU" sz="1200" dirty="0" err="1">
                <a:solidFill>
                  <a:srgbClr val="000000"/>
                </a:solidFill>
                <a:latin typeface="Times New Roman" panose="02020603050405020304" pitchFamily="18" charset="0"/>
                <a:cs typeface="Times New Roman" panose="02020603050405020304" pitchFamily="18" charset="0"/>
              </a:rPr>
              <a:t>бекет-Рысбек</a:t>
            </a:r>
            <a:r>
              <a:rPr lang="ru-RU" altLang="ru-RU" sz="1200" dirty="0">
                <a:solidFill>
                  <a:srgbClr val="000000"/>
                </a:solidFill>
                <a:latin typeface="Times New Roman" panose="02020603050405020304" pitchFamily="18" charset="0"/>
                <a:cs typeface="Times New Roman" panose="02020603050405020304" pitchFamily="18" charset="0"/>
              </a:rPr>
              <a:t> батыр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15, </a:t>
            </a:r>
            <a:r>
              <a:rPr lang="ru-RU" altLang="ru-RU" sz="1200" dirty="0" err="1">
                <a:solidFill>
                  <a:srgbClr val="000000"/>
                </a:solidFill>
                <a:latin typeface="Times New Roman" panose="02020603050405020304" pitchFamily="18" charset="0"/>
                <a:cs typeface="Times New Roman" panose="02020603050405020304" pitchFamily="18" charset="0"/>
              </a:rPr>
              <a:t>Ниетқалиев</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көшесінің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smtClean="0">
                <a:solidFill>
                  <a:srgbClr val="000000"/>
                </a:solidFill>
                <a:latin typeface="Times New Roman" panose="02020603050405020304" pitchFamily="18" charset="0"/>
                <a:cs typeface="Times New Roman" panose="02020603050405020304" pitchFamily="18" charset="0"/>
              </a:rPr>
              <a:t>қиылысы</a:t>
            </a:r>
            <a:endParaRPr lang="ru-RU" altLang="ru-RU" sz="1200" dirty="0" smtClean="0">
              <a:solidFill>
                <a:srgbClr val="000000"/>
              </a:solidFill>
              <a:latin typeface="Times New Roman" panose="02020603050405020304" pitchFamily="18" charset="0"/>
              <a:cs typeface="Times New Roman" panose="02020603050405020304" pitchFamily="18" charset="0"/>
            </a:endParaRPr>
          </a:p>
          <a:p>
            <a:pPr algn="just"/>
            <a:r>
              <a:rPr lang="ru-RU" altLang="ru-RU" sz="1200" dirty="0" smtClean="0">
                <a:solidFill>
                  <a:srgbClr val="000000"/>
                </a:solidFill>
                <a:latin typeface="Times New Roman" panose="02020603050405020304" pitchFamily="18" charset="0"/>
                <a:cs typeface="Times New Roman" panose="02020603050405020304" pitchFamily="18" charset="0"/>
              </a:rPr>
              <a:t>№ </a:t>
            </a:r>
            <a:r>
              <a:rPr lang="ru-RU" altLang="ru-RU" sz="1200" dirty="0">
                <a:solidFill>
                  <a:srgbClr val="000000"/>
                </a:solidFill>
                <a:latin typeface="Times New Roman" panose="02020603050405020304" pitchFamily="18" charset="0"/>
                <a:cs typeface="Times New Roman" panose="02020603050405020304" pitchFamily="18" charset="0"/>
              </a:rPr>
              <a:t>3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-Абай </a:t>
            </a:r>
            <a:r>
              <a:rPr lang="ru-RU" altLang="ru-RU" sz="1200" dirty="0" err="1">
                <a:solidFill>
                  <a:srgbClr val="000000"/>
                </a:solidFill>
                <a:latin typeface="Times New Roman" panose="02020603050405020304" pitchFamily="18" charset="0"/>
                <a:cs typeface="Times New Roman" panose="02020603050405020304" pitchFamily="18" charset="0"/>
              </a:rPr>
              <a:t>және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Төле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би</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көшелерінің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smtClean="0">
                <a:solidFill>
                  <a:srgbClr val="000000"/>
                </a:solidFill>
                <a:latin typeface="Times New Roman" panose="02020603050405020304" pitchFamily="18" charset="0"/>
                <a:cs typeface="Times New Roman" panose="02020603050405020304" pitchFamily="18" charset="0"/>
              </a:rPr>
              <a:t>қиылысы</a:t>
            </a:r>
            <a:endParaRPr lang="ru-RU" altLang="ru-RU" sz="1200" dirty="0" smtClean="0">
              <a:solidFill>
                <a:srgbClr val="000000"/>
              </a:solidFill>
              <a:latin typeface="Times New Roman" panose="02020603050405020304" pitchFamily="18" charset="0"/>
              <a:cs typeface="Times New Roman" panose="02020603050405020304" pitchFamily="18" charset="0"/>
            </a:endParaRPr>
          </a:p>
          <a:p>
            <a:pPr algn="just"/>
            <a:r>
              <a:rPr lang="ru-RU" altLang="ru-RU" sz="1200" dirty="0" smtClean="0">
                <a:solidFill>
                  <a:srgbClr val="000000"/>
                </a:solidFill>
                <a:latin typeface="Times New Roman" panose="02020603050405020304" pitchFamily="18" charset="0"/>
                <a:cs typeface="Times New Roman" panose="02020603050405020304" pitchFamily="18" charset="0"/>
              </a:rPr>
              <a:t>№ </a:t>
            </a:r>
            <a:r>
              <a:rPr lang="ru-RU" altLang="ru-RU" sz="1200" dirty="0">
                <a:solidFill>
                  <a:srgbClr val="000000"/>
                </a:solidFill>
                <a:latin typeface="Times New Roman" panose="02020603050405020304" pitchFamily="18" charset="0"/>
                <a:cs typeface="Times New Roman" panose="02020603050405020304" pitchFamily="18" charset="0"/>
              </a:rPr>
              <a:t>4 </a:t>
            </a:r>
            <a:r>
              <a:rPr lang="ru-RU" altLang="ru-RU" sz="1200" dirty="0" err="1">
                <a:solidFill>
                  <a:srgbClr val="000000"/>
                </a:solidFill>
                <a:latin typeface="Times New Roman" panose="02020603050405020304" pitchFamily="18" charset="0"/>
                <a:cs typeface="Times New Roman" panose="02020603050405020304" pitchFamily="18" charset="0"/>
              </a:rPr>
              <a:t>бекет-Байзақ</a:t>
            </a:r>
            <a:r>
              <a:rPr lang="ru-RU" altLang="ru-RU" sz="1200" dirty="0">
                <a:solidFill>
                  <a:srgbClr val="000000"/>
                </a:solidFill>
                <a:latin typeface="Times New Roman" panose="02020603050405020304" pitchFamily="18" charset="0"/>
                <a:cs typeface="Times New Roman" panose="02020603050405020304" pitchFamily="18" charset="0"/>
              </a:rPr>
              <a:t> батыр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smtClean="0">
                <a:solidFill>
                  <a:srgbClr val="000000"/>
                </a:solidFill>
                <a:latin typeface="Times New Roman" panose="02020603050405020304" pitchFamily="18" charset="0"/>
                <a:cs typeface="Times New Roman" panose="02020603050405020304" pitchFamily="18" charset="0"/>
              </a:rPr>
              <a:t>162</a:t>
            </a:r>
          </a:p>
          <a:p>
            <a:pPr algn="just"/>
            <a:r>
              <a:rPr lang="ru-RU" altLang="ru-RU" sz="1200" dirty="0" smtClean="0">
                <a:solidFill>
                  <a:srgbClr val="000000"/>
                </a:solidFill>
                <a:latin typeface="Times New Roman" panose="02020603050405020304" pitchFamily="18" charset="0"/>
                <a:cs typeface="Times New Roman" panose="02020603050405020304" pitchFamily="18" charset="0"/>
              </a:rPr>
              <a:t>№ </a:t>
            </a:r>
            <a:r>
              <a:rPr lang="ru-RU" altLang="ru-RU" sz="1200" dirty="0">
                <a:solidFill>
                  <a:srgbClr val="000000"/>
                </a:solidFill>
                <a:latin typeface="Times New Roman" panose="02020603050405020304" pitchFamily="18" charset="0"/>
                <a:cs typeface="Times New Roman" panose="02020603050405020304" pitchFamily="18" charset="0"/>
              </a:rPr>
              <a:t>6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 – </a:t>
            </a:r>
            <a:r>
              <a:rPr lang="ru-RU" altLang="ru-RU" sz="1200" dirty="0" err="1">
                <a:solidFill>
                  <a:srgbClr val="000000"/>
                </a:solidFill>
                <a:latin typeface="Times New Roman" panose="02020603050405020304" pitchFamily="18" charset="0"/>
                <a:cs typeface="Times New Roman" panose="02020603050405020304" pitchFamily="18" charset="0"/>
              </a:rPr>
              <a:t>Сәтпаев</a:t>
            </a:r>
            <a:r>
              <a:rPr lang="ru-RU" altLang="ru-RU" sz="1200" dirty="0">
                <a:solidFill>
                  <a:srgbClr val="000000"/>
                </a:solidFill>
                <a:latin typeface="Times New Roman" panose="02020603050405020304" pitchFamily="18" charset="0"/>
                <a:cs typeface="Times New Roman" panose="02020603050405020304" pitchFamily="18" charset="0"/>
              </a:rPr>
              <a:t> к-</a:t>
            </a:r>
            <a:r>
              <a:rPr lang="ru-RU" altLang="ru-RU" sz="1200" dirty="0" err="1">
                <a:solidFill>
                  <a:srgbClr val="000000"/>
                </a:solidFill>
                <a:latin typeface="Times New Roman" panose="02020603050405020304" pitchFamily="18" charset="0"/>
                <a:cs typeface="Times New Roman" panose="02020603050405020304" pitchFamily="18" charset="0"/>
              </a:rPr>
              <a:t>сі</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және</a:t>
            </a:r>
            <a:r>
              <a:rPr lang="ru-RU" altLang="ru-RU" sz="1200" dirty="0">
                <a:solidFill>
                  <a:srgbClr val="000000"/>
                </a:solidFill>
                <a:latin typeface="Times New Roman" panose="02020603050405020304" pitchFamily="18" charset="0"/>
                <a:cs typeface="Times New Roman" panose="02020603050405020304" pitchFamily="18" charset="0"/>
              </a:rPr>
              <a:t> Жамбыл </a:t>
            </a:r>
            <a:r>
              <a:rPr lang="ru-RU" altLang="ru-RU" sz="1200" dirty="0" err="1">
                <a:solidFill>
                  <a:srgbClr val="000000"/>
                </a:solidFill>
                <a:latin typeface="Times New Roman" panose="02020603050405020304" pitchFamily="18" charset="0"/>
                <a:cs typeface="Times New Roman" panose="02020603050405020304" pitchFamily="18" charset="0"/>
              </a:rPr>
              <a:t>даңғылы</a:t>
            </a:r>
            <a:endParaRPr lang="ru-RU" altLang="ru-RU" sz="1200" dirty="0">
              <a:latin typeface="Times New Roman" panose="02020603050405020304" pitchFamily="18" charset="0"/>
              <a:ea typeface="Times New Roman" panose="02020603050405020304" pitchFamily="18" charset="0"/>
            </a:endParaRPr>
          </a:p>
        </p:txBody>
      </p:sp>
      <p:sp>
        <p:nvSpPr>
          <p:cNvPr id="23" name="Прямоугольник 13"/>
          <p:cNvSpPr/>
          <p:nvPr/>
        </p:nvSpPr>
        <p:spPr>
          <a:xfrm>
            <a:off x="4945062" y="94971"/>
            <a:ext cx="4953000" cy="461963"/>
          </a:xfrm>
          <a:prstGeom prst="rect">
            <a:avLst/>
          </a:prstGeom>
          <a:noFill/>
          <a:ln w="9525">
            <a:noFill/>
          </a:ln>
        </p:spPr>
        <p:txBody>
          <a:bodyPr>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159610" y="4371880"/>
            <a:ext cx="4305072" cy="1913221"/>
            <a:chOff x="517463" y="3799939"/>
            <a:chExt cx="4305072" cy="2098406"/>
          </a:xfrm>
        </p:grpSpPr>
        <p:graphicFrame>
          <p:nvGraphicFramePr>
            <p:cNvPr id="26" name="Таблица 25"/>
            <p:cNvGraphicFramePr/>
            <p:nvPr>
              <p:extLst>
                <p:ext uri="{D42A27DB-BD31-4B8C-83A1-F6EECF244321}">
                  <p14:modId xmlns:p14="http://schemas.microsoft.com/office/powerpoint/2010/main" val="4116802539"/>
                </p:ext>
              </p:extLst>
            </p:nvPr>
          </p:nvGraphicFramePr>
          <p:xfrm>
            <a:off x="531522" y="5029036"/>
            <a:ext cx="4035777" cy="869309"/>
          </p:xfrm>
          <a:graphic>
            <a:graphicData uri="http://schemas.openxmlformats.org/drawingml/2006/table">
              <a:tbl>
                <a:tblPr/>
                <a:tblGrid>
                  <a:gridCol w="2017889">
                    <a:extLst>
                      <a:ext uri="{9D8B030D-6E8A-4147-A177-3AD203B41FA5}">
                        <a16:colId xmlns="" xmlns:a16="http://schemas.microsoft.com/office/drawing/2014/main" val="20000"/>
                      </a:ext>
                    </a:extLst>
                  </a:gridCol>
                  <a:gridCol w="2017888">
                    <a:extLst>
                      <a:ext uri="{9D8B030D-6E8A-4147-A177-3AD203B41FA5}">
                        <a16:colId xmlns=""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smtClean="0">
                            <a:latin typeface="Times New Roman" panose="02020603050405020304" pitchFamily="18" charset="0"/>
                            <a:ea typeface="Times New Roman" panose="02020603050405020304" pitchFamily="18" charset="0"/>
                          </a:rPr>
                          <a:t>Баспасөз</a:t>
                        </a:r>
                        <a:r>
                          <a:rPr lang="ru-RU" altLang="en-US" sz="800" dirty="0" smtClean="0">
                            <a:latin typeface="Times New Roman" panose="02020603050405020304" pitchFamily="18" charset="0"/>
                            <a:ea typeface="Times New Roman" panose="02020603050405020304" pitchFamily="18" charset="0"/>
                          </a:rPr>
                          <a:t> </a:t>
                        </a:r>
                        <a:r>
                          <a:rPr lang="ru-RU" altLang="en-US" sz="800" dirty="0" err="1" smtClean="0">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2"/>
                          </a:rPr>
                          <a:t>pressmeteo@gmail.com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smtClean="0">
                            <a:latin typeface="Times New Roman" panose="02020603050405020304" pitchFamily="18" charset="0"/>
                            <a:ea typeface="Times New Roman" panose="02020603050405020304" pitchFamily="18" charset="0"/>
                          </a:rPr>
                          <a:t>Халықаралық</a:t>
                        </a:r>
                        <a:r>
                          <a:rPr lang="ru-RU" altLang="en-US" sz="800" dirty="0" smtClean="0">
                            <a:latin typeface="Times New Roman" panose="02020603050405020304" pitchFamily="18" charset="0"/>
                            <a:ea typeface="Times New Roman" panose="02020603050405020304" pitchFamily="18" charset="0"/>
                          </a:rPr>
                          <a:t> </a:t>
                        </a:r>
                        <a:r>
                          <a:rPr lang="ru-RU" altLang="en-US" sz="800" dirty="0" err="1" smtClean="0">
                            <a:latin typeface="Times New Roman" panose="02020603050405020304" pitchFamily="18" charset="0"/>
                            <a:ea typeface="Times New Roman" panose="02020603050405020304" pitchFamily="18" charset="0"/>
                          </a:rPr>
                          <a:t>ынтымақтастық</a:t>
                        </a:r>
                        <a:r>
                          <a:rPr lang="ru-RU" altLang="en-US" sz="800" dirty="0" smtClean="0">
                            <a:latin typeface="Times New Roman" panose="02020603050405020304" pitchFamily="18" charset="0"/>
                            <a:ea typeface="Times New Roman" panose="02020603050405020304" pitchFamily="18" charset="0"/>
                          </a:rPr>
                          <a:t> </a:t>
                        </a:r>
                        <a:r>
                          <a:rPr lang="ru-RU" altLang="en-US" sz="800" dirty="0" err="1" smtClean="0">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 xmlns:a16="http://schemas.microsoft.com/office/drawing/2014/main" val="10001"/>
                    </a:ext>
                  </a:extLst>
                </a:tr>
              </a:tbl>
            </a:graphicData>
          </a:graphic>
        </p:graphicFrame>
        <p:sp>
          <p:nvSpPr>
            <p:cNvPr id="27" name="Прямоугольник 8"/>
            <p:cNvSpPr/>
            <p:nvPr/>
          </p:nvSpPr>
          <p:spPr>
            <a:xfrm>
              <a:off x="517463" y="3992618"/>
              <a:ext cx="2165978" cy="1215241"/>
            </a:xfrm>
            <a:prstGeom prst="rect">
              <a:avLst/>
            </a:prstGeom>
            <a:noFill/>
            <a:ln w="9525">
              <a:noFill/>
            </a:ln>
          </p:spPr>
          <p:txBody>
            <a:bodyPr wrap="none" anchor="ctr">
              <a:spAutoFit/>
            </a:bodyPr>
            <a:lstStyle/>
            <a:p>
              <a:pPr algn="ctr"/>
              <a:endParaRPr lang="kk-KZ" altLang="ru-RU" sz="1200" i="1" dirty="0" smtClean="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smtClean="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latin typeface="Times New Roman" panose="02020603050405020304" pitchFamily="18" charset="0"/>
                <a:cs typeface="Times New Roman" panose="02020603050405020304" pitchFamily="18" charset="0"/>
              </a:endParaRPr>
            </a:p>
            <a:p>
              <a:pPr algn="ctr"/>
              <a:r>
                <a:rPr lang="ru-RU" altLang="ru-RU" sz="1000" i="1" dirty="0" err="1">
                  <a:latin typeface="Times New Roman" panose="02020603050405020304" pitchFamily="18" charset="0"/>
                  <a:cs typeface="Times New Roman" panose="02020603050405020304" pitchFamily="18" charset="0"/>
                </a:rPr>
                <a:t>Нұр-сұлтан</a:t>
              </a:r>
              <a:r>
                <a:rPr lang="ru-RU" altLang="ru-RU" sz="1000" i="1" dirty="0">
                  <a:latin typeface="Times New Roman" panose="02020603050405020304" pitchFamily="18" charset="0"/>
                  <a:cs typeface="Times New Roman" panose="02020603050405020304" pitchFamily="18" charset="0"/>
                </a:rPr>
                <a:t>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к-</a:t>
              </a:r>
              <a:r>
                <a:rPr lang="ru-RU" altLang="ru-RU" sz="1000" i="1" dirty="0" err="1">
                  <a:latin typeface="Times New Roman" panose="02020603050405020304" pitchFamily="18" charset="0"/>
                  <a:cs typeface="Times New Roman" panose="02020603050405020304" pitchFamily="18" charset="0"/>
                </a:rPr>
                <a:t>сі</a:t>
              </a:r>
              <a:r>
                <a:rPr lang="ru-RU" altLang="ru-RU" sz="1000" i="1" dirty="0">
                  <a:latin typeface="Times New Roman" panose="02020603050405020304" pitchFamily="18" charset="0"/>
                  <a:cs typeface="Times New Roman" panose="02020603050405020304" pitchFamily="18" charset="0"/>
                </a:rPr>
                <a:t>, 11/1</a:t>
              </a:r>
              <a:endParaRPr lang="ru-RU" altLang="ru-RU" sz="1000" i="1" dirty="0">
                <a:solidFill>
                  <a:srgbClr val="000000"/>
                </a:solidFill>
                <a:latin typeface="Times New Roman" panose="02020603050405020304" pitchFamily="18" charset="0"/>
                <a:ea typeface="Times New Roman" panose="02020603050405020304" pitchFamily="18" charset="0"/>
              </a:endParaRPr>
            </a:p>
            <a:p>
              <a:pPr algn="ctr"/>
              <a:endParaRPr lang="ru-RU" altLang="ru-RU" sz="1000" i="1" dirty="0">
                <a:solidFill>
                  <a:srgbClr val="000000"/>
                </a:solidFill>
                <a:latin typeface="Times New Roman" panose="02020603050405020304" pitchFamily="18" charset="0"/>
                <a:ea typeface="Times New Roman" panose="02020603050405020304" pitchFamily="18" charset="0"/>
              </a:endParaRPr>
            </a:p>
            <a:p>
              <a:pPr algn="ctr"/>
              <a:endParaRPr lang="ru-RU" altLang="ru-RU" sz="1000" i="1" dirty="0">
                <a:solidFill>
                  <a:srgbClr val="00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1113971"/>
            </a:xfrm>
            <a:prstGeom prst="rect">
              <a:avLst/>
            </a:prstGeom>
            <a:noFill/>
            <a:ln w="9525">
              <a:noFill/>
            </a:ln>
          </p:spPr>
          <p:txBody>
            <a:bodyPr>
              <a:spAutoFit/>
            </a:bodyPr>
            <a:lstStyle/>
            <a:p>
              <a:endParaRPr lang="ru-RU" altLang="ru-RU" sz="1200" b="1" i="1" dirty="0" smtClean="0">
                <a:solidFill>
                  <a:srgbClr val="000000"/>
                </a:solidFill>
                <a:latin typeface="Times New Roman" panose="02020603050405020304" pitchFamily="18" charset="0"/>
                <a:cs typeface="Times New Roman" panose="02020603050405020304" pitchFamily="18" charset="0"/>
              </a:endParaRPr>
            </a:p>
            <a:p>
              <a:endParaRPr lang="ru-RU" altLang="ru-RU" sz="1200" b="1" i="1" dirty="0" smtClean="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a:t>
              </a:r>
              <a:endParaRPr lang="ru-RU" altLang="ru-RU" sz="1200" b="1" i="1" dirty="0">
                <a:solidFill>
                  <a:srgbClr val="000000"/>
                </a:solidFill>
                <a:latin typeface="Times New Roman" panose="02020603050405020304" pitchFamily="18" charset="0"/>
                <a:ea typeface="Times New Roman" panose="02020603050405020304" pitchFamily="18" charset="0"/>
              </a:endParaRPr>
            </a:p>
            <a:p>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05848" y="6505198"/>
            <a:ext cx="4893240" cy="246221"/>
          </a:xfrm>
          <a:prstGeom prst="rect">
            <a:avLst/>
          </a:prstGeom>
          <a:noFill/>
          <a:ln w="9525">
            <a:noFill/>
          </a:ln>
        </p:spPr>
        <p:txBody>
          <a:bodyPr wrap="square">
            <a:spAutoFit/>
          </a:bodyPr>
          <a:lstStyle/>
          <a:p>
            <a:pP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9" name="Прямоугольник 1"/>
          <p:cNvSpPr/>
          <p:nvPr/>
        </p:nvSpPr>
        <p:spPr>
          <a:xfrm>
            <a:off x="5051452" y="6285101"/>
            <a:ext cx="4521389" cy="307777"/>
          </a:xfrm>
          <a:prstGeom prst="rect">
            <a:avLst/>
          </a:prstGeom>
          <a:solidFill>
            <a:schemeClr val="bg1"/>
          </a:solidFill>
          <a:ln w="9525">
            <a:noFill/>
          </a:ln>
        </p:spPr>
        <p:txBody>
          <a:bodyPr wrap="square">
            <a:spAutoFit/>
          </a:bodyPr>
          <a:lstStyle/>
          <a:p>
            <a:pPr eaLnBrk="0" hangingPunct="0"/>
            <a:r>
              <a:rPr lang="kk-KZ" altLang="ru-RU" sz="14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400" b="1" i="1" dirty="0">
                <a:solidFill>
                  <a:srgbClr val="000000"/>
                </a:solidFill>
                <a:latin typeface="Times New Roman" panose="02020603050405020304" pitchFamily="18" charset="0"/>
                <a:cs typeface="Times New Roman" panose="02020603050405020304" pitchFamily="18" charset="0"/>
              </a:rPr>
              <a:t>:</a:t>
            </a:r>
            <a:r>
              <a:rPr lang="ru-RU" altLang="ru-RU" sz="1400" b="1" i="1" dirty="0">
                <a:solidFill>
                  <a:srgbClr val="000000"/>
                </a:solidFill>
                <a:latin typeface="Times New Roman" panose="02020603050405020304" pitchFamily="18" charset="0"/>
                <a:cs typeface="Times New Roman" panose="02020603050405020304" pitchFamily="18" charset="0"/>
              </a:rPr>
              <a:t> </a:t>
            </a:r>
            <a:r>
              <a:rPr lang="kk-KZ" altLang="ru-RU" sz="1400" b="1" i="1" dirty="0" smtClean="0">
                <a:solidFill>
                  <a:srgbClr val="000000"/>
                </a:solidFill>
                <a:latin typeface="Times New Roman" panose="02020603050405020304" pitchFamily="18" charset="0"/>
                <a:cs typeface="Times New Roman" panose="02020603050405020304" pitchFamily="18" charset="0"/>
              </a:rPr>
              <a:t>Нұрмахамбет М.</a:t>
            </a:r>
            <a:endParaRPr lang="ru-RU" sz="14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20" name="Таблица 19"/>
          <p:cNvGraphicFramePr/>
          <p:nvPr>
            <p:extLst>
              <p:ext uri="{D42A27DB-BD31-4B8C-83A1-F6EECF244321}">
                <p14:modId xmlns:p14="http://schemas.microsoft.com/office/powerpoint/2010/main" val="401068049"/>
              </p:ext>
            </p:extLst>
          </p:nvPr>
        </p:nvGraphicFramePr>
        <p:xfrm>
          <a:off x="5262505" y="559736"/>
          <a:ext cx="4167505" cy="804672"/>
        </p:xfrm>
        <a:graphic>
          <a:graphicData uri="http://schemas.openxmlformats.org/drawingml/2006/table">
            <a:tbl>
              <a:tblPr/>
              <a:tblGrid>
                <a:gridCol w="989013">
                  <a:extLst>
                    <a:ext uri="{9D8B030D-6E8A-4147-A177-3AD203B41FA5}">
                      <a16:colId xmlns="" xmlns:a16="http://schemas.microsoft.com/office/drawing/2014/main" val="20000"/>
                    </a:ext>
                  </a:extLst>
                </a:gridCol>
                <a:gridCol w="3178492">
                  <a:extLst>
                    <a:ext uri="{9D8B030D-6E8A-4147-A177-3AD203B41FA5}">
                      <a16:colId xmlns="" xmlns:a16="http://schemas.microsoft.com/office/drawing/2014/main" val="20001"/>
                    </a:ext>
                  </a:extLst>
                </a:gridCol>
              </a:tblGrid>
              <a:tr h="7676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smtClean="0">
                          <a:solidFill>
                            <a:srgbClr val="000000"/>
                          </a:solidFill>
                          <a:latin typeface="Times New Roman" panose="02020603050405020304" pitchFamily="18" charset="0"/>
                        </a:rPr>
                        <a:t>Ластану</a:t>
                      </a:r>
                      <a:r>
                        <a:rPr lang="ru-RU" altLang="en-US" sz="1000" dirty="0" smtClean="0">
                          <a:solidFill>
                            <a:srgbClr val="000000"/>
                          </a:solidFill>
                          <a:latin typeface="Times New Roman" panose="02020603050405020304" pitchFamily="18" charset="0"/>
                        </a:rPr>
                        <a:t> </a:t>
                      </a:r>
                      <a:r>
                        <a:rPr lang="ru-RU" altLang="en-US" sz="1000" dirty="0" err="1" smtClean="0">
                          <a:solidFill>
                            <a:srgbClr val="000000"/>
                          </a:solidFill>
                          <a:latin typeface="Times New Roman" panose="02020603050405020304" pitchFamily="18" charset="0"/>
                        </a:rPr>
                        <a:t>дәрежесін</a:t>
                      </a:r>
                      <a:r>
                        <a:rPr lang="ru-RU" altLang="en-US" sz="1000" dirty="0" smtClean="0">
                          <a:solidFill>
                            <a:srgbClr val="000000"/>
                          </a:solidFill>
                          <a:latin typeface="Times New Roman" panose="02020603050405020304" pitchFamily="18" charset="0"/>
                        </a:rPr>
                        <a:t> </a:t>
                      </a:r>
                      <a:r>
                        <a:rPr lang="ru-RU" altLang="en-US" sz="1000" dirty="0" err="1" smtClean="0">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 xmlns:a16="http://schemas.microsoft.com/office/drawing/2014/main" val="10000"/>
                  </a:ext>
                </a:extLst>
              </a:tr>
              <a:tr h="74684">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0,2</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smtClean="0">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1"/>
                  </a:ext>
                </a:extLst>
              </a:tr>
              <a:tr h="63513">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 ≤ Р &lt; 0,28</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smtClean="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2"/>
                  </a:ext>
                </a:extLst>
              </a:tr>
              <a:tr h="78132">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0,28 ≤ Р &lt; 0,32</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smtClean="0">
                          <a:solidFill>
                            <a:srgbClr val="000000"/>
                          </a:solidFill>
                          <a:latin typeface="Times New Roman" panose="02020603050405020304" pitchFamily="18" charset="0"/>
                        </a:rPr>
                        <a:t>жоғары</a:t>
                      </a:r>
                      <a:endParaRPr lang="ru-RU" sz="1000" dirty="0" smtClean="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3"/>
                  </a:ext>
                </a:extLst>
              </a:tr>
              <a:tr h="89373">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0,32</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smtClean="0">
                          <a:latin typeface="Times New Roman" panose="02020603050405020304" pitchFamily="18" charset="0"/>
                          <a:cs typeface="Times New Roman" panose="02020603050405020304" pitchFamily="18" charset="0"/>
                        </a:rPr>
                        <a:t>өте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4"/>
                  </a:ext>
                </a:extLst>
              </a:tr>
            </a:tbl>
          </a:graphicData>
        </a:graphic>
      </p:graphicFrame>
      <p:sp>
        <p:nvSpPr>
          <p:cNvPr id="30" name="Прямоугольник 29"/>
          <p:cNvSpPr/>
          <p:nvPr/>
        </p:nvSpPr>
        <p:spPr>
          <a:xfrm>
            <a:off x="4953000" y="1332152"/>
            <a:ext cx="4812079"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smtClean="0">
                <a:solidFill>
                  <a:srgbClr val="000000"/>
                </a:solidFill>
                <a:latin typeface="Times New Roman" panose="02020603050405020304" pitchFamily="18" charset="0"/>
                <a:cs typeface="Times New Roman" panose="02020603050405020304" pitchFamily="18" charset="0"/>
              </a:rPr>
              <a:t>*Жалпы </a:t>
            </a:r>
            <a:r>
              <a:rPr lang="kk-KZ" altLang="ru-RU" sz="800" i="1" dirty="0">
                <a:solidFill>
                  <a:srgbClr val="000000"/>
                </a:solidFill>
                <a:latin typeface="Times New Roman" panose="02020603050405020304" pitchFamily="18" charset="0"/>
                <a:cs typeface="Times New Roman" panose="02020603050405020304" pitchFamily="18" charset="0"/>
              </a:rPr>
              <a:t>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r>
              <a:rPr lang="kk-KZ" altLang="ru-RU" sz="800" i="1" dirty="0" smtClean="0">
                <a:solidFill>
                  <a:srgbClr val="000000"/>
                </a:solidFill>
                <a:latin typeface="Times New Roman" panose="02020603050405020304" pitchFamily="18" charset="0"/>
                <a:cs typeface="Times New Roman" panose="02020603050405020304" pitchFamily="18" charset="0"/>
              </a:rPr>
              <a:t>.</a:t>
            </a:r>
          </a:p>
          <a:p>
            <a:pPr algn="just"/>
            <a:r>
              <a:rPr lang="kk-KZ" altLang="ru-RU" sz="800" i="1" dirty="0" smtClean="0">
                <a:solidFill>
                  <a:srgbClr val="000000"/>
                </a:solidFill>
                <a:latin typeface="Times New Roman" panose="02020603050405020304" pitchFamily="18" charset="0"/>
                <a:cs typeface="Times New Roman" panose="02020603050405020304" pitchFamily="18" charset="0"/>
              </a:rPr>
              <a:t>ҚР </a:t>
            </a:r>
            <a:r>
              <a:rPr lang="kk-KZ" altLang="ru-RU" sz="800" i="1" dirty="0">
                <a:solidFill>
                  <a:srgbClr val="000000"/>
                </a:solidFill>
                <a:latin typeface="Times New Roman" panose="02020603050405020304" pitchFamily="18" charset="0"/>
                <a:cs typeface="Times New Roman" panose="02020603050405020304" pitchFamily="18" charset="0"/>
              </a:rPr>
              <a:t>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52999" y="2124744"/>
            <a:ext cx="4799923"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a:t>
            </a:r>
            <a:r>
              <a:rPr lang="ru-RU" sz="1200" i="1" dirty="0" smtClean="0">
                <a:latin typeface="Times New Roman" panose="02020603050405020304" pitchFamily="18" charset="0"/>
                <a:cs typeface="Times New Roman" panose="02020603050405020304" pitchFamily="18" charset="0"/>
              </a:rPr>
              <a:t>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3554978126"/>
              </p:ext>
            </p:extLst>
          </p:nvPr>
        </p:nvGraphicFramePr>
        <p:xfrm>
          <a:off x="5118490" y="2449610"/>
          <a:ext cx="4606143" cy="2107132"/>
        </p:xfrm>
        <a:graphic>
          <a:graphicData uri="http://schemas.openxmlformats.org/drawingml/2006/table">
            <a:tbl>
              <a:tblPr/>
              <a:tblGrid>
                <a:gridCol w="848019">
                  <a:extLst>
                    <a:ext uri="{9D8B030D-6E8A-4147-A177-3AD203B41FA5}">
                      <a16:colId xmlns="" xmlns:a16="http://schemas.microsoft.com/office/drawing/2014/main" val="20000"/>
                    </a:ext>
                  </a:extLst>
                </a:gridCol>
                <a:gridCol w="3758124">
                  <a:extLst>
                    <a:ext uri="{9D8B030D-6E8A-4147-A177-3AD203B41FA5}">
                      <a16:colId xmlns=""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smtClean="0">
                          <a:solidFill>
                            <a:srgbClr val="000000"/>
                          </a:solidFill>
                          <a:latin typeface="Times New Roman" panose="02020603050405020304" pitchFamily="18" charset="0"/>
                        </a:rPr>
                        <a:t>ҚМЖ</a:t>
                      </a:r>
                    </a:p>
                    <a:p>
                      <a:pPr lvl="0" algn="ctr" eaLnBrk="1" fontAlgn="ctr" hangingPunct="1">
                        <a:buNone/>
                      </a:pPr>
                      <a:r>
                        <a:rPr lang="ru-RU" sz="1000" dirty="0" err="1" smtClean="0">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smtClean="0">
                          <a:solidFill>
                            <a:srgbClr val="000000"/>
                          </a:solidFill>
                          <a:latin typeface="Times New Roman" panose="02020603050405020304" pitchFamily="18" charset="0"/>
                        </a:rPr>
                        <a:t>Ескерту</a:t>
                      </a:r>
                      <a:r>
                        <a:rPr lang="ru-RU" altLang="en-US" sz="1000" dirty="0" smtClean="0">
                          <a:solidFill>
                            <a:srgbClr val="000000"/>
                          </a:solidFill>
                          <a:latin typeface="Times New Roman" panose="02020603050405020304" pitchFamily="18" charset="0"/>
                        </a:rPr>
                        <a:t> </a:t>
                      </a:r>
                      <a:r>
                        <a:rPr lang="ru-RU" altLang="en-US" sz="1000" dirty="0" err="1" smtClean="0">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smtClean="0">
                          <a:solidFill>
                            <a:srgbClr val="000000"/>
                          </a:solidFill>
                          <a:latin typeface="Times New Roman" panose="02020603050405020304" pitchFamily="18" charset="0"/>
                          <a:ea typeface="+mn-ea"/>
                          <a:cs typeface="+mn-cs"/>
                        </a:rPr>
                        <a:t>1 </a:t>
                      </a:r>
                      <a:r>
                        <a:rPr lang="ru-RU" sz="1000" b="0" i="0" u="none" kern="1200" baseline="0" dirty="0" err="1" smtClean="0">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smtClean="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rPr>
                        <a:t>м.р. </a:t>
                      </a:r>
                      <a:r>
                        <a:rPr lang="kk-KZ" sz="1000" dirty="0" smtClean="0">
                          <a:latin typeface="Times New Roman" panose="02020603050405020304" pitchFamily="18" charset="0"/>
                          <a:cs typeface="Times New Roman" panose="02020603050405020304" pitchFamily="18" charset="0"/>
                        </a:rPr>
                        <a:t>немесе </a:t>
                      </a:r>
                      <a:r>
                        <a:rPr lang="ru-RU" sz="1000" dirty="0" smtClean="0">
                          <a:latin typeface="Times New Roman" panose="02020603050405020304" pitchFamily="18" charset="0"/>
                          <a:cs typeface="Times New Roman" panose="02020603050405020304" pitchFamily="18" charset="0"/>
                        </a:rPr>
                        <a:t>СИ ≥ 3ПДКм.р. </a:t>
                      </a:r>
                      <a:r>
                        <a:rPr lang="kk-KZ" sz="1000" dirty="0" smtClean="0">
                          <a:solidFill>
                            <a:schemeClr val="tx1"/>
                          </a:solidFill>
                          <a:latin typeface="Times New Roman" panose="02020603050405020304" pitchFamily="18" charset="0"/>
                        </a:rPr>
                        <a:t>шарты орындалса;</a:t>
                      </a:r>
                      <a:endPar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smtClean="0">
                          <a:solidFill>
                            <a:schemeClr val="tx1"/>
                          </a:solidFill>
                          <a:latin typeface="Times New Roman" panose="02020603050405020304" pitchFamily="18" charset="0"/>
                          <a:ea typeface="+mn-ea"/>
                          <a:cs typeface="+mn-cs"/>
                        </a:rPr>
                        <a:t>Егер "</a:t>
                      </a:r>
                      <a:r>
                        <a:rPr lang="en-US" altLang="en-US" sz="1000" b="0" i="0" u="none" kern="1200" baseline="0" dirty="0" smtClean="0">
                          <a:solidFill>
                            <a:schemeClr val="tx1"/>
                          </a:solidFill>
                          <a:latin typeface="Times New Roman" panose="02020603050405020304" pitchFamily="18" charset="0"/>
                          <a:ea typeface="+mn-ea"/>
                          <a:cs typeface="+mn-cs"/>
                        </a:rPr>
                        <a:t>P" </a:t>
                      </a:r>
                      <a:r>
                        <a:rPr lang="kk-KZ" altLang="en-US" sz="1000" b="0" i="0" u="none" kern="1200" baseline="0" dirty="0" smtClean="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rPr>
                        <a:t>м.р. </a:t>
                      </a:r>
                      <a:r>
                        <a:rPr lang="kk-KZ" sz="1000" dirty="0" smtClean="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smtClean="0">
                          <a:solidFill>
                            <a:srgbClr val="000000"/>
                          </a:solidFill>
                          <a:latin typeface="Times New Roman" panose="02020603050405020304" pitchFamily="18" charset="0"/>
                        </a:rPr>
                        <a:t>2 </a:t>
                      </a:r>
                      <a:r>
                        <a:rPr lang="ru-RU" sz="1000" dirty="0" err="1" smtClean="0">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smtClean="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СИ </a:t>
                      </a:r>
                      <a:r>
                        <a:rPr lang="ru-RU" sz="1000" dirty="0" smtClean="0">
                          <a:latin typeface="Times New Roman" panose="02020603050405020304" pitchFamily="18" charset="0"/>
                          <a:cs typeface="Times New Roman" panose="02020603050405020304" pitchFamily="18" charset="0"/>
                        </a:rPr>
                        <a:t>≥</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rPr>
                        <a:t>м.р. </a:t>
                      </a:r>
                      <a:r>
                        <a:rPr lang="kk-KZ" sz="1000" dirty="0" smtClean="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smtClean="0">
                          <a:solidFill>
                            <a:srgbClr val="000000"/>
                          </a:solidFill>
                          <a:latin typeface="Times New Roman" panose="02020603050405020304" pitchFamily="18" charset="0"/>
                        </a:rPr>
                        <a:t>3</a:t>
                      </a:r>
                      <a:r>
                        <a:rPr lang="kk-KZ" sz="1000" baseline="0" dirty="0" smtClean="0">
                          <a:solidFill>
                            <a:srgbClr val="000000"/>
                          </a:solidFill>
                          <a:latin typeface="Times New Roman" panose="02020603050405020304" pitchFamily="18" charset="0"/>
                        </a:rPr>
                        <a:t> дәреже</a:t>
                      </a:r>
                      <a:endParaRPr lang="ru-RU" sz="1000" dirty="0" smtClean="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smtClean="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СИ </a:t>
                      </a:r>
                      <a:r>
                        <a:rPr lang="ru-RU" sz="1000" dirty="0" smtClean="0">
                          <a:latin typeface="Times New Roman" panose="02020603050405020304" pitchFamily="18" charset="0"/>
                          <a:cs typeface="Times New Roman" panose="02020603050405020304" pitchFamily="18" charset="0"/>
                        </a:rPr>
                        <a:t>≥</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rPr>
                        <a:t>м.р. </a:t>
                      </a:r>
                      <a:r>
                        <a:rPr lang="kk-KZ" sz="1000" dirty="0" smtClean="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3"/>
                  </a:ext>
                </a:extLst>
              </a:tr>
            </a:tbl>
          </a:graphicData>
        </a:graphic>
      </p:graphicFrame>
      <p:sp>
        <p:nvSpPr>
          <p:cNvPr id="35" name="TextBox 34"/>
          <p:cNvSpPr txBox="1"/>
          <p:nvPr/>
        </p:nvSpPr>
        <p:spPr>
          <a:xfrm>
            <a:off x="4959032" y="4524811"/>
            <a:ext cx="4808416"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
        <p:nvSpPr>
          <p:cNvPr id="21" name="Прямоугольник 20"/>
          <p:cNvSpPr/>
          <p:nvPr/>
        </p:nvSpPr>
        <p:spPr>
          <a:xfrm>
            <a:off x="122899" y="801447"/>
            <a:ext cx="4830101" cy="289951"/>
          </a:xfrm>
          <a:prstGeom prst="rect">
            <a:avLst/>
          </a:prstGeom>
        </p:spPr>
        <p:txBody>
          <a:bodyPr wrap="square">
            <a:spAutoFit/>
          </a:bodyPr>
          <a:lstStyle/>
          <a:p>
            <a:pPr algn="just">
              <a:lnSpc>
                <a:spcPct val="107000"/>
              </a:lnSpc>
              <a:spcAft>
                <a:spcPts val="800"/>
              </a:spcAft>
            </a:pPr>
            <a:r>
              <a:rPr lang="kk-KZ" sz="1200" dirty="0">
                <a:latin typeface="Times New Roman" panose="02020603050405020304" pitchFamily="18" charset="0"/>
                <a:ea typeface="Calibri" panose="020F0502020204030204" pitchFamily="34" charset="0"/>
                <a:cs typeface="Times New Roman" panose="02020603050405020304" pitchFamily="18" charset="0"/>
              </a:rPr>
              <a:t>Ауа сапасы халықтың денсаулығына қауіп төндірмейді</a:t>
            </a:r>
            <a:endParaRPr lang="ru-RU" sz="1200" dirty="0">
              <a:effectLst/>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334028445"/>
      </p:ext>
    </p:extLst>
  </p:cSld>
  <p:clrMapOvr>
    <a:masterClrMapping/>
  </p:clrMapOvr>
  <p:timing>
    <p:tnLst>
      <p:par>
        <p:cTn id="1" dur="indefinite" restart="never" nodeType="tmRoot"/>
      </p:par>
    </p:tnLst>
  </p:timing>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14105</TotalTime>
  <Words>569</Words>
  <Application>Microsoft Office PowerPoint</Application>
  <PresentationFormat>Лист A4 (210x297 мм)</PresentationFormat>
  <Paragraphs>104</Paragraphs>
  <Slides>2</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2</vt:i4>
      </vt:variant>
    </vt:vector>
  </HeadingPairs>
  <TitlesOfParts>
    <vt:vector size="3" baseType="lpstr">
      <vt:lpstr>Тема Office</vt:lpstr>
      <vt:lpstr>Презентация PowerPoint</vt:lpstr>
      <vt:lpstr>Презентация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sinoptik1</cp:lastModifiedBy>
  <cp:revision>2706</cp:revision>
  <cp:lastPrinted>2022-10-24T06:29:07Z</cp:lastPrinted>
  <dcterms:created xsi:type="dcterms:W3CDTF">2018-03-27T06:03:00Z</dcterms:created>
  <dcterms:modified xsi:type="dcterms:W3CDTF">2022-10-24T06:29:40Z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