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61" r:id="rId2"/>
    <p:sldId id="265" r:id="rId3"/>
  </p:sldIdLst>
  <p:sldSz cx="9906000" cy="6858000" type="A4"/>
  <p:notesSz cx="6858000" cy="9947275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rgbClr val="FF0000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59">
          <p15:clr>
            <a:srgbClr val="A4A3A4"/>
          </p15:clr>
        </p15:guide>
        <p15:guide id="2" pos="310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0000"/>
    <a:srgbClr val="FFFF99"/>
    <a:srgbClr val="99CC00"/>
    <a:srgbClr val="669900"/>
    <a:srgbClr val="FFFFFF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ACCDA8B-4793-473B-81E8-940FF8D6FB67}" v="1" dt="2022-10-24T08:40:52.09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15619" autoAdjust="0"/>
    <p:restoredTop sz="99835" autoAdjust="0"/>
  </p:normalViewPr>
  <p:slideViewPr>
    <p:cSldViewPr>
      <p:cViewPr varScale="1">
        <p:scale>
          <a:sx n="65" d="100"/>
          <a:sy n="65" d="100"/>
        </p:scale>
        <p:origin x="53" y="86"/>
      </p:cViewPr>
      <p:guideLst>
        <p:guide orient="horz" pos="2159"/>
        <p:guide pos="31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notesMaster" Target="notesMasters/notesMaster1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oldir Kabdualieva" userId="df42278df007c026" providerId="LiveId" clId="{6ACCDA8B-4793-473B-81E8-940FF8D6FB67}"/>
    <pc:docChg chg="custSel modSld">
      <pc:chgData name="Moldir Kabdualieva" userId="df42278df007c026" providerId="LiveId" clId="{6ACCDA8B-4793-473B-81E8-940FF8D6FB67}" dt="2022-10-24T08:43:24.471" v="15" actId="207"/>
      <pc:docMkLst>
        <pc:docMk/>
      </pc:docMkLst>
      <pc:sldChg chg="modSp mod">
        <pc:chgData name="Moldir Kabdualieva" userId="df42278df007c026" providerId="LiveId" clId="{6ACCDA8B-4793-473B-81E8-940FF8D6FB67}" dt="2022-10-24T08:41:29.581" v="5" actId="207"/>
        <pc:sldMkLst>
          <pc:docMk/>
          <pc:sldMk cId="0" sldId="261"/>
        </pc:sldMkLst>
        <pc:spChg chg="mod">
          <ac:chgData name="Moldir Kabdualieva" userId="df42278df007c026" providerId="LiveId" clId="{6ACCDA8B-4793-473B-81E8-940FF8D6FB67}" dt="2022-10-24T08:41:29.581" v="5" actId="207"/>
          <ac:spMkLst>
            <pc:docMk/>
            <pc:sldMk cId="0" sldId="261"/>
            <ac:spMk id="21" creationId="{00000000-0000-0000-0000-000000000000}"/>
          </ac:spMkLst>
        </pc:spChg>
        <pc:spChg chg="mod">
          <ac:chgData name="Moldir Kabdualieva" userId="df42278df007c026" providerId="LiveId" clId="{6ACCDA8B-4793-473B-81E8-940FF8D6FB67}" dt="2022-10-24T08:41:01.103" v="4" actId="20577"/>
          <ac:spMkLst>
            <pc:docMk/>
            <pc:sldMk cId="0" sldId="261"/>
            <ac:spMk id="14349" creationId="{00000000-0000-0000-0000-000000000000}"/>
          </ac:spMkLst>
        </pc:spChg>
        <pc:graphicFrameChg chg="mod">
          <ac:chgData name="Moldir Kabdualieva" userId="df42278df007c026" providerId="LiveId" clId="{6ACCDA8B-4793-473B-81E8-940FF8D6FB67}" dt="2022-10-24T08:40:52.095" v="0"/>
          <ac:graphicFrameMkLst>
            <pc:docMk/>
            <pc:sldMk cId="0" sldId="261"/>
            <ac:graphicFrameMk id="15" creationId="{00000000-0000-0000-0000-000000000000}"/>
          </ac:graphicFrameMkLst>
        </pc:graphicFrameChg>
      </pc:sldChg>
      <pc:sldChg chg="addSp delSp modSp mod">
        <pc:chgData name="Moldir Kabdualieva" userId="df42278df007c026" providerId="LiveId" clId="{6ACCDA8B-4793-473B-81E8-940FF8D6FB67}" dt="2022-10-24T08:43:24.471" v="15" actId="207"/>
        <pc:sldMkLst>
          <pc:docMk/>
          <pc:sldMk cId="0" sldId="265"/>
        </pc:sldMkLst>
        <pc:spChg chg="add mod">
          <ac:chgData name="Moldir Kabdualieva" userId="df42278df007c026" providerId="LiveId" clId="{6ACCDA8B-4793-473B-81E8-940FF8D6FB67}" dt="2022-10-24T08:42:17.993" v="12" actId="207"/>
          <ac:spMkLst>
            <pc:docMk/>
            <pc:sldMk cId="0" sldId="265"/>
            <ac:spMk id="3" creationId="{48F94F6B-E681-D5C6-2C21-45AB2B4A7CFF}"/>
          </ac:spMkLst>
        </pc:spChg>
        <pc:spChg chg="mod">
          <ac:chgData name="Moldir Kabdualieva" userId="df42278df007c026" providerId="LiveId" clId="{6ACCDA8B-4793-473B-81E8-940FF8D6FB67}" dt="2022-10-24T08:42:02.389" v="7" actId="1076"/>
          <ac:spMkLst>
            <pc:docMk/>
            <pc:sldMk cId="0" sldId="265"/>
            <ac:spMk id="15364" creationId="{00000000-0000-0000-0000-000000000000}"/>
          </ac:spMkLst>
        </pc:spChg>
        <pc:spChg chg="mod">
          <ac:chgData name="Moldir Kabdualieva" userId="df42278df007c026" providerId="LiveId" clId="{6ACCDA8B-4793-473B-81E8-940FF8D6FB67}" dt="2022-10-24T08:43:24.471" v="15" actId="207"/>
          <ac:spMkLst>
            <pc:docMk/>
            <pc:sldMk cId="0" sldId="265"/>
            <ac:spMk id="15369" creationId="{00000000-0000-0000-0000-000000000000}"/>
          </ac:spMkLst>
        </pc:spChg>
        <pc:spChg chg="topLvl">
          <ac:chgData name="Moldir Kabdualieva" userId="df42278df007c026" providerId="LiveId" clId="{6ACCDA8B-4793-473B-81E8-940FF8D6FB67}" dt="2022-10-24T08:42:05.823" v="8" actId="478"/>
          <ac:spMkLst>
            <pc:docMk/>
            <pc:sldMk cId="0" sldId="265"/>
            <ac:spMk id="15416" creationId="{00000000-0000-0000-0000-000000000000}"/>
          </ac:spMkLst>
        </pc:spChg>
        <pc:spChg chg="del topLvl">
          <ac:chgData name="Moldir Kabdualieva" userId="df42278df007c026" providerId="LiveId" clId="{6ACCDA8B-4793-473B-81E8-940FF8D6FB67}" dt="2022-10-24T08:42:05.823" v="8" actId="478"/>
          <ac:spMkLst>
            <pc:docMk/>
            <pc:sldMk cId="0" sldId="265"/>
            <ac:spMk id="15417" creationId="{00000000-0000-0000-0000-000000000000}"/>
          </ac:spMkLst>
        </pc:spChg>
        <pc:grpChg chg="del">
          <ac:chgData name="Moldir Kabdualieva" userId="df42278df007c026" providerId="LiveId" clId="{6ACCDA8B-4793-473B-81E8-940FF8D6FB67}" dt="2022-10-24T08:42:05.823" v="8" actId="478"/>
          <ac:grpSpMkLst>
            <pc:docMk/>
            <pc:sldMk cId="0" sldId="265"/>
            <ac:grpSpMk id="15363" creationId="{00000000-0000-0000-0000-000000000000}"/>
          </ac:grpSpMkLst>
        </pc:grpChg>
      </pc:sldChg>
    </pc:docChg>
  </pc:docChgLst>
</pc:chgInfo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500063"/>
          </a:xfrm>
          <a:prstGeom prst="rect">
            <a:avLst/>
          </a:prstGeom>
        </p:spPr>
        <p:txBody>
          <a:bodyPr vert="horz" wrap="square" lIns="94225" tIns="47113" rIns="94225" bIns="47113" numCol="1" anchor="t" anchorCtr="0" compatLnSpc="1"/>
          <a:lstStyle>
            <a:lvl1pPr defTabSz="942247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500063"/>
          </a:xfrm>
          <a:prstGeom prst="rect">
            <a:avLst/>
          </a:prstGeom>
        </p:spPr>
        <p:txBody>
          <a:bodyPr vert="horz" wrap="square" lIns="94225" tIns="47113" rIns="94225" bIns="47113" numCol="1" anchor="t" anchorCtr="0" compatLnSpc="1"/>
          <a:lstStyle>
            <a:lvl1pPr algn="r" defTabSz="942247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13316" name="Образ слайда 3"/>
          <p:cNvSpPr>
            <a:spLocks noGrp="1" noRot="1" noChangeAspect="1"/>
          </p:cNvSpPr>
          <p:nvPr>
            <p:ph type="sldImg"/>
          </p:nvPr>
        </p:nvSpPr>
        <p:spPr bwMode="auto">
          <a:xfrm>
            <a:off x="1006475" y="1243013"/>
            <a:ext cx="4845050" cy="3355975"/>
          </a:xfrm>
          <a:prstGeom prst="rect">
            <a:avLst/>
          </a:prstGeom>
          <a:noFill/>
          <a:ln w="12700">
            <a:solidFill>
              <a:srgbClr val="000000"/>
            </a:solidFill>
            <a:round/>
            <a:headEnd/>
            <a:tailEnd/>
          </a:ln>
        </p:spPr>
      </p:sp>
      <p:sp>
        <p:nvSpPr>
          <p:cNvPr id="2053" name="Заметки 4"/>
          <p:cNvSpPr>
            <a:spLocks noGrp="1" noChangeArrowheads="1"/>
          </p:cNvSpPr>
          <p:nvPr>
            <p:ph type="body" sz="quarter" idx="4294967295"/>
          </p:nvPr>
        </p:nvSpPr>
        <p:spPr bwMode="auto">
          <a:xfrm>
            <a:off x="685800" y="4786313"/>
            <a:ext cx="5486400" cy="3917950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vert="horz" wrap="square" lIns="94225" tIns="47113" rIns="94225" bIns="47113" numCol="1" anchor="t" anchorCtr="0" compatLnSpc="1"/>
          <a:lstStyle/>
          <a:p>
            <a:pPr lvl="0"/>
            <a:r>
              <a:rPr lang="ru-RU" altLang="en-US" noProof="0" dirty="0"/>
              <a:t>Образец текста</a:t>
            </a:r>
          </a:p>
          <a:p>
            <a:pPr lvl="1"/>
            <a:r>
              <a:rPr lang="ru-RU" altLang="en-US" noProof="0" dirty="0"/>
              <a:t>Второй уровень</a:t>
            </a:r>
          </a:p>
          <a:p>
            <a:pPr lvl="2"/>
            <a:r>
              <a:rPr lang="ru-RU" altLang="en-US" noProof="0" dirty="0"/>
              <a:t>Третий уровень</a:t>
            </a:r>
          </a:p>
          <a:p>
            <a:pPr lvl="3"/>
            <a:r>
              <a:rPr lang="ru-RU" altLang="en-US" noProof="0" dirty="0"/>
              <a:t>Четвертый уровень</a:t>
            </a:r>
          </a:p>
          <a:p>
            <a:pPr lvl="4"/>
            <a:r>
              <a:rPr lang="ru-RU" altLang="en-US" noProof="0" dirty="0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7213"/>
            <a:ext cx="2971800" cy="500062"/>
          </a:xfrm>
          <a:prstGeom prst="rect">
            <a:avLst/>
          </a:prstGeom>
        </p:spPr>
        <p:txBody>
          <a:bodyPr vert="horz" wrap="square" lIns="94225" tIns="47113" rIns="94225" bIns="47113" numCol="1" anchor="b" anchorCtr="0" compatLnSpc="1"/>
          <a:lstStyle>
            <a:lvl1pPr defTabSz="942247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9447213"/>
            <a:ext cx="2971800" cy="500062"/>
          </a:xfrm>
          <a:prstGeom prst="rect">
            <a:avLst/>
          </a:prstGeom>
        </p:spPr>
        <p:txBody>
          <a:bodyPr vert="horz" wrap="square" lIns="94225" tIns="47113" rIns="94225" bIns="47113" numCol="1" anchor="b" anchorCtr="0" compatLnSpc="1"/>
          <a:lstStyle>
            <a:lvl1pPr algn="r">
              <a:buFont typeface="Arial" panose="020B0604020202020204" pitchFamily="34" charset="0"/>
              <a:buNone/>
              <a:defRPr sz="1300">
                <a:solidFill>
                  <a:schemeClr val="tx1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170EE505-0DBA-4669-A95F-748809FA5399}" type="slidenum">
              <a:rPr lang="ru-RU" altLang="en-US"/>
              <a:pPr>
                <a:defRPr/>
              </a:pPr>
              <a:t>‹#›</a:t>
            </a:fld>
            <a:endParaRPr lang="ru-RU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69900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41388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412875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84363" algn="l" defTabSz="941388" rtl="0" eaLnBrk="0" fontAlgn="base" hangingPunct="0">
      <a:spcBef>
        <a:spcPct val="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42950" y="2130426"/>
            <a:ext cx="8420100" cy="1470025"/>
          </a:xfrm>
        </p:spPr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noProof="1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8447B74-23CB-4C99-B8B7-A92BEBE1020E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8178DF-ED93-4214-996E-A3C4E3E64F0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7780337" y="274639"/>
            <a:ext cx="2414588" cy="5851525"/>
          </a:xfrm>
        </p:spPr>
        <p:txBody>
          <a:bodyPr vert="eaVert"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536575" y="274639"/>
            <a:ext cx="7078663" cy="5851525"/>
          </a:xfrm>
        </p:spPr>
        <p:txBody>
          <a:bodyPr vert="eaVert"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B4FE61-2C6D-492A-AFB1-B453CE61C977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3C070C-78FC-4A3F-88CB-C4772281420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82506" y="4406901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82506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A625B4-28A0-4758-AFF9-CA1953203D07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536575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5448300" y="1600201"/>
            <a:ext cx="4746625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54AB58-542E-44E3-BBE8-9EE2980DD6EE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5032111" y="1535113"/>
            <a:ext cx="437859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5032111" y="2174875"/>
            <a:ext cx="437859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647D80-EBEC-4453-9836-204B1AC77FC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noProof="1"/>
              <a:t>Образец заголовка</a:t>
            </a:r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23716C-1BBA-494B-AD25-9B2727CE320E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5F5DEC-7D9D-4C20-A94C-1DA952F88B54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872971" y="273051"/>
            <a:ext cx="5537729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noProof="1"/>
              <a:t>Образец текста</a:t>
            </a:r>
          </a:p>
          <a:p>
            <a:pPr lvl="1"/>
            <a:r>
              <a:rPr lang="ru-RU" noProof="1"/>
              <a:t>Второй уровень</a:t>
            </a:r>
          </a:p>
          <a:p>
            <a:pPr lvl="2"/>
            <a:r>
              <a:rPr lang="ru-RU" noProof="1"/>
              <a:t>Третий уровень</a:t>
            </a:r>
          </a:p>
          <a:p>
            <a:pPr lvl="3"/>
            <a:r>
              <a:rPr lang="ru-RU" noProof="1"/>
              <a:t>Четвертый уровень</a:t>
            </a:r>
          </a:p>
          <a:p>
            <a:pPr lvl="4"/>
            <a:r>
              <a:rPr lang="ru-RU" noProof="1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95300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C0B641-D88C-43F3-A6C4-3FB512452E60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41645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noProof="1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941645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noProof="1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F84BCC6-067E-4AEE-9F5E-E94DCC29111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текста</a:t>
            </a:r>
          </a:p>
          <a:p>
            <a:pPr lvl="1"/>
            <a:r>
              <a:rPr lang="ru-RU" altLang="ru-RU"/>
              <a:t>Второй уровень</a:t>
            </a:r>
          </a:p>
          <a:p>
            <a:pPr lvl="2"/>
            <a:r>
              <a:rPr lang="ru-RU" altLang="ru-RU"/>
              <a:t>Третий уровень</a:t>
            </a:r>
          </a:p>
          <a:p>
            <a:pPr lvl="3"/>
            <a:r>
              <a:rPr lang="ru-RU" altLang="ru-RU"/>
              <a:t>Четвертый уровень</a:t>
            </a:r>
          </a:p>
          <a:p>
            <a:pPr lvl="4"/>
            <a:r>
              <a:rPr lang="ru-RU" alt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ctr"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  <a:latin typeface="Calibri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ru-RU" alt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/>
          <a:lstStyle>
            <a:lvl1pPr algn="r">
              <a:buFont typeface="Arial" panose="020B0604020202020204" pitchFamily="34" charset="0"/>
              <a:buNone/>
              <a:defRPr sz="1200">
                <a:solidFill>
                  <a:srgbClr val="898989"/>
                </a:solidFill>
                <a:latin typeface="Calibri" pitchFamily="34" charset="0"/>
              </a:defRPr>
            </a:lvl1pPr>
          </a:lstStyle>
          <a:p>
            <a:pPr>
              <a:defRPr/>
            </a:pPr>
            <a:fld id="{24BFA7EC-AF34-4609-B6D5-416A00A96D56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hf sldNum="0"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anose="020F0502020204030204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mailto:rse.kazhydromet@gmail.com" TargetMode="External"/><Relationship Id="rId2" Type="http://schemas.openxmlformats.org/officeDocument/2006/relationships/hyperlink" Target="mailto:pressmeteo@gmail.com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Font typeface="Arial" panose="020B0604020202020204" pitchFamily="34" charset="0"/>
              <a:buNone/>
              <a:defRPr/>
            </a:pPr>
            <a:endParaRPr lang="ru-RU" altLang="en-US" sz="1800">
              <a:solidFill>
                <a:srgbClr val="FFFFFF"/>
              </a:solidFill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056" name="Таблица 2055"/>
          <p:cNvGraphicFramePr/>
          <p:nvPr/>
        </p:nvGraphicFramePr>
        <p:xfrm>
          <a:off x="344488" y="6392863"/>
          <a:ext cx="4465638" cy="347663"/>
        </p:xfrm>
        <a:graphic>
          <a:graphicData uri="http://schemas.openxmlformats.org/drawingml/2006/table">
            <a:tbl>
              <a:tblPr/>
              <a:tblGrid>
                <a:gridCol w="446563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47663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algn="ctr">
                        <a:buFont typeface="Arial" charset="0"/>
                        <a:buNone/>
                      </a:pPr>
                      <a:r>
                        <a:rPr lang="en-US" sz="1200" b="1" i="1" dirty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г. </a:t>
                      </a:r>
                      <a:r>
                        <a:rPr lang="ru-RU" sz="1200" b="1" i="1" dirty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Алматы</a:t>
                      </a:r>
                      <a:r>
                        <a:rPr lang="ru-RU" altLang="en-US" sz="1200" b="1" i="1" dirty="0">
                          <a:solidFill>
                            <a:srgbClr val="00206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</a:p>
                  </a:txBody>
                  <a:tcPr marL="114329" marR="114329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4341" name="TextBox 7"/>
          <p:cNvSpPr txBox="1">
            <a:spLocks noChangeArrowheads="1"/>
          </p:cNvSpPr>
          <p:nvPr/>
        </p:nvSpPr>
        <p:spPr bwMode="auto">
          <a:xfrm>
            <a:off x="128588" y="215900"/>
            <a:ext cx="4824412" cy="708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buFont typeface="Arial" charset="0"/>
              <a:buNone/>
            </a:pPr>
            <a:r>
              <a:rPr lang="ru-RU" altLang="ru-RU" sz="1400" b="1">
                <a:solidFill>
                  <a:srgbClr val="0070C0"/>
                </a:solidFill>
                <a:cs typeface="Times New Roman" pitchFamily="18" charset="0"/>
              </a:rPr>
              <a:t>Министерство экологии, геологии и природных ресурсов Республики Казахстан</a:t>
            </a:r>
          </a:p>
          <a:p>
            <a:pPr algn="ctr">
              <a:buFont typeface="Arial" charset="0"/>
              <a:buNone/>
            </a:pPr>
            <a:r>
              <a:rPr lang="ru-RU" altLang="ru-RU" b="1">
                <a:solidFill>
                  <a:srgbClr val="0070C0"/>
                </a:solidFill>
                <a:cs typeface="Times New Roman" pitchFamily="18" charset="0"/>
              </a:rPr>
              <a:t>РГП «КАЗГИДРОМЕТ»</a:t>
            </a:r>
          </a:p>
        </p:txBody>
      </p:sp>
      <p:pic>
        <p:nvPicPr>
          <p:cNvPr id="14342" name="Рисунок 1"/>
          <p:cNvPicPr>
            <a:picLocks noChangeAspect="1"/>
          </p:cNvPicPr>
          <p:nvPr/>
        </p:nvPicPr>
        <p:blipFill>
          <a:blip r:embed="rId2"/>
          <a:srcRect t="17818" b="17471"/>
          <a:stretch>
            <a:fillRect/>
          </a:stretch>
        </p:blipFill>
        <p:spPr bwMode="auto">
          <a:xfrm>
            <a:off x="1352550" y="1023938"/>
            <a:ext cx="2028825" cy="13128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4343" name="Rectangle 8"/>
          <p:cNvSpPr>
            <a:spLocks noChangeArrowheads="1"/>
          </p:cNvSpPr>
          <p:nvPr/>
        </p:nvSpPr>
        <p:spPr bwMode="auto">
          <a:xfrm>
            <a:off x="342900" y="2589213"/>
            <a:ext cx="4465638" cy="2135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114329" tIns="0" rIns="114329" bIns="0"/>
          <a:lstStyle/>
          <a:p>
            <a:pPr algn="ctr">
              <a:buFont typeface="Arial" charset="0"/>
              <a:buNone/>
            </a:pPr>
            <a:r>
              <a:rPr lang="en-US" sz="1600" b="1" i="1">
                <a:solidFill>
                  <a:srgbClr val="002060"/>
                </a:solidFill>
                <a:cs typeface="Times New Roman" pitchFamily="18" charset="0"/>
              </a:rPr>
              <a:t>ЕЖЕДНЕВНЫЙ БЮЛЛЕТЕНЬ  </a:t>
            </a:r>
          </a:p>
          <a:p>
            <a:pPr algn="ctr">
              <a:buFont typeface="Arial" charset="0"/>
              <a:buNone/>
            </a:pPr>
            <a:endParaRPr lang="en-US" sz="1600" b="1" i="1">
              <a:solidFill>
                <a:srgbClr val="002060"/>
              </a:solidFill>
              <a:cs typeface="Times New Roman" pitchFamily="18" charset="0"/>
            </a:endParaRPr>
          </a:p>
          <a:p>
            <a:pPr algn="ctr">
              <a:buFont typeface="Arial" charset="0"/>
              <a:buNone/>
            </a:pPr>
            <a:r>
              <a:rPr lang="en-US" sz="1600" b="1" i="1">
                <a:solidFill>
                  <a:srgbClr val="002060"/>
                </a:solidFill>
                <a:cs typeface="Times New Roman" pitchFamily="18" charset="0"/>
              </a:rPr>
              <a:t>СОСТОЯНИЯ ВОЗДУШНОГО БАССЕЙНА </a:t>
            </a:r>
          </a:p>
          <a:p>
            <a:pPr algn="ctr">
              <a:buFont typeface="Arial" charset="0"/>
              <a:buNone/>
            </a:pPr>
            <a:r>
              <a:rPr lang="zh-CN" altLang="ru-RU" sz="1600" b="1" i="1">
                <a:solidFill>
                  <a:srgbClr val="002060"/>
                </a:solidFill>
                <a:cs typeface="Times New Roman" pitchFamily="18" charset="0"/>
              </a:rPr>
              <a:t>№ </a:t>
            </a:r>
            <a:r>
              <a:rPr lang="ru-RU" altLang="zh-CN" sz="1600" b="1" i="1">
                <a:solidFill>
                  <a:srgbClr val="002060"/>
                </a:solidFill>
                <a:cs typeface="Times New Roman" pitchFamily="18" charset="0"/>
              </a:rPr>
              <a:t>297</a:t>
            </a:r>
            <a:endParaRPr lang="ru-RU" altLang="zh-CN" sz="1600" b="1" i="1">
              <a:solidFill>
                <a:srgbClr val="002060"/>
              </a:solidFill>
              <a:cs typeface="宋体"/>
            </a:endParaRPr>
          </a:p>
          <a:p>
            <a:pPr algn="ctr">
              <a:buFont typeface="Arial" charset="0"/>
              <a:buNone/>
            </a:pPr>
            <a:endParaRPr lang="ru-RU" sz="1600" b="1" i="1">
              <a:solidFill>
                <a:srgbClr val="002060"/>
              </a:solidFill>
              <a:cs typeface="Times New Roman" pitchFamily="18" charset="0"/>
            </a:endParaRPr>
          </a:p>
          <a:p>
            <a:pPr algn="ctr" eaLnBrk="0" hangingPunct="0">
              <a:buFont typeface="Arial" charset="0"/>
              <a:buNone/>
            </a:pPr>
            <a:r>
              <a:rPr lang="en-US" sz="1400" b="1" i="1">
                <a:solidFill>
                  <a:srgbClr val="002060"/>
                </a:solidFill>
                <a:cs typeface="Times New Roman" pitchFamily="18" charset="0"/>
              </a:rPr>
              <a:t>г. </a:t>
            </a:r>
            <a:r>
              <a:rPr lang="ru-RU" sz="1400" b="1" i="1">
                <a:solidFill>
                  <a:srgbClr val="002060"/>
                </a:solidFill>
                <a:cs typeface="Times New Roman" pitchFamily="18" charset="0"/>
              </a:rPr>
              <a:t>Алматы</a:t>
            </a:r>
            <a:r>
              <a:rPr lang="ru-RU" altLang="en-US" sz="1400" b="1" i="1">
                <a:solidFill>
                  <a:srgbClr val="002060"/>
                </a:solidFill>
                <a:cs typeface="Times New Roman" pitchFamily="18" charset="0"/>
              </a:rPr>
              <a:t> </a:t>
            </a:r>
          </a:p>
          <a:p>
            <a:pPr algn="ctr">
              <a:buFont typeface="Arial" charset="0"/>
              <a:buNone/>
            </a:pPr>
            <a:endParaRPr lang="en-US" sz="1400" b="1" i="1">
              <a:solidFill>
                <a:srgbClr val="002060"/>
              </a:solidFill>
              <a:cs typeface="Times New Roman" pitchFamily="18" charset="0"/>
            </a:endParaRPr>
          </a:p>
          <a:p>
            <a:pPr algn="ctr">
              <a:buFont typeface="Arial" charset="0"/>
              <a:buNone/>
            </a:pPr>
            <a:endParaRPr lang="en-US" sz="1100">
              <a:solidFill>
                <a:srgbClr val="000000"/>
              </a:solidFill>
              <a:cs typeface="Times New Roman" pitchFamily="18" charset="0"/>
            </a:endParaRPr>
          </a:p>
          <a:p>
            <a:pPr algn="ctr">
              <a:buFont typeface="Arial" charset="0"/>
              <a:buNone/>
            </a:pPr>
            <a:r>
              <a:rPr lang="kk-KZ" altLang="zh-CN" b="1" i="1">
                <a:solidFill>
                  <a:srgbClr val="002060"/>
                </a:solidFill>
                <a:cs typeface="宋体"/>
              </a:rPr>
              <a:t>24 октября 2022 года</a:t>
            </a:r>
            <a:endParaRPr lang="zh-CN" b="1" i="1">
              <a:solidFill>
                <a:srgbClr val="002060"/>
              </a:solidFill>
              <a:cs typeface="宋体"/>
            </a:endParaRPr>
          </a:p>
        </p:txBody>
      </p:sp>
      <p:sp>
        <p:nvSpPr>
          <p:cNvPr id="14344" name="Прямоугольник 2"/>
          <p:cNvSpPr>
            <a:spLocks noChangeArrowheads="1"/>
          </p:cNvSpPr>
          <p:nvPr/>
        </p:nvSpPr>
        <p:spPr bwMode="auto">
          <a:xfrm>
            <a:off x="4953000" y="188913"/>
            <a:ext cx="4808538" cy="1927225"/>
          </a:xfrm>
          <a:prstGeom prst="rect">
            <a:avLst/>
          </a:prstGeom>
          <a:solidFill>
            <a:schemeClr val="bg1"/>
          </a:solidFill>
          <a:ln w="9525">
            <a:solidFill>
              <a:schemeClr val="bg1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ru-RU" altLang="ru-RU" b="1">
                <a:solidFill>
                  <a:schemeClr val="tx1"/>
                </a:solidFill>
                <a:cs typeface="Times New Roman" pitchFamily="18" charset="0"/>
              </a:rPr>
              <a:t>Прогноз погоды по г. Алматы</a:t>
            </a:r>
          </a:p>
          <a:p>
            <a:pPr algn="ctr"/>
            <a:r>
              <a:rPr lang="ru-RU" altLang="ru-RU" b="1">
                <a:solidFill>
                  <a:schemeClr val="tx1"/>
                </a:solidFill>
                <a:cs typeface="Times New Roman" pitchFamily="18" charset="0"/>
              </a:rPr>
              <a:t>на 25 октября</a:t>
            </a:r>
          </a:p>
          <a:p>
            <a:pPr algn="ctr"/>
            <a:r>
              <a:rPr lang="ru-RU" b="1">
                <a:solidFill>
                  <a:schemeClr val="tx1"/>
                </a:solidFill>
                <a:cs typeface="Times New Roman" pitchFamily="18" charset="0"/>
              </a:rPr>
              <a:t>с 21 ч. 24 октября </a:t>
            </a:r>
            <a:r>
              <a:rPr lang="ru-RU" b="1">
                <a:solidFill>
                  <a:schemeClr val="tx1"/>
                </a:solidFill>
                <a:cs typeface="Times New Roman" pitchFamily="18" charset="0"/>
                <a:sym typeface="+mn-ea"/>
              </a:rPr>
              <a:t>до 21 ч. 25 октября</a:t>
            </a:r>
          </a:p>
          <a:p>
            <a:pPr algn="just"/>
            <a:r>
              <a:rPr lang="ru-RU">
                <a:solidFill>
                  <a:schemeClr val="tx1"/>
                </a:solidFill>
              </a:rPr>
              <a:t>Переменная облачность, ночью дождь. Ночью и утром туман. Ветер 2-7 м/с. Температура воздуха ночью 3-5, днем 10-12 тепла.</a:t>
            </a:r>
          </a:p>
          <a:p>
            <a:pPr algn="just"/>
            <a:endParaRPr lang="ru-RU">
              <a:solidFill>
                <a:schemeClr val="tx1"/>
              </a:solidFill>
              <a:cs typeface="Times New Roman" pitchFamily="18" charset="0"/>
            </a:endParaRPr>
          </a:p>
          <a:p>
            <a:pPr algn="ctr"/>
            <a:r>
              <a:rPr lang="ru-RU" b="1">
                <a:solidFill>
                  <a:schemeClr val="tx1"/>
                </a:solidFill>
                <a:cs typeface="Times New Roman" pitchFamily="18" charset="0"/>
              </a:rPr>
              <a:t>на ночь 26 октября</a:t>
            </a:r>
          </a:p>
          <a:p>
            <a:pPr algn="ctr">
              <a:buFont typeface="Arial" charset="0"/>
              <a:buNone/>
            </a:pPr>
            <a:r>
              <a:rPr lang="ru-RU" b="1">
                <a:solidFill>
                  <a:schemeClr val="tx1"/>
                </a:solidFill>
                <a:cs typeface="Times New Roman" pitchFamily="18" charset="0"/>
              </a:rPr>
              <a:t>с 21 ч. 25 октября </a:t>
            </a:r>
            <a:r>
              <a:rPr lang="ru-RU" b="1">
                <a:solidFill>
                  <a:schemeClr val="tx1"/>
                </a:solidFill>
                <a:cs typeface="Times New Roman" pitchFamily="18" charset="0"/>
                <a:sym typeface="+mn-ea"/>
              </a:rPr>
              <a:t>до 09 ч. 26 октября</a:t>
            </a:r>
          </a:p>
          <a:p>
            <a:pPr algn="just"/>
            <a:r>
              <a:rPr lang="ru-RU">
                <a:solidFill>
                  <a:schemeClr val="tx1"/>
                </a:solidFill>
              </a:rPr>
              <a:t>Переменная облачность, без осадков. Ветер 2-7 м/с. Температура воздуха 6-8</a:t>
            </a:r>
            <a:r>
              <a:rPr lang="kk-KZ">
                <a:solidFill>
                  <a:schemeClr val="tx1"/>
                </a:solidFill>
              </a:rPr>
              <a:t> </a:t>
            </a:r>
            <a:r>
              <a:rPr lang="ru-RU">
                <a:solidFill>
                  <a:schemeClr val="tx1"/>
                </a:solidFill>
              </a:rPr>
              <a:t>тепла.</a:t>
            </a:r>
          </a:p>
        </p:txBody>
      </p:sp>
      <p:sp>
        <p:nvSpPr>
          <p:cNvPr id="21" name="TextBox 13"/>
          <p:cNvSpPr txBox="1">
            <a:spLocks noChangeArrowheads="1"/>
          </p:cNvSpPr>
          <p:nvPr/>
        </p:nvSpPr>
        <p:spPr bwMode="auto">
          <a:xfrm>
            <a:off x="5060950" y="2471738"/>
            <a:ext cx="4608513" cy="1042987"/>
          </a:xfrm>
          <a:prstGeom prst="rect">
            <a:avLst/>
          </a:prstGeom>
          <a:solidFill>
            <a:schemeClr val="accent6">
              <a:lumMod val="75000"/>
            </a:schemeClr>
          </a:solidFill>
          <a:ln w="38100" algn="ctr">
            <a:solidFill>
              <a:schemeClr val="bg1"/>
            </a:solidFill>
            <a:miter lim="800000"/>
            <a:headEnd/>
            <a:tailEnd/>
          </a:ln>
          <a:effectLst>
            <a:outerShdw dist="20000" dir="5400000" rotWithShape="0">
              <a:srgbClr val="000000">
                <a:alpha val="37999"/>
              </a:srgbClr>
            </a:outerShdw>
          </a:effectLst>
        </p:spPr>
        <p:txBody>
          <a:bodyPr>
            <a:spAutoFit/>
          </a:bodyPr>
          <a:lstStyle/>
          <a:p>
            <a:pPr indent="182563"/>
            <a:r>
              <a:rPr lang="ru-RU" altLang="en-US" dirty="0">
                <a:solidFill>
                  <a:schemeClr val="tx1"/>
                </a:solidFill>
                <a:sym typeface="+mn-ea"/>
              </a:rPr>
              <a:t>Сутки 25 октября, ночью 26 октября 202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2</a:t>
            </a:r>
            <a:r>
              <a:rPr lang="ru-RU" altLang="en-US" dirty="0">
                <a:solidFill>
                  <a:schemeClr val="tx1"/>
                </a:solidFill>
                <a:sym typeface="+mn-ea"/>
              </a:rPr>
              <a:t> г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. </a:t>
            </a:r>
            <a:r>
              <a:rPr lang="ru-RU" altLang="en-US" dirty="0">
                <a:solidFill>
                  <a:schemeClr val="tx1"/>
                </a:solidFill>
                <a:sym typeface="+mn-ea"/>
              </a:rPr>
              <a:t>метеорологические условия будут способствовать накоплению загрязняющих веществ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 </a:t>
            </a:r>
            <a:r>
              <a:rPr lang="ru-RU" altLang="en-US" dirty="0">
                <a:solidFill>
                  <a:schemeClr val="tx1"/>
                </a:solidFill>
                <a:sym typeface="+mn-ea"/>
              </a:rPr>
              <a:t>в атмосфере города</a:t>
            </a:r>
            <a:r>
              <a:rPr lang="en-US" altLang="en-US" dirty="0">
                <a:solidFill>
                  <a:schemeClr val="tx1"/>
                </a:solidFill>
                <a:sym typeface="+mn-ea"/>
              </a:rPr>
              <a:t>.</a:t>
            </a:r>
            <a:endParaRPr lang="ru-RU" altLang="en-US" dirty="0">
              <a:solidFill>
                <a:schemeClr val="tx1"/>
              </a:solidFill>
              <a:sym typeface="+mn-ea"/>
            </a:endParaRPr>
          </a:p>
          <a:p>
            <a:pPr indent="182563"/>
            <a:r>
              <a:rPr lang="ru-RU" altLang="en-US" dirty="0">
                <a:solidFill>
                  <a:schemeClr val="tx1"/>
                </a:solidFill>
                <a:sym typeface="+mn-ea"/>
              </a:rPr>
              <a:t>В целом по городу ожидается пониженный уровень загрязнения воздуха.</a:t>
            </a:r>
          </a:p>
        </p:txBody>
      </p:sp>
      <p:graphicFrame>
        <p:nvGraphicFramePr>
          <p:cNvPr id="24" name="Таблица 23"/>
          <p:cNvGraphicFramePr/>
          <p:nvPr/>
        </p:nvGraphicFramePr>
        <p:xfrm>
          <a:off x="5140325" y="6527800"/>
          <a:ext cx="4730750" cy="213360"/>
        </p:xfrm>
        <a:graphic>
          <a:graphicData uri="http://schemas.openxmlformats.org/drawingml/2006/table">
            <a:tbl>
              <a:tblPr/>
              <a:tblGrid>
                <a:gridCol w="47307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r>
                        <a:rPr sz="700" i="1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 согласно «Санитарно-эпидемиологическим правилам и нормам к атмосферному воздуху» от 28.02.2015г №168</a:t>
                      </a:r>
                      <a:endParaRPr lang="ru-RU" altLang="en-US" sz="700" i="1" dirty="0">
                        <a:solidFill>
                          <a:srgbClr val="000000"/>
                        </a:solidFill>
                        <a:latin typeface="Times New Roman" panose="02020603050405020304" pitchFamily="18" charset="0"/>
                        <a:ea typeface="Times New Roman" panose="02020603050405020304" pitchFamily="18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6054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just" eaLnBrk="1" hangingPunct="1">
                        <a:buNone/>
                      </a:pPr>
                      <a:endParaRPr lang="ru-RU" altLang="en-US" sz="700" i="1" dirty="0">
                        <a:solidFill>
                          <a:srgbClr val="000000"/>
                        </a:solidFill>
                        <a:latin typeface="Calibri" panose="020F0502020204030204" pitchFamily="34" charset="0"/>
                      </a:endParaRPr>
                    </a:p>
                  </a:txBody>
                  <a:tcPr marL="0" marR="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14349" name="Прямоугольник 21"/>
          <p:cNvSpPr>
            <a:spLocks noChangeArrowheads="1"/>
          </p:cNvSpPr>
          <p:nvPr/>
        </p:nvSpPr>
        <p:spPr bwMode="auto">
          <a:xfrm>
            <a:off x="4960938" y="4016375"/>
            <a:ext cx="4824412" cy="461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buFont typeface="Arial" charset="0"/>
              <a:buNone/>
            </a:pPr>
            <a:r>
              <a:rPr lang="ru-RU" altLang="ru-RU" b="1" dirty="0">
                <a:solidFill>
                  <a:schemeClr val="tx1"/>
                </a:solidFill>
                <a:cs typeface="Times New Roman" pitchFamily="18" charset="0"/>
              </a:rPr>
              <a:t>Состояние атмосферного воздуха  г. Алматы</a:t>
            </a:r>
          </a:p>
          <a:p>
            <a:pPr algn="ctr">
              <a:buFont typeface="Arial" charset="0"/>
              <a:buNone/>
            </a:pPr>
            <a:r>
              <a:rPr lang="ru-RU" altLang="ru-RU" b="1" dirty="0">
                <a:solidFill>
                  <a:schemeClr val="tx1"/>
                </a:solidFill>
                <a:cs typeface="Times New Roman" pitchFamily="18" charset="0"/>
              </a:rPr>
              <a:t>на 24 октября 2022 года </a:t>
            </a:r>
          </a:p>
        </p:txBody>
      </p:sp>
      <p:graphicFrame>
        <p:nvGraphicFramePr>
          <p:cNvPr id="15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87260288"/>
              </p:ext>
            </p:extLst>
          </p:nvPr>
        </p:nvGraphicFramePr>
        <p:xfrm>
          <a:off x="5097463" y="4491038"/>
          <a:ext cx="4490130" cy="20119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550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9614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7848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Загрязняющее вещество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kk-KZ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Фактическая</a:t>
                      </a:r>
                      <a:endParaRPr lang="en-US" sz="1000" dirty="0">
                        <a:solidFill>
                          <a:schemeClr val="tx1"/>
                        </a:solidFill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концентрация, мкг/м3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Кратность превышения</a:t>
                      </a:r>
                      <a:r>
                        <a:rPr lang="ru-RU" sz="1000" baseline="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ПДК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142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РМ-2,5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76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0,5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56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Взвешенные частицы РМ-10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104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0,3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18378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серы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83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0,2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07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углерода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1008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0,2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07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Диоксид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88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0,4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07334">
                <a:tc>
                  <a:txBody>
                    <a:bodyPr/>
                    <a:lstStyle/>
                    <a:p>
                      <a:r>
                        <a:rPr lang="ru-RU" sz="1000" dirty="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Оксид азота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88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</a:rPr>
                        <a:t>0,2</a:t>
                      </a:r>
                    </a:p>
                  </a:txBody>
                  <a:tcPr marL="9525" marR="9525" marT="9527" marB="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4" name="TextBox 13"/>
          <p:cNvSpPr txBox="1">
            <a:spLocks noChangeArrowheads="1"/>
          </p:cNvSpPr>
          <p:nvPr/>
        </p:nvSpPr>
        <p:spPr bwMode="auto">
          <a:xfrm>
            <a:off x="5095875" y="3716338"/>
            <a:ext cx="4537075" cy="312737"/>
          </a:xfrm>
          <a:prstGeom prst="rect">
            <a:avLst/>
          </a:prstGeom>
          <a:solidFill>
            <a:srgbClr val="99CC00"/>
          </a:solidFill>
          <a:ln w="38100" algn="ctr">
            <a:solidFill>
              <a:schemeClr val="bg1"/>
            </a:solidFill>
            <a:miter lim="800000"/>
            <a:headEnd/>
            <a:tailEnd/>
          </a:ln>
          <a:effectLst>
            <a:outerShdw dist="20000" dir="5400000" rotWithShape="0">
              <a:srgbClr val="000000">
                <a:alpha val="37999"/>
              </a:srgbClr>
            </a:outerShdw>
          </a:effectLst>
        </p:spPr>
        <p:txBody>
          <a:bodyPr>
            <a:spAutoFit/>
          </a:bodyPr>
          <a:lstStyle/>
          <a:p>
            <a:pPr algn="ctr">
              <a:buFont typeface="Arial" charset="0"/>
              <a:buNone/>
              <a:defRPr/>
            </a:pPr>
            <a:r>
              <a:rPr lang="ru-RU">
                <a:solidFill>
                  <a:schemeClr val="tx1"/>
                </a:solidFill>
                <a:cs typeface="Times New Roman" pitchFamily="18" charset="0"/>
              </a:rPr>
              <a:t>Предупреждение 1, 2, 3 степени НМУ отсутствует</a:t>
            </a:r>
            <a:r>
              <a:rPr lang="en-US">
                <a:solidFill>
                  <a:schemeClr val="tx1"/>
                </a:solidFill>
                <a:cs typeface="Times New Roman" pitchFamily="18" charset="0"/>
              </a:rPr>
              <a:t>.</a:t>
            </a:r>
            <a:endParaRPr lang="ru-RU">
              <a:solidFill>
                <a:schemeClr val="tx1"/>
              </a:solidFill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28588" y="115888"/>
            <a:ext cx="9648825" cy="662622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buFont typeface="Arial" panose="020B0604020202020204" pitchFamily="34" charset="0"/>
              <a:buNone/>
              <a:defRPr/>
            </a:pPr>
            <a:endParaRPr lang="ru-RU" altLang="en-US" sz="1800">
              <a:solidFill>
                <a:srgbClr val="FFFFFF"/>
              </a:solidFill>
              <a:cs typeface="Arial" panose="020B0604020202020204" pitchFamily="34" charset="0"/>
            </a:endParaRPr>
          </a:p>
        </p:txBody>
      </p:sp>
      <p:cxnSp>
        <p:nvCxnSpPr>
          <p:cNvPr id="13" name="Прямая соединительная линия 12"/>
          <p:cNvCxnSpPr>
            <a:cxnSpLocks noChangeAspect="1"/>
          </p:cNvCxnSpPr>
          <p:nvPr/>
        </p:nvCxnSpPr>
        <p:spPr>
          <a:xfrm>
            <a:off x="4937125" y="115888"/>
            <a:ext cx="15875" cy="6624637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416" name="TextBox 15"/>
          <p:cNvSpPr txBox="1">
            <a:spLocks noChangeArrowheads="1"/>
          </p:cNvSpPr>
          <p:nvPr/>
        </p:nvSpPr>
        <p:spPr bwMode="auto">
          <a:xfrm>
            <a:off x="317285" y="246063"/>
            <a:ext cx="4635715" cy="3074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buFont typeface="Arial" charset="0"/>
              <a:buNone/>
            </a:pPr>
            <a:r>
              <a:rPr lang="ru-RU" sz="1400" b="1">
                <a:solidFill>
                  <a:srgbClr val="000000"/>
                </a:solidFill>
                <a:cs typeface="Times New Roman" pitchFamily="18" charset="0"/>
                <a:sym typeface="+mn-ea"/>
              </a:rPr>
              <a:t>РЕКОМЕНДАЦИИ ДЛЯ НАСЕЛЕНИЯ ПРИ НМУ</a:t>
            </a:r>
            <a:endParaRPr lang="ru-RU" sz="1400" b="1">
              <a:solidFill>
                <a:schemeClr val="tx1"/>
              </a:solidFill>
              <a:latin typeface="Calibri" pitchFamily="34" charset="0"/>
            </a:endParaRPr>
          </a:p>
        </p:txBody>
      </p:sp>
      <p:sp>
        <p:nvSpPr>
          <p:cNvPr id="15364" name="Прямоугольник 26"/>
          <p:cNvSpPr>
            <a:spLocks noChangeArrowheads="1"/>
          </p:cNvSpPr>
          <p:nvPr/>
        </p:nvSpPr>
        <p:spPr bwMode="auto">
          <a:xfrm>
            <a:off x="93895" y="3416538"/>
            <a:ext cx="4824412" cy="33239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ru-RU" altLang="ru-RU" sz="1000" dirty="0">
                <a:solidFill>
                  <a:srgbClr val="000000"/>
                </a:solidFill>
              </a:rPr>
              <a:t>В городе Алматы наблюдения </a:t>
            </a:r>
            <a:r>
              <a:rPr lang="ru-RU" altLang="ru-RU" sz="1000" dirty="0">
                <a:solidFill>
                  <a:schemeClr val="tx1"/>
                </a:solidFill>
              </a:rPr>
              <a:t>за уровнем загрязнения атмосферного воздуха</a:t>
            </a:r>
            <a:r>
              <a:rPr lang="ru-RU" altLang="ru-RU" sz="1000" dirty="0">
                <a:solidFill>
                  <a:srgbClr val="000000"/>
                </a:solidFill>
              </a:rPr>
              <a:t> проводится на 16 постах </a:t>
            </a:r>
            <a:r>
              <a:rPr lang="ru-RU" altLang="ru-RU" sz="1000" dirty="0">
                <a:solidFill>
                  <a:schemeClr val="tx1"/>
                </a:solidFill>
              </a:rPr>
              <a:t>наблюдения: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1 – </a:t>
            </a:r>
            <a:r>
              <a:rPr lang="ru-RU" sz="1000" dirty="0">
                <a:solidFill>
                  <a:schemeClr val="tx1"/>
                </a:solidFill>
              </a:rPr>
              <a:t>терр. Казахского национального университета </a:t>
            </a:r>
            <a:r>
              <a:rPr lang="ru-RU" sz="1000" dirty="0" err="1">
                <a:solidFill>
                  <a:schemeClr val="tx1"/>
                </a:solidFill>
              </a:rPr>
              <a:t>им.Аль</a:t>
            </a:r>
            <a:r>
              <a:rPr lang="ru-RU" sz="1000" dirty="0">
                <a:solidFill>
                  <a:schemeClr val="tx1"/>
                </a:solidFill>
              </a:rPr>
              <a:t>-Фараби</a:t>
            </a:r>
            <a:endParaRPr lang="ru-RU" altLang="ru-RU" sz="1000" dirty="0">
              <a:solidFill>
                <a:schemeClr val="tx1"/>
              </a:solidFill>
            </a:endParaRPr>
          </a:p>
          <a:p>
            <a:r>
              <a:rPr lang="ru-RU" altLang="ru-RU" sz="1000" dirty="0">
                <a:solidFill>
                  <a:schemeClr val="tx1"/>
                </a:solidFill>
              </a:rPr>
              <a:t>№ 2 –</a:t>
            </a:r>
            <a:r>
              <a:rPr lang="ru-RU" sz="1000" dirty="0" err="1">
                <a:solidFill>
                  <a:schemeClr val="tx1"/>
                </a:solidFill>
              </a:rPr>
              <a:t>Бурундайское</a:t>
            </a:r>
            <a:r>
              <a:rPr lang="ru-RU" sz="1000" dirty="0">
                <a:solidFill>
                  <a:schemeClr val="tx1"/>
                </a:solidFill>
              </a:rPr>
              <a:t> автохозяйство, улица Аэродромная</a:t>
            </a:r>
            <a:endParaRPr lang="ru-RU" altLang="ru-RU" sz="1000" dirty="0">
              <a:solidFill>
                <a:schemeClr val="tx1"/>
              </a:solidFill>
            </a:endParaRPr>
          </a:p>
          <a:p>
            <a:r>
              <a:rPr lang="ru-RU" altLang="ru-RU" sz="1000" dirty="0">
                <a:solidFill>
                  <a:schemeClr val="tx1"/>
                </a:solidFill>
              </a:rPr>
              <a:t>№ 3 – </a:t>
            </a:r>
            <a:r>
              <a:rPr lang="ru-RU" sz="1000" dirty="0">
                <a:solidFill>
                  <a:schemeClr val="tx1"/>
                </a:solidFill>
              </a:rPr>
              <a:t>ледовая арена «Алматы арена»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4 – </a:t>
            </a:r>
            <a:r>
              <a:rPr lang="ru-RU" sz="1000" dirty="0">
                <a:solidFill>
                  <a:schemeClr val="tx1"/>
                </a:solidFill>
              </a:rPr>
              <a:t>70 разъезда, общеобразовательная школа №32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</a:t>
            </a:r>
            <a:r>
              <a:rPr lang="en-US" altLang="ru-RU" sz="1000" dirty="0">
                <a:solidFill>
                  <a:schemeClr val="tx1"/>
                </a:solidFill>
              </a:rPr>
              <a:t>5</a:t>
            </a:r>
            <a:r>
              <a:rPr lang="ru-RU" altLang="ru-RU" sz="1000" dirty="0">
                <a:solidFill>
                  <a:schemeClr val="tx1"/>
                </a:solidFill>
              </a:rPr>
              <a:t> –</a:t>
            </a:r>
            <a:r>
              <a:rPr lang="en-US" altLang="ru-RU" sz="1000" dirty="0">
                <a:solidFill>
                  <a:schemeClr val="tx1"/>
                </a:solidFill>
              </a:rPr>
              <a:t> </a:t>
            </a:r>
            <a:r>
              <a:rPr lang="ru-RU" sz="1000" dirty="0">
                <a:solidFill>
                  <a:schemeClr val="tx1"/>
                </a:solidFill>
              </a:rPr>
              <a:t>ледовая арена «Халык арена», микрорайон «</a:t>
            </a:r>
            <a:r>
              <a:rPr lang="ru-RU" sz="1000" dirty="0" err="1">
                <a:solidFill>
                  <a:schemeClr val="tx1"/>
                </a:solidFill>
              </a:rPr>
              <a:t>Думан</a:t>
            </a:r>
            <a:r>
              <a:rPr lang="ru-RU" sz="1000" dirty="0">
                <a:solidFill>
                  <a:schemeClr val="tx1"/>
                </a:solidFill>
              </a:rPr>
              <a:t>»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</a:t>
            </a:r>
            <a:r>
              <a:rPr lang="en-US" altLang="ru-RU" sz="1000" dirty="0">
                <a:solidFill>
                  <a:schemeClr val="tx1"/>
                </a:solidFill>
              </a:rPr>
              <a:t>6</a:t>
            </a:r>
            <a:r>
              <a:rPr lang="ru-RU" altLang="ru-RU" sz="1000" dirty="0">
                <a:solidFill>
                  <a:schemeClr val="tx1"/>
                </a:solidFill>
              </a:rPr>
              <a:t> – </a:t>
            </a:r>
            <a:r>
              <a:rPr lang="ru-RU" sz="1000" dirty="0">
                <a:solidFill>
                  <a:schemeClr val="tx1"/>
                </a:solidFill>
              </a:rPr>
              <a:t>терр. Жетысуского </a:t>
            </a:r>
            <a:r>
              <a:rPr lang="kk-KZ" sz="1000" dirty="0">
                <a:solidFill>
                  <a:schemeClr val="tx1"/>
                </a:solidFill>
              </a:rPr>
              <a:t>акимата</a:t>
            </a:r>
            <a:r>
              <a:rPr lang="ru-RU" sz="1000" dirty="0">
                <a:solidFill>
                  <a:schemeClr val="tx1"/>
                </a:solidFill>
              </a:rPr>
              <a:t>, микрорайон «</a:t>
            </a:r>
            <a:r>
              <a:rPr lang="ru-RU" sz="1000" dirty="0" err="1">
                <a:solidFill>
                  <a:schemeClr val="tx1"/>
                </a:solidFill>
              </a:rPr>
              <a:t>Кулагер</a:t>
            </a:r>
            <a:r>
              <a:rPr lang="ru-RU" sz="1000" dirty="0">
                <a:solidFill>
                  <a:schemeClr val="tx1"/>
                </a:solidFill>
              </a:rPr>
              <a:t>»</a:t>
            </a:r>
          </a:p>
          <a:p>
            <a:r>
              <a:rPr lang="ru-RU" altLang="ru-RU" sz="1000" dirty="0">
                <a:solidFill>
                  <a:schemeClr val="tx1"/>
                </a:solidFill>
              </a:rPr>
              <a:t>№ 2</a:t>
            </a:r>
            <a:r>
              <a:rPr lang="en-US" altLang="ru-RU" sz="1000" dirty="0">
                <a:solidFill>
                  <a:schemeClr val="tx1"/>
                </a:solidFill>
              </a:rPr>
              <a:t>7</a:t>
            </a:r>
            <a:r>
              <a:rPr lang="ru-RU" altLang="ru-RU" sz="1000" dirty="0">
                <a:solidFill>
                  <a:schemeClr val="tx1"/>
                </a:solidFill>
              </a:rPr>
              <a:t> –</a:t>
            </a:r>
            <a:r>
              <a:rPr lang="en-US" altLang="ru-RU" sz="1000" dirty="0">
                <a:solidFill>
                  <a:schemeClr val="tx1"/>
                </a:solidFill>
              </a:rPr>
              <a:t> </a:t>
            </a:r>
            <a:r>
              <a:rPr lang="ru-RU" sz="1000" dirty="0">
                <a:solidFill>
                  <a:schemeClr val="tx1"/>
                </a:solidFill>
              </a:rPr>
              <a:t>метеостанция Медео, ул. Горная, 548</a:t>
            </a: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2</a:t>
            </a:r>
            <a:r>
              <a:rPr lang="en-US" altLang="ru-RU" sz="1000" dirty="0">
                <a:solidFill>
                  <a:schemeClr val="tx1"/>
                </a:solidFill>
              </a:rPr>
              <a:t>8 –  </a:t>
            </a:r>
            <a:r>
              <a:rPr lang="ru-RU" sz="1000" dirty="0">
                <a:solidFill>
                  <a:schemeClr val="tx1"/>
                </a:solidFill>
              </a:rPr>
              <a:t>аэрологическая станция (район Аэропорта) </a:t>
            </a:r>
          </a:p>
          <a:p>
            <a:r>
              <a:rPr lang="ru-RU" sz="1000" dirty="0">
                <a:solidFill>
                  <a:schemeClr val="tx1"/>
                </a:solidFill>
              </a:rPr>
              <a:t>ул. Ахметова, 50</a:t>
            </a:r>
            <a:endParaRPr lang="en-US" altLang="ru-RU" sz="1000" dirty="0">
              <a:solidFill>
                <a:schemeClr val="tx1"/>
              </a:solidFill>
            </a:endParaRP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2</a:t>
            </a:r>
            <a:r>
              <a:rPr lang="en-US" altLang="ru-RU" sz="1000" dirty="0">
                <a:solidFill>
                  <a:schemeClr val="tx1"/>
                </a:solidFill>
              </a:rPr>
              <a:t>9 –  </a:t>
            </a:r>
            <a:r>
              <a:rPr lang="ru-RU" sz="1000" dirty="0">
                <a:solidFill>
                  <a:schemeClr val="tx1"/>
                </a:solidFill>
              </a:rPr>
              <a:t>РУВД </a:t>
            </a:r>
            <a:r>
              <a:rPr lang="ru-RU" sz="1000" dirty="0" err="1">
                <a:solidFill>
                  <a:schemeClr val="tx1"/>
                </a:solidFill>
              </a:rPr>
              <a:t>Турскибского</a:t>
            </a:r>
            <a:r>
              <a:rPr lang="ru-RU" sz="1000" dirty="0">
                <a:solidFill>
                  <a:schemeClr val="tx1"/>
                </a:solidFill>
              </a:rPr>
              <a:t> района, ул. Р. Зорге,14</a:t>
            </a:r>
            <a:endParaRPr lang="en-US" altLang="ru-RU" sz="1000" dirty="0">
              <a:solidFill>
                <a:schemeClr val="tx1"/>
              </a:solidFill>
            </a:endParaRP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3</a:t>
            </a:r>
            <a:r>
              <a:rPr lang="en-US" altLang="ru-RU" sz="1000" dirty="0">
                <a:solidFill>
                  <a:schemeClr val="tx1"/>
                </a:solidFill>
              </a:rPr>
              <a:t>0 – </a:t>
            </a:r>
            <a:r>
              <a:rPr lang="ru-RU" sz="1000" dirty="0">
                <a:solidFill>
                  <a:schemeClr val="tx1"/>
                </a:solidFill>
              </a:rPr>
              <a:t>м-н «</a:t>
            </a:r>
            <a:r>
              <a:rPr lang="ru-RU" sz="1000" dirty="0" err="1">
                <a:solidFill>
                  <a:schemeClr val="tx1"/>
                </a:solidFill>
              </a:rPr>
              <a:t>Шанырак</a:t>
            </a:r>
            <a:r>
              <a:rPr lang="ru-RU" sz="1000" dirty="0">
                <a:solidFill>
                  <a:schemeClr val="tx1"/>
                </a:solidFill>
              </a:rPr>
              <a:t>», школа №26, ул. </a:t>
            </a:r>
            <a:r>
              <a:rPr lang="ru-RU" sz="1000" dirty="0" err="1">
                <a:solidFill>
                  <a:schemeClr val="tx1"/>
                </a:solidFill>
              </a:rPr>
              <a:t>Жанкожа</a:t>
            </a:r>
            <a:r>
              <a:rPr lang="ru-RU" sz="1000" dirty="0">
                <a:solidFill>
                  <a:schemeClr val="tx1"/>
                </a:solidFill>
              </a:rPr>
              <a:t> батыра, 202</a:t>
            </a:r>
            <a:endParaRPr lang="ru-RU" altLang="ru-RU" sz="1000" dirty="0">
              <a:solidFill>
                <a:schemeClr val="tx1"/>
              </a:solidFill>
            </a:endParaRPr>
          </a:p>
          <a:p>
            <a:r>
              <a:rPr lang="en-US" altLang="ru-RU" sz="1000" dirty="0">
                <a:solidFill>
                  <a:schemeClr val="tx1"/>
                </a:solidFill>
              </a:rPr>
              <a:t>№ </a:t>
            </a:r>
            <a:r>
              <a:rPr lang="ru-RU" altLang="ru-RU" sz="1000" dirty="0">
                <a:solidFill>
                  <a:schemeClr val="tx1"/>
                </a:solidFill>
              </a:rPr>
              <a:t>31</a:t>
            </a:r>
            <a:r>
              <a:rPr lang="en-US" altLang="ru-RU" sz="1000" dirty="0">
                <a:solidFill>
                  <a:schemeClr val="tx1"/>
                </a:solidFill>
              </a:rPr>
              <a:t> – </a:t>
            </a:r>
            <a:r>
              <a:rPr lang="ru-RU" sz="1000" dirty="0" err="1">
                <a:solidFill>
                  <a:schemeClr val="tx1"/>
                </a:solidFill>
              </a:rPr>
              <a:t>пр.Аль</a:t>
            </a:r>
            <a:r>
              <a:rPr lang="ru-RU" sz="1000" dirty="0">
                <a:solidFill>
                  <a:schemeClr val="tx1"/>
                </a:solidFill>
              </a:rPr>
              <a:t>-Фараби, угол </a:t>
            </a:r>
            <a:r>
              <a:rPr lang="ru-RU" sz="1000" dirty="0" err="1">
                <a:solidFill>
                  <a:schemeClr val="tx1"/>
                </a:solidFill>
              </a:rPr>
              <a:t>ул.Навои</a:t>
            </a:r>
            <a:r>
              <a:rPr lang="ru-RU" sz="1000" dirty="0">
                <a:solidFill>
                  <a:schemeClr val="tx1"/>
                </a:solidFill>
              </a:rPr>
              <a:t>, м-н Орбита (территория Дендропарка АО «</a:t>
            </a:r>
            <a:r>
              <a:rPr lang="ru-RU" sz="1000" dirty="0" err="1">
                <a:solidFill>
                  <a:schemeClr val="tx1"/>
                </a:solidFill>
              </a:rPr>
              <a:t>Зеленстрой</a:t>
            </a:r>
            <a:r>
              <a:rPr lang="ru-RU" sz="1000" dirty="0">
                <a:solidFill>
                  <a:schemeClr val="tx1"/>
                </a:solidFill>
              </a:rPr>
              <a:t>»)</a:t>
            </a:r>
          </a:p>
          <a:p>
            <a:r>
              <a:rPr lang="kk-KZ" sz="1000" i="1" dirty="0">
                <a:solidFill>
                  <a:schemeClr val="tx1"/>
                </a:solidFill>
              </a:rPr>
              <a:t>№1 -</a:t>
            </a:r>
            <a:r>
              <a:rPr lang="kk-KZ" sz="1000" dirty="0">
                <a:solidFill>
                  <a:schemeClr val="tx1"/>
                </a:solidFill>
              </a:rPr>
              <a:t> </a:t>
            </a:r>
            <a:r>
              <a:rPr lang="ru-RU" sz="1000" i="1" dirty="0">
                <a:solidFill>
                  <a:schemeClr val="tx1"/>
                </a:solidFill>
              </a:rPr>
              <a:t>ул. Амангельды, угол ул. Сатпаева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ru-RU" sz="1000" i="1" dirty="0">
                <a:solidFill>
                  <a:schemeClr val="tx1"/>
                </a:solidFill>
              </a:rPr>
              <a:t>(отбор проб воздуха 3 раза в сутки - 07, 13 и 19)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№12 - </a:t>
            </a:r>
            <a:r>
              <a:rPr lang="ru-RU" sz="1000" i="1" dirty="0">
                <a:solidFill>
                  <a:schemeClr val="tx1"/>
                </a:solidFill>
              </a:rPr>
              <a:t>пр. </a:t>
            </a:r>
            <a:r>
              <a:rPr lang="ru-RU" sz="1000" i="1" dirty="0" err="1">
                <a:solidFill>
                  <a:schemeClr val="tx1"/>
                </a:solidFill>
              </a:rPr>
              <a:t>Райымбека</a:t>
            </a:r>
            <a:r>
              <a:rPr lang="ru-RU" sz="1000" i="1" dirty="0">
                <a:solidFill>
                  <a:schemeClr val="tx1"/>
                </a:solidFill>
              </a:rPr>
              <a:t>, угол ул. </a:t>
            </a:r>
            <a:r>
              <a:rPr lang="ru-RU" sz="1000" i="1" dirty="0" err="1">
                <a:solidFill>
                  <a:schemeClr val="tx1"/>
                </a:solidFill>
              </a:rPr>
              <a:t>Наурызбай</a:t>
            </a:r>
            <a:r>
              <a:rPr lang="ru-RU" sz="1000" i="1" dirty="0">
                <a:solidFill>
                  <a:schemeClr val="tx1"/>
                </a:solidFill>
              </a:rPr>
              <a:t> батыра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№16 - </a:t>
            </a:r>
            <a:r>
              <a:rPr lang="ru-RU" sz="1000" i="1" dirty="0">
                <a:solidFill>
                  <a:schemeClr val="tx1"/>
                </a:solidFill>
              </a:rPr>
              <a:t>м-н Айнабулак-3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№25 -</a:t>
            </a:r>
            <a:r>
              <a:rPr lang="kk-KZ" sz="1000" dirty="0">
                <a:solidFill>
                  <a:schemeClr val="tx1"/>
                </a:solidFill>
              </a:rPr>
              <a:t> </a:t>
            </a:r>
            <a:r>
              <a:rPr lang="ru-RU" sz="1000" i="1" dirty="0">
                <a:solidFill>
                  <a:schemeClr val="tx1"/>
                </a:solidFill>
              </a:rPr>
              <a:t>м-н Аксай-3, ул. </a:t>
            </a:r>
            <a:r>
              <a:rPr lang="ru-RU" sz="1000" i="1" dirty="0" err="1">
                <a:solidFill>
                  <a:schemeClr val="tx1"/>
                </a:solidFill>
              </a:rPr>
              <a:t>Маречека</a:t>
            </a:r>
            <a:r>
              <a:rPr lang="ru-RU" sz="1000" i="1" dirty="0">
                <a:solidFill>
                  <a:schemeClr val="tx1"/>
                </a:solidFill>
              </a:rPr>
              <a:t>, угол ул. </a:t>
            </a:r>
            <a:r>
              <a:rPr lang="ru-RU" sz="1000" i="1" dirty="0" err="1">
                <a:solidFill>
                  <a:schemeClr val="tx1"/>
                </a:solidFill>
              </a:rPr>
              <a:t>Б.Момышулы</a:t>
            </a:r>
            <a:r>
              <a:rPr lang="kk-KZ" sz="1000" i="1" dirty="0">
                <a:solidFill>
                  <a:schemeClr val="tx1"/>
                </a:solidFill>
              </a:rPr>
              <a:t>;</a:t>
            </a:r>
            <a:endParaRPr lang="ru-RU" sz="1000" dirty="0">
              <a:solidFill>
                <a:schemeClr val="tx1"/>
              </a:solidFill>
            </a:endParaRPr>
          </a:p>
          <a:p>
            <a:r>
              <a:rPr lang="kk-KZ" sz="1000" i="1" dirty="0">
                <a:solidFill>
                  <a:schemeClr val="tx1"/>
                </a:solidFill>
              </a:rPr>
              <a:t>№26 - </a:t>
            </a:r>
            <a:r>
              <a:rPr lang="ru-RU" sz="1000" i="1" dirty="0">
                <a:solidFill>
                  <a:schemeClr val="tx1"/>
                </a:solidFill>
              </a:rPr>
              <a:t>м-н Тастак-1, ул. Толе би, 249, ГУ «городская детская поликлиника №8»</a:t>
            </a:r>
            <a:r>
              <a:rPr lang="kk-KZ" sz="1000" i="1" dirty="0">
                <a:solidFill>
                  <a:schemeClr val="tx1"/>
                </a:solidFill>
              </a:rPr>
              <a:t>.</a:t>
            </a:r>
            <a:endParaRPr lang="ru-RU" sz="1000" dirty="0">
              <a:solidFill>
                <a:schemeClr val="tx1"/>
              </a:solidFill>
            </a:endParaRPr>
          </a:p>
        </p:txBody>
      </p:sp>
      <p:sp>
        <p:nvSpPr>
          <p:cNvPr id="15365" name="Прямоугольник 13"/>
          <p:cNvSpPr>
            <a:spLocks noChangeArrowheads="1"/>
          </p:cNvSpPr>
          <p:nvPr/>
        </p:nvSpPr>
        <p:spPr bwMode="auto">
          <a:xfrm>
            <a:off x="4937125" y="58738"/>
            <a:ext cx="4837113" cy="461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altLang="ru-RU" i="1">
                <a:solidFill>
                  <a:schemeClr val="tx1"/>
                </a:solidFill>
                <a:cs typeface="Times New Roman" pitchFamily="18" charset="0"/>
              </a:rPr>
              <a:t>Параметр «Р» является обобщённым показателем загрязнения воздуха по городу в целом .</a:t>
            </a:r>
            <a:endParaRPr lang="ru-RU" altLang="ru-RU">
              <a:solidFill>
                <a:schemeClr val="tx1"/>
              </a:solidFill>
              <a:latin typeface="Calibri" pitchFamily="34" charset="0"/>
            </a:endParaRPr>
          </a:p>
        </p:txBody>
      </p:sp>
      <p:grpSp>
        <p:nvGrpSpPr>
          <p:cNvPr id="15366" name="Группа 24"/>
          <p:cNvGrpSpPr>
            <a:grpSpLocks/>
          </p:cNvGrpSpPr>
          <p:nvPr/>
        </p:nvGrpSpPr>
        <p:grpSpPr bwMode="auto">
          <a:xfrm>
            <a:off x="5281613" y="4394200"/>
            <a:ext cx="4291012" cy="1819275"/>
            <a:chOff x="531522" y="3799939"/>
            <a:chExt cx="4291013" cy="1920672"/>
          </a:xfrm>
        </p:grpSpPr>
        <p:graphicFrame>
          <p:nvGraphicFramePr>
            <p:cNvPr id="26" name="Таблица 25"/>
            <p:cNvGraphicFramePr/>
            <p:nvPr/>
          </p:nvGraphicFramePr>
          <p:xfrm>
            <a:off x="531522" y="4883920"/>
            <a:ext cx="4035778" cy="836767"/>
          </p:xfrm>
          <a:graphic>
            <a:graphicData uri="http://schemas.openxmlformats.org/drawingml/2006/table">
              <a:tbl>
                <a:tblPr/>
                <a:tblGrid>
                  <a:gridCol w="2017889">
                    <a:extLst>
                      <a:ext uri="{9D8B030D-6E8A-4147-A177-3AD203B41FA5}">
                        <a16:colId xmlns:a16="http://schemas.microsoft.com/office/drawing/2014/main" val="20000"/>
                      </a:ext>
                    </a:extLst>
                  </a:gridCol>
                  <a:gridCol w="2017888">
                    <a:extLst>
                      <a:ext uri="{9D8B030D-6E8A-4147-A177-3AD203B41FA5}">
                        <a16:colId xmlns:a16="http://schemas.microsoft.com/office/drawing/2014/main" val="20001"/>
                      </a:ext>
                    </a:extLst>
                  </a:gridCol>
                </a:tblGrid>
                <a:tr h="336550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endParaRPr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endParaRPr lang="kk-KZ" sz="8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endParaRPr>
                      </a:p>
                      <a:p>
                        <a:pPr lvl="0" eaLnBrk="1" hangingPunct="1">
                          <a:buNone/>
                        </a:pPr>
                        <a:r>
                          <a:rPr sz="800" dirty="0" err="1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Пресс-служба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2"/>
                          </a:rPr>
                          <a:t>pressmeteo@gmail.com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0"/>
                    </a:ext>
                  </a:extLst>
                </a:tr>
                <a:tr h="334963"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Отдел международного сотрудничества</a:t>
                        </a:r>
                        <a:endParaRPr lang="ru-RU" altLang="en-US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tc>
                    <a:txBody>
                      <a:bodyPr/>
                      <a:lstStyle>
                        <a:lvl1pPr marL="0" lvl="0" indent="0" algn="l" defTabSz="914400" rtl="0" eaLnBrk="0" fontAlgn="base" latinLnBrk="0" hangingPunct="0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sz="1800"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</a:defRPr>
                        </a:lvl1pPr>
                        <a:lvl2pPr marL="457200" lvl="1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2pPr>
                        <a:lvl3pPr marL="914400" lvl="2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3pPr>
                        <a:lvl4pPr marL="1371600" lvl="3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4pPr>
                        <a:lvl5pPr marL="1828800" lvl="4" indent="0" algn="l" defTabSz="914400" rtl="0" eaLnBrk="1" fontAlgn="base" latinLnBrk="0" hangingPunct="1">
                          <a:lnSpc>
                            <a:spcPct val="100000"/>
                          </a:lnSpc>
                          <a:spcBef>
                            <a:spcPct val="0"/>
                          </a:spcBef>
                          <a:spcAft>
                            <a:spcPct val="0"/>
                          </a:spcAft>
                          <a:buFont typeface="Arial" panose="020B0604020202020204" pitchFamily="34" charset="0"/>
                          <a:buNone/>
                          <a:defRPr b="0" i="0" u="none" kern="1200" baseline="0">
                            <a:solidFill>
                              <a:schemeClr val="tx1"/>
                            </a:solidFill>
                            <a:latin typeface="Calibri" panose="020F0502020204030204" pitchFamily="34" charset="0"/>
                            <a:ea typeface="+mn-ea"/>
                            <a:cs typeface="+mn-cs"/>
                          </a:defRPr>
                        </a:lvl5pPr>
                      </a:lstStyle>
                      <a:p>
                        <a:pPr lvl="0" eaLnBrk="1" hangingPunct="1">
                          <a:buNone/>
                        </a:pPr>
                        <a:r>
                          <a:rPr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Тел.: +7 (7172) 79-83-35, 79-83-39</a:t>
                        </a:r>
                      </a:p>
                      <a:p>
                        <a:pPr lvl="0" eaLnBrk="1" hangingPunct="1">
                          <a:buNone/>
                        </a:pPr>
                        <a:r>
                          <a:rPr lang="en-US" altLang="x-none" sz="800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</a:rPr>
                          <a:t>E-mail: </a:t>
                        </a:r>
                        <a:r>
                          <a:rPr lang="en-US" altLang="x-none" sz="800" b="1" dirty="0">
                            <a:latin typeface="Times New Roman" panose="02020603050405020304" pitchFamily="18" charset="0"/>
                            <a:cs typeface="Times New Roman" panose="02020603050405020304" pitchFamily="18" charset="0"/>
                            <a:hlinkClick r:id="rId3"/>
                          </a:rPr>
                          <a:t>rse.kazhydromet@gmail.com</a:t>
                        </a:r>
                        <a:endParaRPr lang="en-US" altLang="x-none" sz="800" dirty="0">
                          <a:latin typeface="Times New Roman" panose="02020603050405020304" pitchFamily="18" charset="0"/>
                          <a:ea typeface="Times New Roman" panose="02020603050405020304" pitchFamily="18" charset="0"/>
                        </a:endParaRPr>
                      </a:p>
                    </a:txBody>
                    <a:tcPr marT="45748" marB="45748" anchor="ctr">
                      <a:lnL>
                        <a:noFill/>
                      </a:lnL>
                      <a:lnR>
                        <a:noFill/>
                      </a:lnR>
                      <a:lnT>
                        <a:noFill/>
                      </a:lnT>
                      <a:lnB>
                        <a:noFill/>
                      </a:lnB>
                      <a:lnTlToBr>
                        <a:noFill/>
                      </a:lnTlToBr>
                      <a:lnBlToTr>
                        <a:noFill/>
                      </a:lnBlToTr>
                      <a:noFill/>
                    </a:tcPr>
                  </a:tc>
                  <a:extLst>
                    <a:ext uri="{0D108BD9-81ED-4DB2-BD59-A6C34878D82A}">
                      <a16:rowId xmlns:a16="http://schemas.microsoft.com/office/drawing/2014/main" val="10001"/>
                    </a:ext>
                  </a:extLst>
                </a:tr>
              </a:tbl>
            </a:graphicData>
          </a:graphic>
        </p:graphicFrame>
        <p:sp>
          <p:nvSpPr>
            <p:cNvPr id="15414" name="Прямоугольник 8"/>
            <p:cNvSpPr>
              <a:spLocks noChangeArrowheads="1"/>
            </p:cNvSpPr>
            <p:nvPr/>
          </p:nvSpPr>
          <p:spPr bwMode="auto">
            <a:xfrm>
              <a:off x="533243" y="4099912"/>
              <a:ext cx="2133534" cy="99711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anchor="ctr">
              <a:spAutoFit/>
            </a:bodyPr>
            <a:lstStyle/>
            <a:p>
              <a:pPr algn="ctr">
                <a:buFont typeface="Arial" charset="0"/>
                <a:buNone/>
              </a:pPr>
              <a:endParaRPr lang="kk-KZ" altLang="ru-RU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 algn="ctr">
                <a:buFont typeface="Arial" charset="0"/>
                <a:buNone/>
              </a:pPr>
              <a:endParaRPr lang="kk-KZ" altLang="ru-RU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 algn="ctr">
                <a:buFont typeface="Arial" charset="0"/>
                <a:buNone/>
              </a:pPr>
              <a:endParaRPr lang="ru-RU" altLang="ru-RU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 algn="ctr">
                <a:buFont typeface="Arial" charset="0"/>
                <a:buNone/>
              </a:pPr>
              <a:r>
                <a:rPr lang="ru-RU" altLang="ru-RU" sz="1000" i="1">
                  <a:solidFill>
                    <a:schemeClr val="tx1"/>
                  </a:solidFill>
                  <a:cs typeface="Times New Roman" pitchFamily="18" charset="0"/>
                </a:rPr>
                <a:t>г. Нур-Султан, ул. Мангилик ел 11/1</a:t>
              </a:r>
            </a:p>
            <a:p>
              <a:pPr algn="ctr">
                <a:buFont typeface="Arial" charset="0"/>
                <a:buNone/>
              </a:pPr>
              <a:endParaRPr lang="ru-RU" altLang="ru-RU" sz="1000" i="1">
                <a:cs typeface="Times New Roman" pitchFamily="18" charset="0"/>
              </a:endParaRPr>
            </a:p>
          </p:txBody>
        </p:sp>
        <p:sp>
          <p:nvSpPr>
            <p:cNvPr id="15415" name="Прямоугольник 20"/>
            <p:cNvSpPr>
              <a:spLocks noChangeArrowheads="1"/>
            </p:cNvSpPr>
            <p:nvPr/>
          </p:nvSpPr>
          <p:spPr bwMode="auto">
            <a:xfrm>
              <a:off x="531655" y="3799939"/>
              <a:ext cx="4290880" cy="868078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>
              <a:spAutoFit/>
            </a:bodyPr>
            <a:lstStyle/>
            <a:p>
              <a:pPr>
                <a:buFont typeface="Arial" charset="0"/>
                <a:buNone/>
              </a:pPr>
              <a:endParaRPr lang="ru-RU" altLang="ru-RU" b="1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>
                <a:buFont typeface="Arial" charset="0"/>
                <a:buNone/>
              </a:pPr>
              <a:endParaRPr lang="ru-RU" altLang="ru-RU" b="1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>
                <a:buFont typeface="Arial" charset="0"/>
                <a:buNone/>
              </a:pPr>
              <a:endParaRPr lang="ru-RU" altLang="ru-RU" b="1" i="1">
                <a:solidFill>
                  <a:srgbClr val="000000"/>
                </a:solidFill>
                <a:cs typeface="Times New Roman" pitchFamily="18" charset="0"/>
              </a:endParaRPr>
            </a:p>
            <a:p>
              <a:pPr>
                <a:buFont typeface="Arial" charset="0"/>
                <a:buNone/>
              </a:pPr>
              <a:r>
                <a:rPr lang="ru-RU" altLang="ru-RU" b="1" i="1">
                  <a:solidFill>
                    <a:srgbClr val="000000"/>
                  </a:solidFill>
                  <a:cs typeface="Times New Roman" pitchFamily="18" charset="0"/>
                </a:rPr>
                <a:t>Контакты:</a:t>
              </a:r>
            </a:p>
          </p:txBody>
        </p:sp>
      </p:grpSp>
      <p:sp>
        <p:nvSpPr>
          <p:cNvPr id="15367" name="Прямоугольник 11"/>
          <p:cNvSpPr>
            <a:spLocks noChangeArrowheads="1"/>
          </p:cNvSpPr>
          <p:nvPr/>
        </p:nvSpPr>
        <p:spPr bwMode="auto">
          <a:xfrm>
            <a:off x="5018088" y="6400800"/>
            <a:ext cx="4781550" cy="25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>
              <a:buFont typeface="Arial" charset="0"/>
              <a:buNone/>
            </a:pPr>
            <a:r>
              <a:rPr lang="ru-RU" altLang="en-US" sz="1000" b="1" i="1">
                <a:solidFill>
                  <a:srgbClr val="17375E"/>
                </a:solidFill>
                <a:cs typeface="Times New Roman" pitchFamily="18" charset="0"/>
              </a:rPr>
              <a:t>При использовании информации ссылка на РГП «Казгидромет» обязательна </a:t>
            </a:r>
          </a:p>
        </p:txBody>
      </p:sp>
      <p:sp>
        <p:nvSpPr>
          <p:cNvPr id="15368" name="Прямоугольник 14"/>
          <p:cNvSpPr>
            <a:spLocks noChangeArrowheads="1"/>
          </p:cNvSpPr>
          <p:nvPr/>
        </p:nvSpPr>
        <p:spPr bwMode="auto">
          <a:xfrm>
            <a:off x="4953000" y="1298575"/>
            <a:ext cx="4808538" cy="83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buFont typeface="Arial" charset="0"/>
              <a:buNone/>
            </a:pPr>
            <a:r>
              <a:rPr lang="ru-RU" altLang="ru-RU" sz="800" i="1">
                <a:solidFill>
                  <a:srgbClr val="000000"/>
                </a:solidFill>
                <a:cs typeface="Times New Roman" pitchFamily="18" charset="0"/>
              </a:rPr>
              <a:t>*Расчет обобщённого показателя загрязнения воздуха по городу в целом и определение степени НМУ ведется согласно указаниям приведёнными в «Правилах предоставления информации о неблагоприятных метеорологических условиях, требований к составу и содержанию такой информации, порядка ее опубликования и предоставления заинтересованным лицам». </a:t>
            </a:r>
          </a:p>
          <a:p>
            <a:pPr>
              <a:buFont typeface="Arial" charset="0"/>
              <a:buNone/>
            </a:pPr>
            <a:r>
              <a:rPr lang="ru-RU" altLang="ru-RU" sz="800" i="1">
                <a:solidFill>
                  <a:srgbClr val="000000"/>
                </a:solidFill>
                <a:cs typeface="Times New Roman" pitchFamily="18" charset="0"/>
              </a:rPr>
              <a:t>Г</a:t>
            </a:r>
            <a:r>
              <a:rPr lang="kk-KZ" altLang="ru-RU" sz="800" i="1">
                <a:solidFill>
                  <a:srgbClr val="000000"/>
                </a:solidFill>
                <a:cs typeface="Times New Roman" pitchFamily="18" charset="0"/>
              </a:rPr>
              <a:t>радации параметра «Р» для каждого города РК индивидуальны, расчитываются на основе данных многолетних данных. </a:t>
            </a:r>
            <a:endParaRPr lang="ru-RU" altLang="ru-RU" sz="800" i="1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15369" name="Прямоугольник 1"/>
          <p:cNvSpPr>
            <a:spLocks noChangeArrowheads="1"/>
          </p:cNvSpPr>
          <p:nvPr/>
        </p:nvSpPr>
        <p:spPr bwMode="auto">
          <a:xfrm>
            <a:off x="5181600" y="6159500"/>
            <a:ext cx="4521200" cy="307777"/>
          </a:xfrm>
          <a:prstGeom prst="rect">
            <a:avLst/>
          </a:prstGeom>
          <a:solidFill>
            <a:schemeClr val="bg1"/>
          </a:solidFill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eaLnBrk="0" hangingPunct="0"/>
            <a:r>
              <a:rPr lang="ru-RU" altLang="ru-RU" sz="1400" b="1" i="1" dirty="0">
                <a:solidFill>
                  <a:schemeClr val="tx1"/>
                </a:solidFill>
                <a:latin typeface="Calibri" pitchFamily="34" charset="0"/>
              </a:rPr>
              <a:t>  </a:t>
            </a:r>
            <a:r>
              <a:rPr lang="en-US" altLang="ru-RU" b="1" i="1" dirty="0" err="1">
                <a:solidFill>
                  <a:schemeClr val="tx1"/>
                </a:solidFill>
                <a:cs typeface="Times New Roman" pitchFamily="18" charset="0"/>
              </a:rPr>
              <a:t>Составил</a:t>
            </a:r>
            <a:r>
              <a:rPr lang="kk-KZ" altLang="ru-RU" b="1" i="1" dirty="0">
                <a:solidFill>
                  <a:schemeClr val="tx1"/>
                </a:solidFill>
                <a:cs typeface="Times New Roman" pitchFamily="18" charset="0"/>
              </a:rPr>
              <a:t>(а)</a:t>
            </a:r>
            <a:r>
              <a:rPr lang="en-US" altLang="ru-RU" b="1" i="1" dirty="0">
                <a:solidFill>
                  <a:schemeClr val="tx1"/>
                </a:solidFill>
                <a:cs typeface="Times New Roman" pitchFamily="18" charset="0"/>
              </a:rPr>
              <a:t>:</a:t>
            </a:r>
            <a:r>
              <a:rPr lang="ru-RU" altLang="ru-RU" b="1" i="1" dirty="0">
                <a:solidFill>
                  <a:schemeClr val="tx1"/>
                </a:solidFill>
                <a:cs typeface="Times New Roman" pitchFamily="18" charset="0"/>
              </a:rPr>
              <a:t> </a:t>
            </a:r>
            <a:r>
              <a:rPr lang="kk-KZ" sz="1200" b="1" i="1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Қабдуалиева М.С.</a:t>
            </a:r>
            <a:endParaRPr lang="ru-KZ" sz="1200" b="1" i="1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aphicFrame>
        <p:nvGraphicFramePr>
          <p:cNvPr id="17" name="Таблица 16"/>
          <p:cNvGraphicFramePr/>
          <p:nvPr/>
        </p:nvGraphicFramePr>
        <p:xfrm>
          <a:off x="4999038" y="498475"/>
          <a:ext cx="4704359" cy="775020"/>
        </p:xfrm>
        <a:graphic>
          <a:graphicData uri="http://schemas.openxmlformats.org/drawingml/2006/table">
            <a:tbl>
              <a:tblPr/>
              <a:tblGrid>
                <a:gridCol w="10345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697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8091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Критерий Р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Определение уровня загрязнения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&lt; 0,26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пониженный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768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0,26 ≤ Р &lt; 0,37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повышенный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032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0,37 ≤ Р &lt; 0,45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0367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Р ≥ 0,45</a:t>
                      </a:r>
                      <a:endParaRPr lang="ru-RU" sz="10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1000" dirty="0">
                          <a:effectLst/>
                          <a:latin typeface="Times New Roman" panose="02020603050405020304" pitchFamily="18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очень высокий</a:t>
                      </a:r>
                      <a:endParaRPr lang="ru-RU" sz="10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15393" name="Прямоугольник 18"/>
          <p:cNvSpPr>
            <a:spLocks noChangeArrowheads="1"/>
          </p:cNvSpPr>
          <p:nvPr/>
        </p:nvSpPr>
        <p:spPr bwMode="auto">
          <a:xfrm>
            <a:off x="4967288" y="2106613"/>
            <a:ext cx="478631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 eaLnBrk="0" hangingPunct="0"/>
            <a:r>
              <a:rPr lang="ru-RU" i="1">
                <a:solidFill>
                  <a:schemeClr val="tx1"/>
                </a:solidFill>
                <a:cs typeface="Times New Roman" pitchFamily="18" charset="0"/>
              </a:rPr>
              <a:t>Условия предоставления предупреждений о НМУ различной степени</a:t>
            </a:r>
            <a:endParaRPr lang="ru-RU" altLang="ru-RU" sz="1800">
              <a:solidFill>
                <a:schemeClr val="tx1"/>
              </a:solidFill>
              <a:cs typeface="Times New Roman" pitchFamily="18" charset="0"/>
            </a:endParaRPr>
          </a:p>
        </p:txBody>
      </p:sp>
      <p:graphicFrame>
        <p:nvGraphicFramePr>
          <p:cNvPr id="20" name="Таблица 19"/>
          <p:cNvGraphicFramePr/>
          <p:nvPr/>
        </p:nvGraphicFramePr>
        <p:xfrm>
          <a:off x="5016500" y="2452688"/>
          <a:ext cx="4680158" cy="2225518"/>
        </p:xfrm>
        <a:graphic>
          <a:graphicData uri="http://schemas.openxmlformats.org/drawingml/2006/table">
            <a:tbl>
              <a:tblPr/>
              <a:tblGrid>
                <a:gridCol w="86164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1851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70791"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lvl="0" algn="ctr" eaLnBrk="1" fontAlgn="ctr" hangingPunct="1">
                        <a:buNone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Степени НМУ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marL="0" lvl="0" indent="0" algn="l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sz="1800"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</a:defRPr>
                      </a:lvl1pPr>
                      <a:lvl2pPr marL="457200" lvl="1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2pPr>
                      <a:lvl3pPr marL="914400" lvl="2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3pPr>
                      <a:lvl4pPr marL="1371600" lvl="3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4pPr>
                      <a:lvl5pPr marL="1828800" lvl="4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Font typeface="Arial" panose="020B0604020202020204" pitchFamily="34" charset="0"/>
                        <a:buNone/>
                        <a:defRPr b="0" i="0" u="none" kern="1200" baseline="0">
                          <a:solidFill>
                            <a:schemeClr val="tx1"/>
                          </a:solidFill>
                          <a:latin typeface="Calibri" panose="020F0502020204030204" pitchFamily="34" charset="0"/>
                          <a:ea typeface="+mn-ea"/>
                          <a:cs typeface="+mn-cs"/>
                        </a:defRPr>
                      </a:lvl5pPr>
                    </a:lstStyle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Условия предоставления предупреждений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9668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1ПДКм.р&lt; СИ &lt; 3ПДКм.р. или СИ ≥ 3ПДКм.р.</a:t>
                      </a: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;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defRPr/>
                      </a:pP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или </a:t>
                      </a: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endParaRPr lang="kk-KZ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но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</a:t>
                      </a: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СИ &lt; 3ПДКм.р.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2 степень</a:t>
                      </a:r>
                      <a:endParaRPr lang="ru-RU" altLang="en-US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Arial" panose="020B0604020202020204" pitchFamily="34" charset="0"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а также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на всех или на подавляющей части постах выполняется условие СИ ≥ 3ПДКм.р.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95539">
                <a:tc>
                  <a:txBody>
                    <a:bodyPr/>
                    <a:lstStyle/>
                    <a:p>
                      <a:pPr marL="0" marR="0" lvl="0" indent="0" algn="ctr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kk-KZ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3 степень</a:t>
                      </a:r>
                      <a:endParaRPr lang="ru-RU" sz="9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0" marR="0" marT="0" marB="0" anchor="ctr">
                    <a:lnL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k-KZ" altLang="en-US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Значение параметра «Р» соответствует очень высокой степени, </a:t>
                      </a:r>
                      <a:r>
                        <a:rPr lang="ru-RU" sz="900" dirty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в течение двух суток подряд или более, а также всех или на подавляющей части постах выполняется условие СИ ≥ 5ПДКм.р. </a:t>
                      </a:r>
                    </a:p>
                  </a:txBody>
                  <a:tcPr marL="0" marR="0" marT="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6350" cap="flat" cmpd="sng">
                      <a:solidFill>
                        <a:srgbClr val="00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15412" name="TextBox 20"/>
          <p:cNvSpPr txBox="1">
            <a:spLocks noChangeArrowheads="1"/>
          </p:cNvSpPr>
          <p:nvPr/>
        </p:nvSpPr>
        <p:spPr bwMode="auto">
          <a:xfrm>
            <a:off x="4960938" y="4662488"/>
            <a:ext cx="4808537" cy="339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just" fontAlgn="b"/>
            <a:r>
              <a:rPr lang="ru-RU" sz="700" i="1">
                <a:solidFill>
                  <a:schemeClr val="tx1"/>
                </a:solidFill>
                <a:cs typeface="Times New Roman" pitchFamily="18" charset="0"/>
              </a:rPr>
              <a:t>* </a:t>
            </a:r>
            <a:r>
              <a:rPr lang="ru-RU" sz="800" i="1">
                <a:solidFill>
                  <a:srgbClr val="000000"/>
                </a:solidFill>
                <a:cs typeface="Times New Roman" pitchFamily="18" charset="0"/>
              </a:rPr>
              <a:t>Текущая и прогнозируемая синоптическая ситуация и комплекс неблагоприятных метеорологических условий, способствуют дальнейшему накоплению загрязняющих веществ в атмосфере</a:t>
            </a:r>
            <a:endParaRPr lang="en-US" sz="800" i="1">
              <a:solidFill>
                <a:srgbClr val="000000"/>
              </a:solidFill>
              <a:cs typeface="Times New Roman" pitchFamily="18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8F94F6B-E681-D5C6-2C21-45AB2B4A7CFF}"/>
              </a:ext>
            </a:extLst>
          </p:cNvPr>
          <p:cNvSpPr txBox="1"/>
          <p:nvPr/>
        </p:nvSpPr>
        <p:spPr>
          <a:xfrm>
            <a:off x="163012" y="590550"/>
            <a:ext cx="4529638" cy="212365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indent="0" algn="just">
              <a:buNone/>
            </a:pP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сократить время пребывания на открытом воздухе, особенно вблизи автотрасс или других источников загрязнения. Детям и беременным женщинам следует отказаться от длительных прогулок;</a:t>
            </a:r>
            <a:b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людям, страдающим хроническими заболеваниями легких, сердечно-сосудистыми, аллергическими заболеваниями, при нахождении на открытом воздухе, необходимо иметь при себе необходимые лекарственные препараты;</a:t>
            </a:r>
            <a:b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12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- ограничить физическую нагрузку на открытом воздухе. Занятие физкультурой и спортом проводить в закрытых спортивных комплексах.</a:t>
            </a:r>
            <a:endParaRPr lang="ru-RU" sz="1200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14609</TotalTime>
  <Words>875</Words>
  <Application>Microsoft Office PowerPoint</Application>
  <PresentationFormat>Лист A4 (210x297 мм)</PresentationFormat>
  <Paragraphs>115</Paragraphs>
  <Slides>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6" baseType="lpstr">
      <vt:lpstr>Arial</vt:lpstr>
      <vt:lpstr>Calibri</vt:lpstr>
      <vt:lpstr>Times New Roman</vt:lpstr>
      <vt:lpstr>Тема Office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Ольга Корнюхова</dc:creator>
  <cp:lastModifiedBy>Moldir Kabdualieva</cp:lastModifiedBy>
  <cp:revision>2757</cp:revision>
  <cp:lastPrinted>2021-07-01T09:11:30Z</cp:lastPrinted>
  <dcterms:created xsi:type="dcterms:W3CDTF">2018-03-27T06:03:00Z</dcterms:created>
  <dcterms:modified xsi:type="dcterms:W3CDTF">2022-10-24T08:43:29Z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1049-11.2.0.9144</vt:lpwstr>
  </property>
</Properties>
</file>