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showGuides="1">
      <p:cViewPr varScale="1">
        <p:scale>
          <a:sx n="113" d="100"/>
          <a:sy n="113" d="100"/>
        </p:scale>
        <p:origin x="-1956" y="-96"/>
      </p:cViewPr>
      <p:guideLst>
        <p:guide orient="horz" pos="2159"/>
        <p:guide pos="310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xmlns=""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xmlns=""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smtClean="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xmlns=""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 297 КҮНДЕЛІКТІ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smtClean="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smtClean="0">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smtClean="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smtClean="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smtClean="0">
                          <a:solidFill>
                            <a:srgbClr val="002060"/>
                          </a:solidFill>
                          <a:latin typeface="Times New Roman" panose="02020603050405020304" pitchFamily="18" charset="0"/>
                          <a:cs typeface="Times New Roman" panose="02020603050405020304" pitchFamily="18" charset="0"/>
                        </a:rPr>
                        <a:t>2022</a:t>
                      </a:r>
                      <a:r>
                        <a:rPr lang="kk-KZ" altLang="zh-CN" sz="1200" b="1" i="1" baseline="0" dirty="0" smtClean="0">
                          <a:solidFill>
                            <a:srgbClr val="002060"/>
                          </a:solidFill>
                          <a:latin typeface="Times New Roman" panose="02020603050405020304" pitchFamily="18" charset="0"/>
                          <a:cs typeface="Times New Roman" panose="02020603050405020304" pitchFamily="18" charset="0"/>
                        </a:rPr>
                        <a:t> жыл 24 қазан</a:t>
                      </a:r>
                      <a:endParaRPr lang="zh-CN" altLang="x-none" sz="1200" b="1" i="1" dirty="0" smtClean="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xmlns=""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smtClean="0">
                          <a:latin typeface="Times New Roman" panose="02020603050405020304" pitchFamily="18" charset="0"/>
                          <a:cs typeface="Times New Roman" panose="02020603050405020304" pitchFamily="18" charset="0"/>
                        </a:rPr>
                        <a:t>28.02.2015 ж. №168 "</a:t>
                      </a:r>
                      <a:r>
                        <a:rPr lang="ru-RU" sz="700" i="1" dirty="0" err="1" smtClean="0">
                          <a:latin typeface="Times New Roman" panose="02020603050405020304" pitchFamily="18" charset="0"/>
                          <a:cs typeface="Times New Roman" panose="02020603050405020304" pitchFamily="18" charset="0"/>
                        </a:rPr>
                        <a:t>атмосфералық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ауаға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қатысты</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санитарлық-эпидемиологиялық</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ережелер</a:t>
                      </a:r>
                      <a:r>
                        <a:rPr lang="ru-RU" sz="700" i="1" dirty="0" smtClean="0">
                          <a:latin typeface="Times New Roman" panose="02020603050405020304" pitchFamily="18" charset="0"/>
                          <a:cs typeface="Times New Roman" panose="02020603050405020304" pitchFamily="18" charset="0"/>
                        </a:rPr>
                        <a:t> мен </a:t>
                      </a:r>
                      <a:r>
                        <a:rPr lang="ru-RU" sz="700" i="1" dirty="0" err="1" smtClean="0">
                          <a:latin typeface="Times New Roman" panose="02020603050405020304" pitchFamily="18" charset="0"/>
                          <a:cs typeface="Times New Roman" panose="02020603050405020304" pitchFamily="18" charset="0"/>
                        </a:rPr>
                        <a:t>нормаларға</a:t>
                      </a:r>
                      <a:r>
                        <a:rPr lang="ru-RU" sz="700" i="1" dirty="0" smtClean="0">
                          <a:latin typeface="Times New Roman" panose="02020603050405020304" pitchFamily="18" charset="0"/>
                          <a:cs typeface="Times New Roman" panose="02020603050405020304" pitchFamily="18" charset="0"/>
                        </a:rPr>
                        <a:t>" </a:t>
                      </a:r>
                      <a:r>
                        <a:rPr lang="ru-RU" sz="700" i="1" dirty="0" err="1" smtClean="0">
                          <a:latin typeface="Times New Roman" panose="02020603050405020304" pitchFamily="18" charset="0"/>
                          <a:cs typeface="Times New Roman" panose="02020603050405020304" pitchFamily="18" charset="0"/>
                        </a:rPr>
                        <a:t>сәйкес</a:t>
                      </a:r>
                      <a:r>
                        <a:rPr lang="ru-RU" sz="700" i="1" dirty="0" smtClean="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smtClean="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smtClean="0">
                <a:latin typeface="Times New Roman" panose="02020603050405020304" pitchFamily="18" charset="0"/>
                <a:cs typeface="Times New Roman" panose="02020603050405020304" pitchFamily="18" charset="0"/>
              </a:rPr>
              <a:t>24 </a:t>
            </a:r>
            <a:r>
              <a:rPr lang="kk-KZ" sz="1200" b="1" dirty="0" smtClean="0">
                <a:latin typeface="Times New Roman" pitchFamily="18" charset="0"/>
                <a:cs typeface="Times New Roman" pitchFamily="18" charset="0"/>
              </a:rPr>
              <a:t>қазан </a:t>
            </a:r>
            <a:r>
              <a:rPr lang="ru-RU" sz="1200" b="1" dirty="0" err="1" smtClean="0">
                <a:latin typeface="Times New Roman" pitchFamily="18" charset="0"/>
                <a:cs typeface="Times New Roman" pitchFamily="18" charset="0"/>
              </a:rPr>
              <a:t>Т</a:t>
            </a:r>
            <a:r>
              <a:rPr lang="ru-RU" altLang="ru-RU" sz="1200" b="1" dirty="0" err="1" smtClean="0">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ауасының</a:t>
            </a:r>
            <a:r>
              <a:rPr lang="ru-RU" altLang="ru-RU" sz="1200" b="1" dirty="0" smtClean="0">
                <a:latin typeface="Times New Roman" panose="02020603050405020304" pitchFamily="18" charset="0"/>
                <a:cs typeface="Times New Roman" panose="02020603050405020304" pitchFamily="18" charset="0"/>
              </a:rPr>
              <a:t> </a:t>
            </a:r>
            <a:r>
              <a:rPr lang="ru-RU" altLang="ru-RU" sz="1200" b="1" dirty="0" err="1" smtClean="0">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xmlns="" val="1173525670"/>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 xmlns:a16="http://schemas.microsoft.com/office/drawing/2014/main" val="3583770891"/>
                    </a:ext>
                  </a:extLst>
                </a:gridCol>
                <a:gridCol w="1440160">
                  <a:extLst>
                    <a:ext uri="{9D8B030D-6E8A-4147-A177-3AD203B41FA5}">
                      <a16:colId xmlns="" xmlns:a16="http://schemas.microsoft.com/office/drawing/2014/main" val="1276116030"/>
                    </a:ext>
                  </a:extLst>
                </a:gridCol>
                <a:gridCol w="1445808">
                  <a:extLst>
                    <a:ext uri="{9D8B030D-6E8A-4147-A177-3AD203B41FA5}">
                      <a16:colId xmlns="" xmlns:a16="http://schemas.microsoft.com/office/drawing/2014/main" val="2096923049"/>
                    </a:ext>
                  </a:extLst>
                </a:gridCol>
              </a:tblGrid>
              <a:tr h="472917">
                <a:tc>
                  <a:txBody>
                    <a:bodyPr/>
                    <a:lstStyle/>
                    <a:p>
                      <a:pPr algn="ctr"/>
                      <a:r>
                        <a:rPr lang="ru-RU" sz="1000" dirty="0" err="1" smtClean="0">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Факт </a:t>
                      </a:r>
                      <a:r>
                        <a:rPr lang="ru-RU" sz="1000" dirty="0" err="1" smtClean="0">
                          <a:solidFill>
                            <a:schemeClr val="tx1"/>
                          </a:solidFill>
                          <a:latin typeface="Times New Roman" panose="02020603050405020304" pitchFamily="18" charset="0"/>
                          <a:cs typeface="Times New Roman" panose="02020603050405020304" pitchFamily="18" charset="0"/>
                        </a:rPr>
                        <a:t>концентрациясы</a:t>
                      </a:r>
                      <a:r>
                        <a:rPr lang="ru-RU" sz="1000" dirty="0" smtClean="0">
                          <a:solidFill>
                            <a:schemeClr val="tx1"/>
                          </a:solidFill>
                          <a:latin typeface="Times New Roman" panose="02020603050405020304" pitchFamily="18" charset="0"/>
                          <a:cs typeface="Times New Roman" panose="02020603050405020304" pitchFamily="18" charset="0"/>
                        </a:rPr>
                        <a:t>, мкг/м3</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smtClean="0">
                          <a:solidFill>
                            <a:schemeClr val="tx1"/>
                          </a:solidFill>
                          <a:latin typeface="Times New Roman" panose="02020603050405020304" pitchFamily="18" charset="0"/>
                          <a:cs typeface="Times New Roman" panose="02020603050405020304" pitchFamily="18" charset="0"/>
                        </a:rPr>
                        <a:t>ШЖШ асу </a:t>
                      </a:r>
                      <a:r>
                        <a:rPr lang="ru-RU" sz="1000" dirty="0" err="1" smtClean="0">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 бөлшектер </a:t>
                      </a:r>
                      <a:r>
                        <a:rPr lang="ru-RU" sz="1000" smtClean="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0,7</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smtClean="0">
                          <a:solidFill>
                            <a:schemeClr val="tx1"/>
                          </a:solidFill>
                          <a:latin typeface="Times New Roman" panose="02020603050405020304" pitchFamily="18" charset="0"/>
                          <a:cs typeface="Times New Roman" panose="02020603050405020304" pitchFamily="18" charset="0"/>
                        </a:rPr>
                        <a:t>Қалқыма</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бөлшектер</a:t>
                      </a:r>
                      <a:r>
                        <a:rPr lang="ru-RU" sz="1000" dirty="0" smtClean="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smtClean="0">
                          <a:latin typeface="Times New Roman" panose="02020603050405020304" pitchFamily="18" charset="0"/>
                          <a:cs typeface="Times New Roman" panose="02020603050405020304" pitchFamily="18" charset="0"/>
                        </a:rPr>
                        <a:t>107</a:t>
                      </a:r>
                      <a:endParaRPr lang="ru-RU" sz="1000" dirty="0">
                        <a:latin typeface="Times New Roman" panose="02020603050405020304" pitchFamily="18" charset="0"/>
                        <a:cs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0002"/>
                  </a:ext>
                </a:extLst>
              </a:tr>
              <a:tr h="210185">
                <a:tc>
                  <a:txBody>
                    <a:bodyPr/>
                    <a:lstStyle/>
                    <a:p>
                      <a:r>
                        <a:rPr lang="ru-RU" sz="1000" dirty="0" err="1" smtClean="0">
                          <a:solidFill>
                            <a:schemeClr val="tx1"/>
                          </a:solidFill>
                          <a:latin typeface="Times New Roman" panose="02020603050405020304" pitchFamily="18" charset="0"/>
                          <a:cs typeface="Times New Roman" panose="02020603050405020304" pitchFamily="18" charset="0"/>
                        </a:rPr>
                        <a:t>Күкірт</a:t>
                      </a:r>
                      <a:r>
                        <a:rPr lang="ru-RU" sz="1000" dirty="0" smtClean="0">
                          <a:solidFill>
                            <a:schemeClr val="tx1"/>
                          </a:solidFill>
                          <a:latin typeface="Times New Roman" panose="02020603050405020304" pitchFamily="18" charset="0"/>
                          <a:cs typeface="Times New Roman" panose="02020603050405020304" pitchFamily="18" charset="0"/>
                        </a:rPr>
                        <a:t>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30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50010825"/>
                  </a:ext>
                </a:extLst>
              </a:tr>
              <a:tr h="210185">
                <a:tc>
                  <a:txBody>
                    <a:bodyPr/>
                    <a:lstStyle/>
                    <a:p>
                      <a:r>
                        <a:rPr lang="kk-KZ" sz="1000" smtClean="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4659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0,9</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990536008"/>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128</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0,6</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79239550"/>
                  </a:ext>
                </a:extLst>
              </a:tr>
              <a:tr h="210185">
                <a:tc>
                  <a:txBody>
                    <a:bodyPr/>
                    <a:lstStyle/>
                    <a:p>
                      <a:r>
                        <a:rPr lang="ru-RU" sz="1000" dirty="0" smtClean="0">
                          <a:solidFill>
                            <a:schemeClr val="tx1"/>
                          </a:solidFill>
                          <a:latin typeface="Times New Roman" panose="02020603050405020304" pitchFamily="18" charset="0"/>
                          <a:cs typeface="Times New Roman" panose="02020603050405020304" pitchFamily="18" charset="0"/>
                        </a:rPr>
                        <a:t>Азот </a:t>
                      </a:r>
                      <a:r>
                        <a:rPr lang="ru-RU" sz="1000" dirty="0" err="1" smtClean="0">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30178899"/>
                  </a:ext>
                </a:extLst>
              </a:tr>
              <a:tr h="210185">
                <a:tc>
                  <a:txBody>
                    <a:bodyPr/>
                    <a:lstStyle/>
                    <a:p>
                      <a:r>
                        <a:rPr lang="kk-KZ" sz="1000" dirty="0" smtClean="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41613162"/>
                  </a:ext>
                </a:extLst>
              </a:tr>
              <a:tr h="210185">
                <a:tc>
                  <a:txBody>
                    <a:bodyPr/>
                    <a:lstStyle/>
                    <a:p>
                      <a:r>
                        <a:rPr lang="kk-KZ" sz="1000" smtClean="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smtClean="0">
                          <a:solidFill>
                            <a:srgbClr val="000000"/>
                          </a:solidFill>
                          <a:effectLst/>
                          <a:latin typeface="Times New Roman" panose="02020603050405020304" pitchFamily="18" charset="0"/>
                        </a:rPr>
                        <a:t>0,01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smtClean="0">
                <a:latin typeface="Times New Roman" panose="02020603050405020304" pitchFamily="18" charset="0"/>
                <a:cs typeface="Times New Roman" panose="02020603050405020304" pitchFamily="18" charset="0"/>
              </a:rPr>
              <a:t>25 қазанға арналған ауа-райы болжамы</a:t>
            </a:r>
            <a:endParaRPr lang="ru-RU" altLang="ru-RU" sz="1200" b="1" dirty="0" smtClean="0">
              <a:latin typeface="Times New Roman" panose="02020603050405020304" pitchFamily="18" charset="0"/>
              <a:cs typeface="Times New Roman" panose="02020603050405020304" pitchFamily="18" charset="0"/>
            </a:endParaRPr>
          </a:p>
          <a:p>
            <a:pPr algn="ctr"/>
            <a:r>
              <a:rPr lang="ru-RU" altLang="ru-RU" sz="1200" b="1" dirty="0" smtClean="0">
                <a:latin typeface="Times New Roman" panose="02020603050405020304" pitchFamily="18" charset="0"/>
                <a:cs typeface="Times New Roman" panose="02020603050405020304" pitchFamily="18" charset="0"/>
              </a:rPr>
              <a:t>  </a:t>
            </a:r>
            <a:r>
              <a:rPr lang="ru-RU" sz="1100" b="1" dirty="0" smtClean="0">
                <a:latin typeface="Times New Roman" pitchFamily="18" charset="0"/>
                <a:cs typeface="Times New Roman" pitchFamily="18" charset="0"/>
              </a:rPr>
              <a:t>2022 </a:t>
            </a:r>
            <a:r>
              <a:rPr lang="ru-RU" sz="1100" b="1" dirty="0" err="1" smtClean="0">
                <a:latin typeface="Times New Roman" pitchFamily="18" charset="0"/>
                <a:cs typeface="Times New Roman" pitchFamily="18" charset="0"/>
              </a:rPr>
              <a:t>жылғы </a:t>
            </a:r>
            <a:r>
              <a:rPr lang="ru-RU" sz="1100" b="1" dirty="0" smtClean="0">
                <a:latin typeface="Times New Roman" pitchFamily="18" charset="0"/>
                <a:cs typeface="Times New Roman" pitchFamily="18" charset="0"/>
              </a:rPr>
              <a:t>24</a:t>
            </a:r>
            <a:r>
              <a:rPr lang="kk-KZ" sz="1100" b="1" dirty="0" smtClean="0">
                <a:latin typeface="Times New Roman" pitchFamily="18" charset="0"/>
                <a:cs typeface="Times New Roman" pitchFamily="18" charset="0"/>
              </a:rPr>
              <a:t> қазан </a:t>
            </a:r>
            <a:r>
              <a:rPr lang="ru-RU" sz="1100" b="1" dirty="0" err="1" smtClean="0">
                <a:latin typeface="Times New Roman" pitchFamily="18" charset="0"/>
                <a:cs typeface="Times New Roman" pitchFamily="18" charset="0"/>
              </a:rPr>
              <a:t>сағ.</a:t>
            </a:r>
            <a:r>
              <a:rPr lang="ru-RU" sz="1100" b="1" dirty="0" smtClean="0">
                <a:latin typeface="Times New Roman" pitchFamily="18" charset="0"/>
                <a:cs typeface="Times New Roman" pitchFamily="18" charset="0"/>
              </a:rPr>
              <a:t> 21-ден </a:t>
            </a:r>
            <a:r>
              <a:rPr lang="ru-RU" sz="1100" b="1" dirty="0" err="1" smtClean="0">
                <a:latin typeface="Times New Roman" pitchFamily="18" charset="0"/>
                <a:cs typeface="Times New Roman" pitchFamily="18" charset="0"/>
              </a:rPr>
              <a:t>бастап</a:t>
            </a:r>
            <a:r>
              <a:rPr lang="ru-RU" sz="1100" b="1" dirty="0" smtClean="0">
                <a:latin typeface="Times New Roman" pitchFamily="18" charset="0"/>
                <a:cs typeface="Times New Roman" pitchFamily="18" charset="0"/>
              </a:rPr>
              <a:t>  25</a:t>
            </a:r>
            <a:r>
              <a:rPr lang="kk-KZ" sz="1100" b="1" dirty="0" smtClean="0">
                <a:latin typeface="Times New Roman" pitchFamily="18" charset="0"/>
                <a:cs typeface="Times New Roman" pitchFamily="18" charset="0"/>
              </a:rPr>
              <a:t> қазан </a:t>
            </a:r>
            <a:r>
              <a:rPr lang="ru-RU" sz="1100" b="1" dirty="0" err="1" smtClean="0">
                <a:latin typeface="Times New Roman" pitchFamily="18" charset="0"/>
                <a:cs typeface="Times New Roman" pitchFamily="18" charset="0"/>
              </a:rPr>
              <a:t>сағ.</a:t>
            </a:r>
            <a:r>
              <a:rPr lang="ru-RU" sz="1100" b="1" dirty="0" smtClean="0">
                <a:latin typeface="Times New Roman" pitchFamily="18" charset="0"/>
                <a:cs typeface="Times New Roman" pitchFamily="18" charset="0"/>
              </a:rPr>
              <a:t> 21-ге </a:t>
            </a:r>
            <a:r>
              <a:rPr lang="ru-RU" sz="1100" b="1" dirty="0" err="1" smtClean="0">
                <a:latin typeface="Times New Roman" pitchFamily="18" charset="0"/>
                <a:cs typeface="Times New Roman" pitchFamily="18" charset="0"/>
              </a:rPr>
              <a:t>дейін</a:t>
            </a:r>
            <a:endParaRPr lang="ru-RU" sz="1100" dirty="0" smtClean="0">
              <a:latin typeface="Times New Roman" panose="02020603050405020304" pitchFamily="18" charset="0"/>
              <a:sym typeface="+mn-ea"/>
            </a:endParaRPr>
          </a:p>
          <a:p>
            <a:r>
              <a:rPr lang="kk-KZ" sz="1200" dirty="0" smtClean="0">
                <a:latin typeface="Times New Roman" pitchFamily="18" charset="0"/>
                <a:cs typeface="Times New Roman" pitchFamily="18" charset="0"/>
              </a:rPr>
              <a:t>Көшпелі бұлтты, жауын-шашынсыз. Солтүстік-шығыстан жел соғады, күші 5-10 м/с. Ауа температурасы түнде 0-2 градус аяз, </a:t>
            </a:r>
            <a:r>
              <a:rPr lang="kk-KZ" sz="1200" smtClean="0">
                <a:latin typeface="Times New Roman" pitchFamily="18" charset="0"/>
                <a:cs typeface="Times New Roman" pitchFamily="18" charset="0"/>
              </a:rPr>
              <a:t>күндіз </a:t>
            </a:r>
            <a:r>
              <a:rPr lang="kk-KZ" sz="1200" smtClean="0">
                <a:latin typeface="Times New Roman" pitchFamily="18" charset="0"/>
                <a:cs typeface="Times New Roman" pitchFamily="18" charset="0"/>
              </a:rPr>
              <a:t>10-12 </a:t>
            </a:r>
            <a:r>
              <a:rPr lang="kk-KZ" sz="1200" dirty="0" smtClean="0">
                <a:latin typeface="Times New Roman" pitchFamily="18" charset="0"/>
                <a:cs typeface="Times New Roman" pitchFamily="18" charset="0"/>
              </a:rPr>
              <a:t>градус жылы.</a:t>
            </a:r>
          </a:p>
          <a:p>
            <a:r>
              <a:rPr lang="kk-KZ" altLang="ru-RU" sz="1200" b="1" dirty="0" smtClean="0">
                <a:latin typeface="Times New Roman" pitchFamily="18" charset="0"/>
                <a:ea typeface="Times New Roman KZ" pitchFamily="18" charset="0"/>
                <a:cs typeface="Times New Roman" pitchFamily="18" charset="0"/>
              </a:rPr>
              <a:t>                                                26 </a:t>
            </a:r>
            <a:r>
              <a:rPr lang="kk-KZ" sz="1200" b="1" dirty="0" smtClean="0">
                <a:latin typeface="Times New Roman" pitchFamily="18" charset="0"/>
                <a:cs typeface="Times New Roman" pitchFamily="18" charset="0"/>
              </a:rPr>
              <a:t>қазан</a:t>
            </a:r>
            <a:endParaRPr lang="kk-KZ" sz="1200" b="1" dirty="0" smtClean="0">
              <a:latin typeface="Times New Roman" pitchFamily="18" charset="0"/>
              <a:ea typeface="Times New Roman KZ" pitchFamily="18" charset="0"/>
              <a:cs typeface="Times New Roman" pitchFamily="18" charset="0"/>
            </a:endParaRPr>
          </a:p>
          <a:p>
            <a:pPr algn="ctr"/>
            <a:r>
              <a:rPr lang="ru-RU" sz="1100" b="1" dirty="0" smtClean="0">
                <a:latin typeface="Times New Roman" pitchFamily="18" charset="0"/>
                <a:ea typeface="Times New Roman KZ" pitchFamily="18" charset="0"/>
                <a:cs typeface="Times New Roman" pitchFamily="18" charset="0"/>
              </a:rPr>
              <a:t>2022 </a:t>
            </a:r>
            <a:r>
              <a:rPr lang="ru-RU" sz="1100" b="1" dirty="0" err="1" smtClean="0">
                <a:latin typeface="Times New Roman" pitchFamily="18" charset="0"/>
                <a:ea typeface="Times New Roman KZ" pitchFamily="18" charset="0"/>
                <a:cs typeface="Times New Roman" pitchFamily="18" charset="0"/>
              </a:rPr>
              <a:t>жылғы </a:t>
            </a:r>
            <a:r>
              <a:rPr lang="ru-RU" sz="1100" b="1" dirty="0" smtClean="0">
                <a:latin typeface="Times New Roman" pitchFamily="18" charset="0"/>
                <a:ea typeface="Times New Roman KZ" pitchFamily="18" charset="0"/>
                <a:cs typeface="Times New Roman" pitchFamily="18" charset="0"/>
              </a:rPr>
              <a:t>25 </a:t>
            </a:r>
            <a:r>
              <a:rPr lang="kk-KZ" sz="1100" b="1" dirty="0" smtClean="0">
                <a:latin typeface="Times New Roman" pitchFamily="18" charset="0"/>
                <a:cs typeface="Times New Roman" pitchFamily="18" charset="0"/>
              </a:rPr>
              <a:t>қазан </a:t>
            </a:r>
            <a:r>
              <a:rPr lang="ru-RU" sz="1100" b="1" dirty="0" err="1" smtClean="0">
                <a:latin typeface="Times New Roman" pitchFamily="18" charset="0"/>
                <a:ea typeface="Times New Roman KZ" pitchFamily="18" charset="0"/>
                <a:cs typeface="Times New Roman" pitchFamily="18" charset="0"/>
              </a:rPr>
              <a:t>сағ.</a:t>
            </a:r>
            <a:r>
              <a:rPr lang="ru-RU" sz="1100" b="1" dirty="0" smtClean="0">
                <a:latin typeface="Times New Roman" pitchFamily="18" charset="0"/>
                <a:ea typeface="Times New Roman KZ" pitchFamily="18" charset="0"/>
                <a:cs typeface="Times New Roman" pitchFamily="18" charset="0"/>
              </a:rPr>
              <a:t> 21-ден </a:t>
            </a:r>
            <a:r>
              <a:rPr lang="ru-RU" sz="1100" b="1" dirty="0" err="1" smtClean="0">
                <a:latin typeface="Times New Roman" pitchFamily="18" charset="0"/>
                <a:ea typeface="Times New Roman KZ" pitchFamily="18" charset="0"/>
                <a:cs typeface="Times New Roman" pitchFamily="18" charset="0"/>
              </a:rPr>
              <a:t>бастап</a:t>
            </a:r>
            <a:r>
              <a:rPr lang="ru-RU" sz="1100" b="1" dirty="0" smtClean="0">
                <a:latin typeface="Times New Roman" pitchFamily="18" charset="0"/>
                <a:ea typeface="Times New Roman KZ" pitchFamily="18" charset="0"/>
                <a:cs typeface="Times New Roman" pitchFamily="18" charset="0"/>
              </a:rPr>
              <a:t> 26</a:t>
            </a:r>
            <a:r>
              <a:rPr lang="kk-KZ" altLang="ru-RU" sz="1100" b="1" dirty="0" smtClean="0">
                <a:latin typeface="Times New Roman" pitchFamily="18" charset="0"/>
                <a:ea typeface="Times New Roman KZ" pitchFamily="18" charset="0"/>
                <a:cs typeface="Times New Roman" pitchFamily="18" charset="0"/>
              </a:rPr>
              <a:t> </a:t>
            </a:r>
            <a:r>
              <a:rPr lang="kk-KZ" sz="1100" b="1" dirty="0" smtClean="0">
                <a:latin typeface="Times New Roman" pitchFamily="18" charset="0"/>
                <a:cs typeface="Times New Roman" pitchFamily="18" charset="0"/>
              </a:rPr>
              <a:t>қазан</a:t>
            </a:r>
            <a:endParaRPr lang="kk-KZ" altLang="ru-RU" sz="1100" b="1" dirty="0" smtClean="0">
              <a:latin typeface="Times New Roman" pitchFamily="18" charset="0"/>
              <a:ea typeface="Times New Roman KZ" pitchFamily="18" charset="0"/>
              <a:cs typeface="Times New Roman" pitchFamily="18" charset="0"/>
            </a:endParaRPr>
          </a:p>
          <a:p>
            <a:pPr algn="ctr"/>
            <a:r>
              <a:rPr lang="ru-RU" sz="1100" b="1" dirty="0" err="1" smtClean="0">
                <a:latin typeface="Times New Roman" pitchFamily="18" charset="0"/>
                <a:ea typeface="Times New Roman KZ" pitchFamily="18" charset="0"/>
                <a:cs typeface="Times New Roman" pitchFamily="18" charset="0"/>
              </a:rPr>
              <a:t>сағ.</a:t>
            </a:r>
            <a:r>
              <a:rPr lang="ru-RU" sz="1100" b="1" dirty="0" smtClean="0">
                <a:latin typeface="Times New Roman" pitchFamily="18" charset="0"/>
                <a:ea typeface="Times New Roman KZ" pitchFamily="18" charset="0"/>
                <a:cs typeface="Times New Roman" pitchFamily="18" charset="0"/>
              </a:rPr>
              <a:t> 09-ға </a:t>
            </a:r>
            <a:r>
              <a:rPr lang="ru-RU" sz="1100" b="1" dirty="0" err="1" smtClean="0">
                <a:latin typeface="Times New Roman" pitchFamily="18" charset="0"/>
                <a:ea typeface="Times New Roman KZ" pitchFamily="18" charset="0"/>
                <a:cs typeface="Times New Roman" pitchFamily="18" charset="0"/>
              </a:rPr>
              <a:t>дейін</a:t>
            </a:r>
            <a:endParaRPr lang="ru-RU" sz="1100" b="1" dirty="0" smtClean="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smtClean="0">
                <a:latin typeface="Times New Roman" pitchFamily="18" charset="0"/>
                <a:cs typeface="Times New Roman" pitchFamily="18" charset="0"/>
              </a:rPr>
              <a:t>Көшпелі бұлтты, жауын-шашынсыз</a:t>
            </a:r>
            <a:r>
              <a:rPr lang="ru-RU" sz="1200" dirty="0" smtClean="0">
                <a:latin typeface="Times New Roman" pitchFamily="18" charset="0"/>
                <a:cs typeface="Times New Roman" pitchFamily="18" charset="0"/>
              </a:rPr>
              <a:t>. </a:t>
            </a:r>
            <a:r>
              <a:rPr lang="kk-KZ" sz="1200" dirty="0" smtClean="0">
                <a:latin typeface="Times New Roman" pitchFamily="18" charset="0"/>
                <a:cs typeface="Times New Roman" pitchFamily="18" charset="0"/>
              </a:rPr>
              <a:t>Солтүстік-шығыстан жел соғады, күші 3-8 м/с. </a:t>
            </a:r>
            <a:r>
              <a:rPr lang="ru-RU" sz="1200" dirty="0" err="1" smtClean="0">
                <a:latin typeface="Times New Roman" pitchFamily="18" charset="0"/>
                <a:ea typeface="Times New Roman KZ" pitchFamily="18" charset="0"/>
                <a:cs typeface="Times New Roman" pitchFamily="18" charset="0"/>
                <a:sym typeface="+mn-ea"/>
              </a:rPr>
              <a:t>Ауа</a:t>
            </a:r>
            <a:r>
              <a:rPr lang="ru-RU" sz="1200" dirty="0" smtClean="0">
                <a:latin typeface="Times New Roman" pitchFamily="18" charset="0"/>
                <a:ea typeface="Times New Roman KZ" pitchFamily="18" charset="0"/>
                <a:cs typeface="Times New Roman" pitchFamily="18" charset="0"/>
                <a:sym typeface="+mn-ea"/>
              </a:rPr>
              <a:t> </a:t>
            </a:r>
            <a:r>
              <a:rPr lang="ru-RU" sz="1200" dirty="0" err="1" smtClean="0">
                <a:latin typeface="Times New Roman" pitchFamily="18" charset="0"/>
                <a:ea typeface="Times New Roman KZ" pitchFamily="18" charset="0"/>
                <a:cs typeface="Times New Roman" pitchFamily="18" charset="0"/>
                <a:sym typeface="+mn-ea"/>
              </a:rPr>
              <a:t>температурасы</a:t>
            </a:r>
            <a:r>
              <a:rPr lang="ru-RU" sz="1200" dirty="0" smtClean="0">
                <a:latin typeface="Times New Roman" pitchFamily="18" charset="0"/>
                <a:ea typeface="Times New Roman KZ" pitchFamily="18" charset="0"/>
                <a:cs typeface="Times New Roman" pitchFamily="18" charset="0"/>
                <a:sym typeface="+mn-ea"/>
              </a:rPr>
              <a:t> 0-2 градус </a:t>
            </a:r>
            <a:r>
              <a:rPr lang="ru-RU" sz="1200" dirty="0" err="1" smtClean="0">
                <a:latin typeface="Times New Roman" pitchFamily="18" charset="0"/>
                <a:ea typeface="Times New Roman KZ" pitchFamily="18" charset="0"/>
                <a:cs typeface="Times New Roman" pitchFamily="18" charset="0"/>
                <a:sym typeface="+mn-ea"/>
              </a:rPr>
              <a:t>аяз</a:t>
            </a:r>
            <a:r>
              <a:rPr lang="kk-KZ" sz="1200" dirty="0" smtClean="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smtClean="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smtClean="0">
                <a:solidFill>
                  <a:schemeClr val="tx1"/>
                </a:solidFill>
                <a:latin typeface="Times New Roman" panose="02020603050405020304" pitchFamily="18" charset="0"/>
                <a:cs typeface="Times New Roman" panose="02020603050405020304" pitchFamily="18" charset="0"/>
              </a:rPr>
              <a:t>2022 </a:t>
            </a:r>
            <a:r>
              <a:rPr lang="ru-RU" sz="1200" dirty="0" err="1" smtClean="0">
                <a:solidFill>
                  <a:schemeClr val="tx1"/>
                </a:solidFill>
                <a:latin typeface="Times New Roman" panose="02020603050405020304" pitchFamily="18" charset="0"/>
                <a:cs typeface="Times New Roman" panose="02020603050405020304" pitchFamily="18" charset="0"/>
              </a:rPr>
              <a:t>жылдың </a:t>
            </a:r>
            <a:r>
              <a:rPr lang="ru-RU" sz="1200" dirty="0" smtClean="0">
                <a:solidFill>
                  <a:schemeClr val="tx1"/>
                </a:solidFill>
                <a:latin typeface="Times New Roman" panose="02020603050405020304" pitchFamily="18" charset="0"/>
                <a:cs typeface="Times New Roman" panose="02020603050405020304" pitchFamily="18" charset="0"/>
              </a:rPr>
              <a:t>25</a:t>
            </a:r>
            <a:r>
              <a:rPr lang="kk-KZ" altLang="ru-RU" sz="1200" dirty="0" smtClean="0">
                <a:solidFill>
                  <a:schemeClr val="tx1"/>
                </a:solidFill>
                <a:latin typeface="Times New Roman" pitchFamily="18" charset="0"/>
                <a:ea typeface="Times New Roman KZ" pitchFamily="18" charset="0"/>
                <a:cs typeface="Times New Roman" pitchFamily="18" charset="0"/>
              </a:rPr>
              <a:t> </a:t>
            </a:r>
            <a:r>
              <a:rPr lang="kk-KZ" sz="1200" dirty="0" smtClean="0">
                <a:solidFill>
                  <a:schemeClr val="tx1"/>
                </a:solidFill>
                <a:latin typeface="Times New Roman" pitchFamily="18" charset="0"/>
                <a:cs typeface="Times New Roman" pitchFamily="18" charset="0"/>
              </a:rPr>
              <a:t>қазан</a:t>
            </a:r>
            <a:r>
              <a:rPr lang="ru-RU" sz="1200" smtClean="0">
                <a:solidFill>
                  <a:schemeClr val="tx1"/>
                </a:solidFill>
                <a:latin typeface="Times New Roman" panose="02020603050405020304" pitchFamily="18" charset="0"/>
                <a:cs typeface="Times New Roman" panose="02020603050405020304" pitchFamily="18" charset="0"/>
              </a:rPr>
              <a:t>, 26 </a:t>
            </a:r>
            <a:r>
              <a:rPr lang="kk-KZ" sz="1200" dirty="0" smtClean="0">
                <a:solidFill>
                  <a:schemeClr val="tx1"/>
                </a:solidFill>
                <a:latin typeface="Times New Roman" pitchFamily="18" charset="0"/>
                <a:cs typeface="Times New Roman" pitchFamily="18" charset="0"/>
              </a:rPr>
              <a:t>қазан</a:t>
            </a:r>
            <a:r>
              <a:rPr lang="kk-KZ" sz="1200" dirty="0" smtClean="0">
                <a:solidFill>
                  <a:schemeClr val="tx1"/>
                </a:solidFill>
                <a:latin typeface="Times New Roman" pitchFamily="18" charset="0"/>
                <a:ea typeface="Times New Roman KZ" pitchFamily="18" charset="0"/>
                <a:cs typeface="Times New Roman"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ластаушы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заттардың ыдыруына</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smtClean="0">
                <a:solidFill>
                  <a:schemeClr val="tx1"/>
                </a:solidFill>
                <a:latin typeface="Times New Roman" panose="02020603050405020304" pitchFamily="18" charset="0"/>
                <a:cs typeface="Times New Roman" panose="02020603050405020304" pitchFamily="18" charset="0"/>
              </a:rPr>
              <a:t>ықпал етеді</a:t>
            </a:r>
            <a:r>
              <a:rPr lang="ru-RU" sz="1200" dirty="0" smtClean="0">
                <a:solidFill>
                  <a:schemeClr val="tx1"/>
                </a:solidFill>
                <a:latin typeface="Times New Roman" panose="02020603050405020304" pitchFamily="18" charset="0"/>
                <a:cs typeface="Times New Roman" panose="02020603050405020304" pitchFamily="18" charset="0"/>
              </a:rPr>
              <a:t>. </a:t>
            </a:r>
          </a:p>
          <a:p>
            <a:r>
              <a:rPr lang="ru-RU" sz="1200" dirty="0" err="1" smtClean="0">
                <a:solidFill>
                  <a:schemeClr val="tx1"/>
                </a:solidFill>
                <a:latin typeface="Times New Roman" panose="02020603050405020304" pitchFamily="18" charset="0"/>
                <a:cs typeface="Times New Roman" panose="02020603050405020304" pitchFamily="18" charset="0"/>
              </a:rPr>
              <a:t>Жалпы</a:t>
            </a:r>
            <a:r>
              <a:rPr lang="ru-RU" sz="1200" dirty="0" smtClean="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a:t>
            </a:r>
            <a:r>
              <a:rPr lang="ru-RU" sz="1200" dirty="0" err="1" smtClean="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smtClean="0">
                <a:solidFill>
                  <a:srgbClr val="000000"/>
                </a:solidFill>
                <a:latin typeface="Times New Roman" panose="02020603050405020304" pitchFamily="18" charset="0"/>
                <a:cs typeface="Times New Roman" panose="02020603050405020304" pitchFamily="18" charset="0"/>
              </a:rPr>
              <a:t>:</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smtClean="0">
                <a:solidFill>
                  <a:srgbClr val="000000"/>
                </a:solidFill>
                <a:latin typeface="Times New Roman" panose="02020603050405020304" pitchFamily="18" charset="0"/>
                <a:cs typeface="Times New Roman" panose="02020603050405020304" pitchFamily="18" charset="0"/>
              </a:rPr>
              <a:t>216</a:t>
            </a:r>
          </a:p>
          <a:p>
            <a:pPr algn="just"/>
            <a:r>
              <a:rPr lang="ru-RU" altLang="ru-RU" sz="1200" dirty="0" smtClean="0">
                <a:solidFill>
                  <a:srgbClr val="000000"/>
                </a:solidFill>
                <a:latin typeface="Times New Roman" panose="02020603050405020304" pitchFamily="18" charset="0"/>
                <a:cs typeface="Times New Roman" panose="02020603050405020304"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rPr>
              <a:t>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xmlns=""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 xmlns:a16="http://schemas.microsoft.com/office/drawing/2014/main" val="20000"/>
                      </a:ext>
                    </a:extLst>
                  </a:gridCol>
                  <a:gridCol w="2017888">
                    <a:extLst>
                      <a:ext uri="{9D8B030D-6E8A-4147-A177-3AD203B41FA5}">
                        <a16:colId xmlns=""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smtClean="0">
                            <a:latin typeface="Times New Roman" panose="02020603050405020304" pitchFamily="18" charset="0"/>
                            <a:ea typeface="Times New Roman" panose="02020603050405020304" pitchFamily="18" charset="0"/>
                          </a:rPr>
                          <a:t>Баспасөз</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smtClean="0">
                            <a:latin typeface="Times New Roman" panose="02020603050405020304" pitchFamily="18" charset="0"/>
                            <a:ea typeface="Times New Roman" panose="02020603050405020304" pitchFamily="18" charset="0"/>
                          </a:rPr>
                          <a:t>Халықаралық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ынтымақтастық</a:t>
                        </a:r>
                        <a:r>
                          <a:rPr lang="ru-RU" altLang="en-US" sz="800" dirty="0" smtClean="0">
                            <a:latin typeface="Times New Roman" panose="02020603050405020304" pitchFamily="18" charset="0"/>
                            <a:ea typeface="Times New Roman" panose="02020603050405020304" pitchFamily="18" charset="0"/>
                          </a:rPr>
                          <a:t> </a:t>
                        </a:r>
                        <a:r>
                          <a:rPr lang="ru-RU" altLang="en-US" sz="800" dirty="0" err="1" smtClean="0">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smtClean="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smtClean="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smtClean="0">
                <a:solidFill>
                  <a:srgbClr val="000000"/>
                </a:solidFill>
                <a:latin typeface="Times New Roman" panose="02020603050405020304" pitchFamily="18" charset="0"/>
                <a:cs typeface="Times New Roman" panose="02020603050405020304" pitchFamily="18" charset="0"/>
              </a:rPr>
              <a:t>Нұрмахамбет М.</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xmlns="" val="3173262257"/>
              </p:ext>
            </p:extLst>
          </p:nvPr>
        </p:nvGraphicFramePr>
        <p:xfrm>
          <a:off x="5234302" y="535082"/>
          <a:ext cx="4167505" cy="804672"/>
        </p:xfrm>
        <a:graphic>
          <a:graphicData uri="http://schemas.openxmlformats.org/drawingml/2006/table">
            <a:tbl>
              <a:tblPr/>
              <a:tblGrid>
                <a:gridCol w="1014842">
                  <a:extLst>
                    <a:ext uri="{9D8B030D-6E8A-4147-A177-3AD203B41FA5}">
                      <a16:colId xmlns="" xmlns:a16="http://schemas.microsoft.com/office/drawing/2014/main" val="20000"/>
                    </a:ext>
                  </a:extLst>
                </a:gridCol>
                <a:gridCol w="3152663">
                  <a:extLst>
                    <a:ext uri="{9D8B030D-6E8A-4147-A177-3AD203B41FA5}">
                      <a16:colId xmlns=""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smtClean="0">
                          <a:latin typeface="Times New Roman" panose="02020603050405020304" pitchFamily="18" charset="0"/>
                          <a:cs typeface="Times New Roman" panose="02020603050405020304" pitchFamily="18" charset="0"/>
                        </a:rPr>
                        <a:t>очень</a:t>
                      </a:r>
                      <a:r>
                        <a:rPr lang="kk-KZ" sz="1000" baseline="0" dirty="0" smtClean="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*Жалпы </a:t>
            </a:r>
            <a:r>
              <a:rPr lang="kk-KZ" altLang="ru-RU" sz="800" i="1" dirty="0">
                <a:solidFill>
                  <a:srgbClr val="000000"/>
                </a:solidFill>
                <a:latin typeface="Times New Roman" panose="02020603050405020304" pitchFamily="18" charset="0"/>
                <a:cs typeface="Times New Roman" panose="02020603050405020304" pitchFamily="18" charset="0"/>
              </a:rPr>
              <a:t>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r>
              <a:rPr lang="kk-KZ" altLang="ru-RU" sz="800" i="1" dirty="0" smtClean="0">
                <a:solidFill>
                  <a:srgbClr val="000000"/>
                </a:solidFill>
                <a:latin typeface="Times New Roman" panose="02020603050405020304" pitchFamily="18" charset="0"/>
                <a:cs typeface="Times New Roman" panose="02020603050405020304" pitchFamily="18" charset="0"/>
              </a:rPr>
              <a:t>.</a:t>
            </a:r>
          </a:p>
          <a:p>
            <a:pPr algn="just"/>
            <a:r>
              <a:rPr lang="kk-KZ" altLang="ru-RU" sz="800" i="1" dirty="0" smtClean="0">
                <a:solidFill>
                  <a:srgbClr val="000000"/>
                </a:solidFill>
                <a:latin typeface="Times New Roman" panose="02020603050405020304" pitchFamily="18" charset="0"/>
                <a:cs typeface="Times New Roman" panose="02020603050405020304" pitchFamily="18" charset="0"/>
              </a:rPr>
              <a:t>ҚР </a:t>
            </a:r>
            <a:r>
              <a:rPr lang="kk-KZ" altLang="ru-RU" sz="800" i="1" dirty="0">
                <a:solidFill>
                  <a:srgbClr val="000000"/>
                </a:solidFill>
                <a:latin typeface="Times New Roman" panose="02020603050405020304" pitchFamily="18" charset="0"/>
                <a:cs typeface="Times New Roman" panose="02020603050405020304" pitchFamily="18" charset="0"/>
              </a:rPr>
              <a:t>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a:t>
            </a:r>
            <a:r>
              <a:rPr lang="ru-RU" sz="1200" i="1" dirty="0" smtClean="0">
                <a:latin typeface="Times New Roman" panose="02020603050405020304" pitchFamily="18" charset="0"/>
                <a:cs typeface="Times New Roman" panose="02020603050405020304" pitchFamily="18" charset="0"/>
              </a:rPr>
              <a:t>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xmlns=""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 xmlns:a16="http://schemas.microsoft.com/office/drawing/2014/main" val="20000"/>
                    </a:ext>
                  </a:extLst>
                </a:gridCol>
                <a:gridCol w="3758124">
                  <a:extLst>
                    <a:ext uri="{9D8B030D-6E8A-4147-A177-3AD203B41FA5}">
                      <a16:colId xmlns=""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smtClean="0">
                          <a:solidFill>
                            <a:srgbClr val="000000"/>
                          </a:solidFill>
                          <a:latin typeface="Times New Roman" panose="02020603050405020304" pitchFamily="18" charset="0"/>
                        </a:rPr>
                        <a:t>ҚМЖ</a:t>
                      </a:r>
                    </a:p>
                    <a:p>
                      <a:pPr lvl="0" algn="ctr" eaLnBrk="1" fontAlgn="ctr" hangingPunct="1">
                        <a:buNone/>
                      </a:pPr>
                      <a:r>
                        <a:rPr lang="ru-RU" sz="1000" dirty="0" err="1" smtClean="0">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smtClean="0">
                          <a:solidFill>
                            <a:srgbClr val="000000"/>
                          </a:solidFill>
                          <a:latin typeface="Times New Roman" panose="02020603050405020304" pitchFamily="18" charset="0"/>
                        </a:rPr>
                        <a:t>Ескерту</a:t>
                      </a:r>
                      <a:r>
                        <a:rPr lang="ru-RU" altLang="en-US" sz="1000" dirty="0" smtClean="0">
                          <a:solidFill>
                            <a:srgbClr val="000000"/>
                          </a:solidFill>
                          <a:latin typeface="Times New Roman" panose="02020603050405020304" pitchFamily="18" charset="0"/>
                        </a:rPr>
                        <a:t> </a:t>
                      </a:r>
                      <a:r>
                        <a:rPr lang="ru-RU" altLang="en-US" sz="1000" dirty="0" err="1" smtClean="0">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smtClean="0">
                          <a:solidFill>
                            <a:srgbClr val="000000"/>
                          </a:solidFill>
                          <a:latin typeface="Times New Roman" panose="02020603050405020304" pitchFamily="18" charset="0"/>
                          <a:ea typeface="+mn-ea"/>
                          <a:cs typeface="+mn-cs"/>
                        </a:rPr>
                        <a:t>1 </a:t>
                      </a:r>
                      <a:r>
                        <a:rPr lang="ru-RU" sz="1000" b="0" i="0" u="none" kern="1200" baseline="0" dirty="0" err="1" smtClean="0">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latin typeface="Times New Roman" panose="02020603050405020304" pitchFamily="18" charset="0"/>
                          <a:cs typeface="Times New Roman" panose="02020603050405020304" pitchFamily="18" charset="0"/>
                        </a:rPr>
                        <a:t>немесе </a:t>
                      </a:r>
                      <a:r>
                        <a:rPr lang="ru-RU" sz="1000" dirty="0" smtClean="0">
                          <a:latin typeface="Times New Roman" panose="02020603050405020304" pitchFamily="18" charset="0"/>
                          <a:cs typeface="Times New Roman" panose="02020603050405020304" pitchFamily="18" charset="0"/>
                        </a:rPr>
                        <a:t>СИ ≥ 3ПДКм.р. </a:t>
                      </a:r>
                      <a:r>
                        <a:rPr lang="kk-KZ" sz="1000" dirty="0" smtClean="0">
                          <a:solidFill>
                            <a:schemeClr val="tx1"/>
                          </a:solidFill>
                          <a:latin typeface="Times New Roman" panose="02020603050405020304" pitchFamily="18" charset="0"/>
                        </a:rPr>
                        <a:t>шарты орындалса;</a:t>
                      </a:r>
                      <a:endPar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a:t>
                      </a:r>
                      <a:r>
                        <a:rPr lang="en-US" altLang="en-US" sz="1000" b="0" i="0" u="none" kern="1200" baseline="0" dirty="0" smtClean="0">
                          <a:solidFill>
                            <a:schemeClr val="tx1"/>
                          </a:solidFill>
                          <a:latin typeface="Times New Roman" panose="02020603050405020304" pitchFamily="18" charset="0"/>
                          <a:ea typeface="+mn-ea"/>
                          <a:cs typeface="+mn-cs"/>
                        </a:rPr>
                        <a:t>P" </a:t>
                      </a:r>
                      <a:r>
                        <a:rPr lang="kk-KZ" altLang="en-US" sz="1000" b="0" i="0" u="none" kern="1200" baseline="0" dirty="0" smtClean="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smtClean="0">
                          <a:solidFill>
                            <a:srgbClr val="000000"/>
                          </a:solidFill>
                          <a:latin typeface="Times New Roman" panose="02020603050405020304" pitchFamily="18" charset="0"/>
                        </a:rPr>
                        <a:t>2 </a:t>
                      </a:r>
                      <a:r>
                        <a:rPr lang="ru-RU" sz="1000" dirty="0" err="1" smtClean="0">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smtClean="0">
                          <a:solidFill>
                            <a:srgbClr val="000000"/>
                          </a:solidFill>
                          <a:latin typeface="Times New Roman" panose="02020603050405020304" pitchFamily="18" charset="0"/>
                        </a:rPr>
                        <a:t>3</a:t>
                      </a:r>
                      <a:r>
                        <a:rPr lang="kk-KZ" sz="1000" baseline="0" dirty="0" smtClean="0">
                          <a:solidFill>
                            <a:srgbClr val="000000"/>
                          </a:solidFill>
                          <a:latin typeface="Times New Roman" panose="02020603050405020304" pitchFamily="18" charset="0"/>
                        </a:rPr>
                        <a:t> дәреже</a:t>
                      </a:r>
                      <a:endParaRPr lang="ru-RU" sz="1000" dirty="0" smtClean="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smtClean="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СИ </a:t>
                      </a:r>
                      <a:r>
                        <a:rPr lang="ru-RU" sz="1000" dirty="0" smtClean="0">
                          <a:latin typeface="Times New Roman" panose="02020603050405020304" pitchFamily="18" charset="0"/>
                          <a:cs typeface="Times New Roman" panose="02020603050405020304" pitchFamily="18" charset="0"/>
                        </a:rPr>
                        <a:t>≥</a:t>
                      </a:r>
                      <a:r>
                        <a:rPr lang="ru-RU" sz="1000" kern="1200" dirty="0" smtClean="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smtClean="0">
                          <a:solidFill>
                            <a:schemeClr val="tx1"/>
                          </a:solidFill>
                          <a:effectLst/>
                          <a:latin typeface="Times New Roman" panose="02020603050405020304" pitchFamily="18" charset="0"/>
                          <a:ea typeface="+mn-ea"/>
                          <a:cs typeface="Times New Roman" panose="02020603050405020304" pitchFamily="18" charset="0"/>
                        </a:rPr>
                        <a:t>м.р. </a:t>
                      </a:r>
                      <a:r>
                        <a:rPr lang="kk-KZ" sz="1000" dirty="0" smtClean="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13642</TotalTime>
  <Words>549</Words>
  <Application>Microsoft Office PowerPoint</Application>
  <PresentationFormat>Лист A4 (210x297 мм)</PresentationFormat>
  <Paragraphs>100</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User</cp:lastModifiedBy>
  <cp:revision>2663</cp:revision>
  <cp:lastPrinted>2021-07-01T03:56:27Z</cp:lastPrinted>
  <dcterms:created xsi:type="dcterms:W3CDTF">2018-03-27T06:03:00Z</dcterms:created>
  <dcterms:modified xsi:type="dcterms:W3CDTF">2022-10-24T07:54:35Z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