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p:scale>
          <a:sx n="100" d="100"/>
          <a:sy n="100" d="100"/>
        </p:scale>
        <p:origin x="-1349" y="-58"/>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ukpp@meteo.kz" TargetMode="External"/><Relationship Id="rId2" Type="http://schemas.openxmlformats.org/officeDocument/2006/relationships/hyperlink" Target="mailto:info@meteo.kz"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736976" y="13006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3248976468"/>
              </p:ext>
            </p:extLst>
          </p:nvPr>
        </p:nvGraphicFramePr>
        <p:xfrm>
          <a:off x="344488" y="6392863"/>
          <a:ext cx="4465638" cy="347663"/>
        </p:xfrm>
        <a:graphic>
          <a:graphicData uri="http://schemas.openxmlformats.org/drawingml/2006/table">
            <a:tbl>
              <a:tblPr/>
              <a:tblGrid>
                <a:gridCol w="4465638">
                  <a:extLst>
                    <a:ext uri="{9D8B030D-6E8A-4147-A177-3AD203B41FA5}">
                      <a16:colId xmlns=""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kk-KZ" altLang="en-US" sz="1200" b="1" i="1" dirty="0" smtClean="0">
                          <a:solidFill>
                            <a:srgbClr val="002060"/>
                          </a:solidFill>
                          <a:latin typeface="Times New Roman" panose="02020603050405020304" pitchFamily="18" charset="0"/>
                          <a:cs typeface="Times New Roman" panose="02020603050405020304" pitchFamily="18" charset="0"/>
                        </a:rPr>
                        <a:t>Балқаш</a:t>
                      </a:r>
                      <a:r>
                        <a:rPr lang="kk-KZ" altLang="en-US" sz="1200" b="1" i="1" baseline="0" dirty="0" smtClean="0">
                          <a:solidFill>
                            <a:srgbClr val="002060"/>
                          </a:solidFill>
                          <a:latin typeface="Times New Roman" panose="02020603050405020304" pitchFamily="18" charset="0"/>
                          <a:cs typeface="Times New Roman" panose="02020603050405020304" pitchFamily="18" charset="0"/>
                        </a:rPr>
                        <a:t> қ.</a:t>
                      </a:r>
                      <a:r>
                        <a:rPr lang="ru-RU" altLang="en-US" sz="1200" b="1" i="1" dirty="0" smtClean="0">
                          <a:solidFill>
                            <a:srgbClr val="002060"/>
                          </a:solidFill>
                          <a:latin typeface="Times New Roman" panose="02020603050405020304" pitchFamily="18" charset="0"/>
                          <a:cs typeface="Times New Roman" panose="02020603050405020304" pitchFamily="18" charset="0"/>
                        </a:rPr>
                        <a:t> </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 xmlns:a16="http://schemas.microsoft.com/office/drawing/2014/main" val="10000"/>
                  </a:ext>
                </a:extLst>
              </a:tr>
            </a:tbl>
          </a:graphicData>
        </a:graphic>
      </p:graphicFrame>
      <p:sp>
        <p:nvSpPr>
          <p:cNvPr id="17" name="TextBox 7"/>
          <p:cNvSpPr txBox="1"/>
          <p:nvPr/>
        </p:nvSpPr>
        <p:spPr>
          <a:xfrm>
            <a:off x="181236" y="171009"/>
            <a:ext cx="4824413" cy="707886"/>
          </a:xfrm>
          <a:prstGeom prst="rect">
            <a:avLst/>
          </a:prstGeom>
          <a:noFill/>
          <a:ln w="9525">
            <a:noFill/>
          </a:ln>
        </p:spPr>
        <p:txBody>
          <a:bodyPr>
            <a:spAutoFit/>
          </a:bodyPr>
          <a:lstStyle/>
          <a:p>
            <a:pPr algn="ctr"/>
            <a:r>
              <a:rPr lang="ru-RU" altLang="ru-RU" sz="1400" b="1" dirty="0" err="1" smtClean="0">
                <a:solidFill>
                  <a:srgbClr val="0070C0"/>
                </a:solidFill>
                <a:latin typeface="Times New Roman" panose="02020603050405020304" pitchFamily="18" charset="0"/>
                <a:cs typeface="Times New Roman" panose="02020603050405020304" pitchFamily="18" charset="0"/>
              </a:rPr>
              <a:t>Қазақстан</a:t>
            </a:r>
            <a:r>
              <a:rPr lang="ru-RU" altLang="ru-RU" sz="1400" b="1" dirty="0" smtClean="0">
                <a:solidFill>
                  <a:srgbClr val="0070C0"/>
                </a:solidFill>
                <a:latin typeface="Times New Roman" panose="02020603050405020304" pitchFamily="18" charset="0"/>
                <a:cs typeface="Times New Roman" panose="02020603050405020304" pitchFamily="18" charset="0"/>
              </a:rPr>
              <a:t> </a:t>
            </a:r>
            <a:r>
              <a:rPr lang="ru-RU" altLang="ru-RU" sz="1400" b="1" dirty="0" err="1" smtClean="0">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smtClean="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smtClean="0">
                <a:solidFill>
                  <a:srgbClr val="0070C0"/>
                </a:solidFill>
                <a:latin typeface="Times New Roman" panose="02020603050405020304" pitchFamily="18" charset="0"/>
                <a:cs typeface="Times New Roman" panose="02020603050405020304" pitchFamily="18" charset="0"/>
              </a:rPr>
              <a:t>және</a:t>
            </a:r>
            <a:r>
              <a:rPr lang="ru-RU" altLang="ru-RU" sz="1400" b="1" dirty="0" smtClean="0">
                <a:solidFill>
                  <a:srgbClr val="0070C0"/>
                </a:solidFill>
                <a:latin typeface="Times New Roman" panose="02020603050405020304" pitchFamily="18" charset="0"/>
                <a:cs typeface="Times New Roman" panose="02020603050405020304" pitchFamily="18" charset="0"/>
              </a:rPr>
              <a:t> </a:t>
            </a:r>
            <a:r>
              <a:rPr lang="ru-RU" altLang="ru-RU" sz="1400" b="1" dirty="0" err="1" smtClean="0">
                <a:solidFill>
                  <a:srgbClr val="0070C0"/>
                </a:solidFill>
                <a:latin typeface="Times New Roman" panose="02020603050405020304" pitchFamily="18" charset="0"/>
                <a:cs typeface="Times New Roman" panose="02020603050405020304" pitchFamily="18" charset="0"/>
              </a:rPr>
              <a:t>табиғи</a:t>
            </a:r>
            <a:r>
              <a:rPr lang="ru-RU" altLang="ru-RU" sz="1400" b="1" dirty="0" smtClean="0">
                <a:solidFill>
                  <a:srgbClr val="0070C0"/>
                </a:solidFill>
                <a:latin typeface="Times New Roman" panose="02020603050405020304" pitchFamily="18" charset="0"/>
                <a:cs typeface="Times New Roman" panose="02020603050405020304" pitchFamily="18" charset="0"/>
              </a:rPr>
              <a:t> </a:t>
            </a:r>
            <a:r>
              <a:rPr lang="ru-RU" altLang="ru-RU" sz="1400" b="1" dirty="0" err="1" smtClean="0">
                <a:solidFill>
                  <a:srgbClr val="0070C0"/>
                </a:solidFill>
                <a:latin typeface="Times New Roman" panose="02020603050405020304" pitchFamily="18" charset="0"/>
                <a:cs typeface="Times New Roman" panose="02020603050405020304" pitchFamily="18" charset="0"/>
              </a:rPr>
              <a:t>ресурстар</a:t>
            </a:r>
            <a:r>
              <a:rPr lang="ru-RU" altLang="ru-RU" sz="1400" b="1" dirty="0" smtClean="0">
                <a:solidFill>
                  <a:srgbClr val="0070C0"/>
                </a:solidFill>
                <a:latin typeface="Times New Roman" panose="02020603050405020304" pitchFamily="18" charset="0"/>
                <a:cs typeface="Times New Roman" panose="02020603050405020304" pitchFamily="18" charset="0"/>
              </a:rPr>
              <a:t> </a:t>
            </a:r>
            <a:r>
              <a:rPr lang="ru-RU" altLang="ru-RU" sz="1400" b="1" dirty="0" err="1" smtClean="0">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smtClean="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283690734"/>
              </p:ext>
            </p:extLst>
          </p:nvPr>
        </p:nvGraphicFramePr>
        <p:xfrm>
          <a:off x="307975" y="2636911"/>
          <a:ext cx="4465638" cy="2179320"/>
        </p:xfrm>
        <a:graphic>
          <a:graphicData uri="http://schemas.openxmlformats.org/drawingml/2006/table">
            <a:tbl>
              <a:tblPr/>
              <a:tblGrid>
                <a:gridCol w="4465638">
                  <a:extLst>
                    <a:ext uri="{9D8B030D-6E8A-4147-A177-3AD203B41FA5}">
                      <a16:colId xmlns="" xmlns:a16="http://schemas.microsoft.com/office/drawing/2014/main" val="20000"/>
                    </a:ext>
                  </a:extLst>
                </a:gridCol>
              </a:tblGrid>
              <a:tr h="213130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smtClean="0">
                          <a:solidFill>
                            <a:srgbClr val="002060"/>
                          </a:solidFill>
                          <a:latin typeface="Times New Roman" panose="02020603050405020304" pitchFamily="18" charset="0"/>
                          <a:cs typeface="Times New Roman" panose="02020603050405020304" pitchFamily="18" charset="0"/>
                        </a:rPr>
                        <a:t>№297</a:t>
                      </a:r>
                      <a:r>
                        <a:rPr lang="ru-RU" altLang="x-none" sz="1600" b="1" i="1" baseline="0" dirty="0" smtClean="0">
                          <a:solidFill>
                            <a:srgbClr val="002060"/>
                          </a:solidFill>
                          <a:latin typeface="Times New Roman" panose="02020603050405020304" pitchFamily="18" charset="0"/>
                          <a:cs typeface="Times New Roman" panose="02020603050405020304" pitchFamily="18" charset="0"/>
                        </a:rPr>
                        <a:t> </a:t>
                      </a:r>
                      <a:r>
                        <a:rPr lang="ru-RU" altLang="x-none" sz="1600" b="1" i="1" dirty="0" smtClean="0">
                          <a:solidFill>
                            <a:srgbClr val="002060"/>
                          </a:solidFill>
                          <a:latin typeface="Times New Roman" panose="02020603050405020304" pitchFamily="18" charset="0"/>
                          <a:cs typeface="Times New Roman" panose="02020603050405020304" pitchFamily="18" charset="0"/>
                        </a:rPr>
                        <a:t>КҮНДЕЛІКТІ</a:t>
                      </a:r>
                    </a:p>
                    <a:p>
                      <a:pPr lvl="0" algn="ctr" eaLnBrk="1" hangingPunct="1">
                        <a:buNone/>
                      </a:pPr>
                      <a:endParaRPr lang="ru-RU" altLang="x-none" sz="16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smtClean="0">
                          <a:solidFill>
                            <a:srgbClr val="002060"/>
                          </a:solidFill>
                          <a:latin typeface="Times New Roman" panose="02020603050405020304" pitchFamily="18" charset="0"/>
                          <a:cs typeface="Times New Roman" panose="02020603050405020304" pitchFamily="18" charset="0"/>
                        </a:rPr>
                        <a:t>АУА БАССЕЙНІНІҢ ЖАЙ-КҮЙІ БЮЛЛЕТЕНІ</a:t>
                      </a:r>
                    </a:p>
                    <a:p>
                      <a:pPr lvl="0" algn="ctr" eaLnBrk="1" hangingPunct="1">
                        <a:buNone/>
                      </a:pPr>
                      <a:endParaRPr lang="zh-CN" altLang="x-none" sz="14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smtClean="0">
                          <a:solidFill>
                            <a:srgbClr val="002060"/>
                          </a:solidFill>
                          <a:latin typeface="Times New Roman" panose="02020603050405020304" pitchFamily="18" charset="0"/>
                          <a:cs typeface="Times New Roman" panose="02020603050405020304" pitchFamily="18" charset="0"/>
                        </a:rPr>
                        <a:t>Балқаш</a:t>
                      </a:r>
                      <a:r>
                        <a:rPr lang="ru-RU" altLang="x-none" sz="1400" b="1" i="1" dirty="0" smtClean="0">
                          <a:solidFill>
                            <a:srgbClr val="002060"/>
                          </a:solidFill>
                          <a:latin typeface="Times New Roman" panose="02020603050405020304" pitchFamily="18" charset="0"/>
                          <a:cs typeface="Times New Roman" panose="02020603050405020304" pitchFamily="18" charset="0"/>
                        </a:rPr>
                        <a:t> қ.</a:t>
                      </a:r>
                      <a:r>
                        <a:rPr lang="ru-RU" altLang="en-US" sz="1400" b="1" i="1" dirty="0" smtClean="0">
                          <a:solidFill>
                            <a:srgbClr val="002060"/>
                          </a:solidFill>
                          <a:latin typeface="Times New Roman" panose="02020603050405020304" pitchFamily="18" charset="0"/>
                          <a:cs typeface="Times New Roman" panose="02020603050405020304" pitchFamily="18" charset="0"/>
                        </a:rPr>
                        <a:t> </a:t>
                      </a:r>
                      <a:endParaRPr lang="en-US" altLang="x-none" sz="14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smtClean="0">
                          <a:solidFill>
                            <a:srgbClr val="002060"/>
                          </a:solidFill>
                          <a:latin typeface="Times New Roman" panose="02020603050405020304" pitchFamily="18" charset="0"/>
                          <a:cs typeface="Times New Roman" panose="02020603050405020304" pitchFamily="18" charset="0"/>
                        </a:rPr>
                        <a:t>2022</a:t>
                      </a:r>
                      <a:r>
                        <a:rPr lang="kk-KZ" altLang="zh-CN" sz="1200" b="1" i="1" baseline="0" dirty="0" smtClean="0">
                          <a:solidFill>
                            <a:srgbClr val="002060"/>
                          </a:solidFill>
                          <a:latin typeface="Times New Roman" panose="02020603050405020304" pitchFamily="18" charset="0"/>
                          <a:cs typeface="Times New Roman" panose="02020603050405020304" pitchFamily="18" charset="0"/>
                        </a:rPr>
                        <a:t> жыл 24 қазан</a:t>
                      </a:r>
                      <a:endParaRPr lang="zh-CN" altLang="x-none" sz="1200" b="1" i="1" dirty="0" smtClean="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 xmlns:a16="http://schemas.microsoft.com/office/drawing/2014/main" val="10000"/>
                  </a:ext>
                </a:extLst>
              </a:tr>
            </a:tbl>
          </a:graphicData>
        </a:graphic>
      </p:graphicFrame>
      <p:sp>
        <p:nvSpPr>
          <p:cNvPr id="3" name="Прямоугольник 2"/>
          <p:cNvSpPr/>
          <p:nvPr/>
        </p:nvSpPr>
        <p:spPr>
          <a:xfrm>
            <a:off x="4752851" y="100468"/>
            <a:ext cx="5008686" cy="1785104"/>
          </a:xfrm>
          <a:prstGeom prst="rect">
            <a:avLst/>
          </a:prstGeom>
        </p:spPr>
        <p:txBody>
          <a:bodyPr wrap="square">
            <a:spAutoFit/>
          </a:bodyPr>
          <a:lstStyle/>
          <a:p>
            <a:pPr lvl="0" algn="ctr"/>
            <a:r>
              <a:rPr lang="kk-KZ" altLang="ru-RU" sz="1100" b="1" dirty="0">
                <a:latin typeface="Times New Roman" panose="02020603050405020304" pitchFamily="18" charset="0"/>
                <a:cs typeface="Times New Roman" panose="02020603050405020304" pitchFamily="18" charset="0"/>
              </a:rPr>
              <a:t>Балқаш қаласы бойынша</a:t>
            </a:r>
          </a:p>
          <a:p>
            <a:pPr lvl="0" algn="ctr"/>
            <a:r>
              <a:rPr lang="kk-KZ" altLang="ru-RU" sz="1100" b="1" dirty="0">
                <a:solidFill>
                  <a:srgbClr val="000000"/>
                </a:solidFill>
                <a:latin typeface="Times New Roman" panose="02020603050405020304" pitchFamily="18" charset="0"/>
                <a:cs typeface="Times New Roman" panose="02020603050405020304" pitchFamily="18" charset="0"/>
              </a:rPr>
              <a:t>25 қазанға арналған ауа-райы болжамы</a:t>
            </a:r>
            <a:endParaRPr lang="ru-RU" altLang="ru-RU" sz="1100" b="1" dirty="0">
              <a:solidFill>
                <a:srgbClr val="000000"/>
              </a:solidFill>
              <a:latin typeface="Times New Roman" panose="02020603050405020304" pitchFamily="18" charset="0"/>
              <a:cs typeface="Times New Roman" panose="02020603050405020304" pitchFamily="18" charset="0"/>
            </a:endParaRPr>
          </a:p>
          <a:p>
            <a:pPr lvl="0" algn="ct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24 </a:t>
            </a:r>
            <a:r>
              <a:rPr lang="ru-RU" altLang="ru-RU" sz="1100" b="1" dirty="0" err="1">
                <a:solidFill>
                  <a:srgbClr val="000000"/>
                </a:solidFill>
                <a:latin typeface="Times New Roman" panose="02020603050405020304" pitchFamily="18" charset="0"/>
                <a:cs typeface="Times New Roman" panose="02020603050405020304" pitchFamily="18" charset="0"/>
              </a:rPr>
              <a:t>қазан</a:t>
            </a:r>
            <a:r>
              <a:rPr lang="ru-RU" altLang="ru-RU" sz="1100" b="1" dirty="0">
                <a:solidFill>
                  <a:srgbClr val="000000"/>
                </a:solidFill>
                <a:latin typeface="Times New Roman" panose="02020603050405020304" pitchFamily="18" charset="0"/>
                <a:cs typeface="Times New Roman" panose="02020603050405020304" pitchFamily="18" charset="0"/>
              </a:rPr>
              <a:t>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21-ден 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25</a:t>
            </a:r>
            <a:r>
              <a:rPr lang="kk-KZ" altLang="ru-RU" sz="1100" b="1" dirty="0">
                <a:solidFill>
                  <a:srgbClr val="000000"/>
                </a:solidFill>
                <a:latin typeface="Times New Roman" panose="02020603050405020304" pitchFamily="18" charset="0"/>
                <a:cs typeface="Times New Roman" panose="02020603050405020304" pitchFamily="18" charset="0"/>
              </a:rPr>
              <a:t> қазан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21-ге </a:t>
            </a:r>
            <a:r>
              <a:rPr lang="ru-RU" altLang="ru-RU" sz="1100" b="1" dirty="0" err="1">
                <a:solidFill>
                  <a:srgbClr val="000000"/>
                </a:solidFill>
                <a:latin typeface="Times New Roman" panose="02020603050405020304" pitchFamily="18" charset="0"/>
                <a:cs typeface="Times New Roman" panose="02020603050405020304" pitchFamily="18" charset="0"/>
              </a:rPr>
              <a:t>дейін</a:t>
            </a:r>
            <a:r>
              <a:rPr lang="ru-RU" altLang="ru-RU" sz="1100" b="1" dirty="0">
                <a:solidFill>
                  <a:srgbClr val="000000"/>
                </a:solidFill>
                <a:latin typeface="Times New Roman" panose="02020603050405020304" pitchFamily="18" charset="0"/>
                <a:cs typeface="Times New Roman" panose="02020603050405020304" pitchFamily="18" charset="0"/>
              </a:rPr>
              <a:t>.</a:t>
            </a:r>
            <a:r>
              <a:rPr lang="ru-RU" sz="1100" b="1" dirty="0">
                <a:solidFill>
                  <a:srgbClr val="000000"/>
                </a:solidFill>
                <a:latin typeface="Times New Roman" panose="02020603050405020304" pitchFamily="18" charset="0"/>
                <a:cs typeface="Times New Roman" panose="02020603050405020304" pitchFamily="18" charset="0"/>
                <a:sym typeface="+mn-ea"/>
              </a:rPr>
              <a:t>  </a:t>
            </a:r>
          </a:p>
          <a:p>
            <a:pPr lvl="0" algn="just"/>
            <a:r>
              <a:rPr lang="ru-RU" sz="1100" dirty="0" err="1" smtClean="0">
                <a:latin typeface="Times New Roman" pitchFamily="18" charset="0"/>
                <a:cs typeface="Times New Roman" pitchFamily="18" charset="0"/>
              </a:rPr>
              <a:t>Көшпелі</a:t>
            </a:r>
            <a:r>
              <a:rPr lang="ru-RU" sz="1100" dirty="0" smtClean="0">
                <a:latin typeface="Times New Roman" pitchFamily="18" charset="0"/>
                <a:cs typeface="Times New Roman" pitchFamily="18" charset="0"/>
              </a:rPr>
              <a:t> </a:t>
            </a:r>
            <a:r>
              <a:rPr lang="ru-RU" sz="1100" dirty="0" err="1">
                <a:latin typeface="Times New Roman" pitchFamily="18" charset="0"/>
                <a:cs typeface="Times New Roman" pitchFamily="18" charset="0"/>
              </a:rPr>
              <a:t>бұлтты</a:t>
            </a:r>
            <a:r>
              <a:rPr lang="ru-RU" sz="1100" dirty="0" smtClean="0">
                <a:latin typeface="Times New Roman" pitchFamily="18" charset="0"/>
                <a:cs typeface="Times New Roman" pitchFamily="18" charset="0"/>
              </a:rPr>
              <a:t>, </a:t>
            </a:r>
            <a:r>
              <a:rPr lang="ru-RU" sz="1100" dirty="0" err="1" smtClean="0">
                <a:latin typeface="Times New Roman" pitchFamily="18" charset="0"/>
                <a:cs typeface="Times New Roman" pitchFamily="18" charset="0"/>
              </a:rPr>
              <a:t>жауын-шашынсыз</a:t>
            </a:r>
            <a:r>
              <a:rPr lang="ru-RU" sz="1100" dirty="0">
                <a:latin typeface="Times New Roman" pitchFamily="18" charset="0"/>
                <a:cs typeface="Times New Roman" pitchFamily="18" charset="0"/>
              </a:rPr>
              <a:t>. </a:t>
            </a:r>
            <a:r>
              <a:rPr lang="ru-RU" sz="1100" dirty="0" err="1" smtClean="0">
                <a:latin typeface="Times New Roman" pitchFamily="18" charset="0"/>
                <a:cs typeface="Times New Roman" pitchFamily="18" charset="0"/>
              </a:rPr>
              <a:t>Солтүстік-шығыс</a:t>
            </a:r>
            <a:r>
              <a:rPr lang="ru-RU" sz="1100" dirty="0" smtClean="0">
                <a:latin typeface="Times New Roman" pitchFamily="18" charset="0"/>
                <a:cs typeface="Times New Roman" pitchFamily="18" charset="0"/>
              </a:rPr>
              <a:t> </a:t>
            </a:r>
            <a:r>
              <a:rPr lang="ru-RU" sz="1100" dirty="0" err="1" smtClean="0">
                <a:latin typeface="Times New Roman" pitchFamily="18" charset="0"/>
                <a:cs typeface="Times New Roman" pitchFamily="18" charset="0"/>
              </a:rPr>
              <a:t>бағыттан</a:t>
            </a:r>
            <a:r>
              <a:rPr lang="ru-RU" sz="1100" dirty="0" smtClean="0">
                <a:latin typeface="Times New Roman" pitchFamily="18" charset="0"/>
                <a:cs typeface="Times New Roman" pitchFamily="18" charset="0"/>
              </a:rPr>
              <a:t> </a:t>
            </a:r>
            <a:r>
              <a:rPr lang="ru-RU" sz="1100" dirty="0" err="1" smtClean="0">
                <a:latin typeface="Times New Roman" pitchFamily="18" charset="0"/>
                <a:cs typeface="Times New Roman" pitchFamily="18" charset="0"/>
              </a:rPr>
              <a:t>оңтүстік-шығыс</a:t>
            </a:r>
            <a:r>
              <a:rPr lang="ru-RU" sz="1100" dirty="0" smtClean="0">
                <a:latin typeface="Times New Roman" pitchFamily="18" charset="0"/>
                <a:cs typeface="Times New Roman" pitchFamily="18" charset="0"/>
              </a:rPr>
              <a:t> </a:t>
            </a:r>
            <a:r>
              <a:rPr lang="ru-RU" sz="1100" dirty="0" err="1" smtClean="0">
                <a:latin typeface="Times New Roman" pitchFamily="18" charset="0"/>
                <a:cs typeface="Times New Roman" pitchFamily="18" charset="0"/>
              </a:rPr>
              <a:t>бағытқа</a:t>
            </a:r>
            <a:r>
              <a:rPr lang="ru-RU" sz="1100" dirty="0" smtClean="0">
                <a:latin typeface="Times New Roman" pitchFamily="18" charset="0"/>
                <a:cs typeface="Times New Roman" pitchFamily="18" charset="0"/>
              </a:rPr>
              <a:t> </a:t>
            </a:r>
            <a:r>
              <a:rPr lang="ru-RU" sz="1100" dirty="0" err="1" smtClean="0">
                <a:latin typeface="Times New Roman" pitchFamily="18" charset="0"/>
                <a:cs typeface="Times New Roman" pitchFamily="18" charset="0"/>
              </a:rPr>
              <a:t>ауысады</a:t>
            </a:r>
            <a:r>
              <a:rPr lang="ru-RU" sz="1100" dirty="0" smtClean="0">
                <a:latin typeface="Times New Roman" pitchFamily="18" charset="0"/>
                <a:cs typeface="Times New Roman" pitchFamily="18" charset="0"/>
              </a:rPr>
              <a:t> 5-10 м/с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a:t>
            </a:r>
            <a:r>
              <a:rPr lang="ru-RU" sz="1100" dirty="0">
                <a:latin typeface="Times New Roman" pitchFamily="18" charset="0"/>
                <a:cs typeface="Times New Roman" pitchFamily="18" charset="0"/>
              </a:rPr>
              <a:t> </a:t>
            </a:r>
            <a:r>
              <a:rPr lang="ru-RU" sz="1100" dirty="0" smtClean="0">
                <a:latin typeface="Times New Roman" pitchFamily="18" charset="0"/>
                <a:cs typeface="Times New Roman" pitchFamily="18" charset="0"/>
              </a:rPr>
              <a:t>3-5 градус </a:t>
            </a:r>
            <a:r>
              <a:rPr lang="ru-RU" sz="1100" dirty="0" err="1">
                <a:latin typeface="Times New Roman" pitchFamily="18" charset="0"/>
                <a:cs typeface="Times New Roman" pitchFamily="18" charset="0"/>
              </a:rPr>
              <a:t>аяз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күндіз</a:t>
            </a:r>
            <a:r>
              <a:rPr lang="ru-RU" sz="1100" dirty="0">
                <a:latin typeface="Times New Roman" pitchFamily="18" charset="0"/>
                <a:cs typeface="Times New Roman" pitchFamily="18" charset="0"/>
              </a:rPr>
              <a:t> </a:t>
            </a:r>
            <a:r>
              <a:rPr lang="ru-RU" sz="1100" dirty="0" smtClean="0">
                <a:latin typeface="Times New Roman" pitchFamily="18" charset="0"/>
                <a:cs typeface="Times New Roman" pitchFamily="18" charset="0"/>
              </a:rPr>
              <a:t>6-8 градус </a:t>
            </a:r>
            <a:r>
              <a:rPr lang="ru-RU" sz="1100" dirty="0" err="1">
                <a:latin typeface="Times New Roman" pitchFamily="18" charset="0"/>
                <a:cs typeface="Times New Roman" pitchFamily="18" charset="0"/>
              </a:rPr>
              <a:t>жылы</a:t>
            </a:r>
            <a:r>
              <a:rPr lang="ru-RU" sz="1100" dirty="0">
                <a:latin typeface="Times New Roman" pitchFamily="18" charset="0"/>
                <a:cs typeface="Times New Roman" pitchFamily="18" charset="0"/>
              </a:rPr>
              <a:t>. </a:t>
            </a:r>
            <a:endParaRPr lang="kk-KZ" altLang="ru-RU" sz="1100" b="1" dirty="0">
              <a:solidFill>
                <a:srgbClr val="000000"/>
              </a:solidFill>
              <a:latin typeface="Times New Roman" panose="02020603050405020304" pitchFamily="18" charset="0"/>
              <a:cs typeface="Times New Roman" panose="02020603050405020304" pitchFamily="18" charset="0"/>
            </a:endParaRPr>
          </a:p>
          <a:p>
            <a:pPr lvl="0" algn="ctr"/>
            <a:r>
              <a:rPr lang="kk-KZ" altLang="ru-RU" sz="1100" b="1" dirty="0">
                <a:solidFill>
                  <a:srgbClr val="000000"/>
                </a:solidFill>
                <a:latin typeface="Times New Roman" panose="02020603050405020304" pitchFamily="18" charset="0"/>
                <a:cs typeface="Times New Roman" panose="02020603050405020304" pitchFamily="18" charset="0"/>
              </a:rPr>
              <a:t>26 қазанға </a:t>
            </a: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endParaRPr lang="ru-RU" sz="1100" dirty="0">
              <a:latin typeface="Times New Roman" pitchFamily="18" charset="0"/>
              <a:cs typeface="Times New Roman" pitchFamily="18" charset="0"/>
            </a:endParaRPr>
          </a:p>
          <a:p>
            <a:pPr lvl="0" indent="182563" algn="ctr"/>
            <a:r>
              <a:rPr lang="ru-RU" sz="1100" b="1" dirty="0">
                <a:solidFill>
                  <a:srgbClr val="000000"/>
                </a:solidFill>
                <a:latin typeface="Times New Roman" panose="02020603050405020304" pitchFamily="18" charset="0"/>
                <a:cs typeface="Times New Roman" panose="02020603050405020304" pitchFamily="18" charset="0"/>
              </a:rPr>
              <a:t>2022 ж</a:t>
            </a:r>
            <a:r>
              <a:rPr lang="kk-KZ" sz="1100" b="1" dirty="0">
                <a:solidFill>
                  <a:srgbClr val="000000"/>
                </a:solidFill>
                <a:latin typeface="Times New Roman" panose="02020603050405020304" pitchFamily="18" charset="0"/>
                <a:cs typeface="Times New Roman" panose="02020603050405020304" pitchFamily="18" charset="0"/>
              </a:rPr>
              <a:t>. 25 қазан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21-ден </a:t>
            </a:r>
            <a:r>
              <a:rPr lang="ru-RU" sz="1100" b="1" dirty="0" err="1">
                <a:solidFill>
                  <a:srgbClr val="000000"/>
                </a:solidFill>
                <a:latin typeface="Times New Roman" panose="02020603050405020304" pitchFamily="18" charset="0"/>
                <a:cs typeface="Times New Roman" panose="02020603050405020304" pitchFamily="18" charset="0"/>
              </a:rPr>
              <a:t>бастап</a:t>
            </a:r>
            <a:r>
              <a:rPr lang="ru-RU" sz="1100" b="1" dirty="0">
                <a:solidFill>
                  <a:srgbClr val="000000"/>
                </a:solidFill>
                <a:latin typeface="Times New Roman" panose="02020603050405020304" pitchFamily="18" charset="0"/>
                <a:cs typeface="Times New Roman" panose="02020603050405020304" pitchFamily="18" charset="0"/>
              </a:rPr>
              <a:t> 26 </a:t>
            </a:r>
            <a:r>
              <a:rPr lang="ru-RU" sz="1100" b="1" dirty="0" err="1">
                <a:solidFill>
                  <a:srgbClr val="000000"/>
                </a:solidFill>
                <a:latin typeface="Times New Roman" panose="02020603050405020304" pitchFamily="18" charset="0"/>
                <a:cs typeface="Times New Roman" panose="02020603050405020304" pitchFamily="18" charset="0"/>
              </a:rPr>
              <a:t>қазан</a:t>
            </a:r>
            <a:r>
              <a:rPr lang="ru-RU" sz="1100" b="1" dirty="0">
                <a:solidFill>
                  <a:srgbClr val="000000"/>
                </a:solidFill>
                <a:latin typeface="Times New Roman" panose="02020603050405020304" pitchFamily="18" charset="0"/>
                <a:cs typeface="Times New Roman" panose="02020603050405020304" pitchFamily="18" charset="0"/>
              </a:rPr>
              <a:t>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09-ға </a:t>
            </a:r>
            <a:r>
              <a:rPr lang="ru-RU" sz="1100" b="1" dirty="0" err="1">
                <a:solidFill>
                  <a:srgbClr val="000000"/>
                </a:solidFill>
                <a:latin typeface="Times New Roman" panose="02020603050405020304" pitchFamily="18" charset="0"/>
                <a:cs typeface="Times New Roman" panose="02020603050405020304" pitchFamily="18" charset="0"/>
              </a:rPr>
              <a:t>дейін</a:t>
            </a:r>
            <a:endParaRPr lang="ru-RU" sz="1100" dirty="0">
              <a:latin typeface="Times New Roman" pitchFamily="18" charset="0"/>
              <a:cs typeface="Times New Roman" pitchFamily="18" charset="0"/>
            </a:endParaRPr>
          </a:p>
          <a:p>
            <a:pPr lvl="0" algn="just"/>
            <a:r>
              <a:rPr lang="ru-RU" sz="1100" dirty="0" err="1" smtClean="0">
                <a:latin typeface="Times New Roman" pitchFamily="18" charset="0"/>
                <a:cs typeface="Times New Roman" pitchFamily="18" charset="0"/>
              </a:rPr>
              <a:t>Көшпелі</a:t>
            </a:r>
            <a:r>
              <a:rPr lang="ru-RU" sz="1100" dirty="0" smtClean="0">
                <a:latin typeface="Times New Roman" pitchFamily="18" charset="0"/>
                <a:cs typeface="Times New Roman" pitchFamily="18" charset="0"/>
              </a:rPr>
              <a:t> </a:t>
            </a:r>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жауын-шашынсыз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Оңтүстік-шығыс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5-10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a:t>
            </a:r>
            <a:r>
              <a:rPr lang="ru-RU" sz="1100" dirty="0">
                <a:latin typeface="Times New Roman" pitchFamily="18" charset="0"/>
                <a:cs typeface="Times New Roman" pitchFamily="18" charset="0"/>
              </a:rPr>
              <a:t> </a:t>
            </a:r>
            <a:r>
              <a:rPr lang="ru-RU" sz="1100" dirty="0" smtClean="0">
                <a:latin typeface="Times New Roman" pitchFamily="18" charset="0"/>
                <a:cs typeface="Times New Roman" pitchFamily="18" charset="0"/>
              </a:rPr>
              <a:t>0-2 </a:t>
            </a:r>
            <a:r>
              <a:rPr lang="ru-RU" sz="1100" dirty="0">
                <a:latin typeface="Times New Roman" pitchFamily="18" charset="0"/>
                <a:cs typeface="Times New Roman" pitchFamily="18" charset="0"/>
              </a:rPr>
              <a:t>градус </a:t>
            </a:r>
            <a:r>
              <a:rPr lang="ru-RU" sz="1100" smtClean="0">
                <a:latin typeface="Times New Roman" pitchFamily="18" charset="0"/>
                <a:cs typeface="Times New Roman" pitchFamily="18" charset="0"/>
              </a:rPr>
              <a:t>жылы.</a:t>
            </a:r>
            <a:endParaRPr lang="ru-RU" sz="1100" dirty="0">
              <a:latin typeface="Times New Roman" pitchFamily="18" charset="0"/>
              <a:cs typeface="Times New Roman" pitchFamily="18" charset="0"/>
            </a:endParaRPr>
          </a:p>
        </p:txBody>
      </p:sp>
      <p:graphicFrame>
        <p:nvGraphicFramePr>
          <p:cNvPr id="23" name="Таблица 2">
            <a:extLst>
              <a:ext uri="{FF2B5EF4-FFF2-40B4-BE49-F238E27FC236}">
                <a16:creationId xmlns=""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3450695511"/>
              </p:ext>
            </p:extLst>
          </p:nvPr>
        </p:nvGraphicFramePr>
        <p:xfrm>
          <a:off x="4950400" y="4097231"/>
          <a:ext cx="4667576" cy="2346960"/>
        </p:xfrm>
        <a:graphic>
          <a:graphicData uri="http://schemas.openxmlformats.org/drawingml/2006/table">
            <a:tbl>
              <a:tblPr firstRow="1" bandRow="1">
                <a:tableStyleId>{5C22544A-7EE6-4342-B048-85BDC9FD1C3A}</a:tableStyleId>
              </a:tblPr>
              <a:tblGrid>
                <a:gridCol w="1796058">
                  <a:extLst>
                    <a:ext uri="{9D8B030D-6E8A-4147-A177-3AD203B41FA5}">
                      <a16:colId xmlns="" xmlns:a16="http://schemas.microsoft.com/office/drawing/2014/main" val="3583770891"/>
                    </a:ext>
                  </a:extLst>
                </a:gridCol>
                <a:gridCol w="1432949">
                  <a:extLst>
                    <a:ext uri="{9D8B030D-6E8A-4147-A177-3AD203B41FA5}">
                      <a16:colId xmlns="" xmlns:a16="http://schemas.microsoft.com/office/drawing/2014/main" val="1276116030"/>
                    </a:ext>
                  </a:extLst>
                </a:gridCol>
                <a:gridCol w="1438569">
                  <a:extLst>
                    <a:ext uri="{9D8B030D-6E8A-4147-A177-3AD203B41FA5}">
                      <a16:colId xmlns="" xmlns:a16="http://schemas.microsoft.com/office/drawing/2014/main" val="2096923049"/>
                    </a:ext>
                  </a:extLst>
                </a:gridCol>
              </a:tblGrid>
              <a:tr h="366764">
                <a:tc>
                  <a:txBody>
                    <a:bodyPr/>
                    <a:lstStyle/>
                    <a:p>
                      <a:pPr algn="ctr"/>
                      <a:r>
                        <a:rPr lang="ru-RU" sz="1000" dirty="0" err="1" smtClean="0">
                          <a:solidFill>
                            <a:schemeClr val="tx1"/>
                          </a:solidFill>
                          <a:latin typeface="Times New Roman" panose="02020603050405020304" pitchFamily="18" charset="0"/>
                          <a:cs typeface="Times New Roman" panose="02020603050405020304" pitchFamily="18" charset="0"/>
                        </a:rPr>
                        <a:t>Ластаушы</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err="1" smtClean="0">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smtClean="0">
                          <a:solidFill>
                            <a:schemeClr val="tx1"/>
                          </a:solidFill>
                          <a:latin typeface="Times New Roman" panose="02020603050405020304" pitchFamily="18" charset="0"/>
                          <a:cs typeface="Times New Roman" panose="02020603050405020304" pitchFamily="18" charset="0"/>
                        </a:rPr>
                        <a:t>Нақты</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err="1" smtClean="0">
                          <a:solidFill>
                            <a:schemeClr val="tx1"/>
                          </a:solidFill>
                          <a:latin typeface="Times New Roman" panose="02020603050405020304" pitchFamily="18" charset="0"/>
                          <a:cs typeface="Times New Roman" panose="02020603050405020304" pitchFamily="18" charset="0"/>
                        </a:rPr>
                        <a:t>шоғырлану</a:t>
                      </a:r>
                      <a:r>
                        <a:rPr lang="ru-RU" sz="1000" dirty="0" smtClean="0">
                          <a:solidFill>
                            <a:schemeClr val="tx1"/>
                          </a:solidFill>
                          <a:latin typeface="Times New Roman" panose="02020603050405020304" pitchFamily="18" charset="0"/>
                          <a:cs typeface="Times New Roman" panose="02020603050405020304" pitchFamily="18" charset="0"/>
                        </a:rPr>
                        <a:t>, мкг/м3</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ШЖШ асу</a:t>
                      </a:r>
                      <a:r>
                        <a:rPr lang="kk-KZ" sz="1000" baseline="0" dirty="0" smtClean="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 xmlns:a16="http://schemas.microsoft.com/office/drawing/2014/main" val="3611334865"/>
                  </a:ext>
                </a:extLst>
              </a:tr>
              <a:tr h="225701">
                <a:tc>
                  <a:txBody>
                    <a:bodyPr/>
                    <a:lstStyle/>
                    <a:p>
                      <a:r>
                        <a:rPr lang="ru-RU" sz="1000" dirty="0" smtClean="0">
                          <a:solidFill>
                            <a:schemeClr val="tx1"/>
                          </a:solidFill>
                          <a:latin typeface="Times New Roman" panose="02020603050405020304" pitchFamily="18" charset="0"/>
                          <a:cs typeface="Times New Roman" panose="02020603050405020304" pitchFamily="18" charset="0"/>
                        </a:rPr>
                        <a:t>РМ-2,5 </a:t>
                      </a:r>
                      <a:r>
                        <a:rPr lang="ru-RU" sz="1000" dirty="0" err="1" smtClean="0">
                          <a:solidFill>
                            <a:schemeClr val="tx1"/>
                          </a:solidFill>
                          <a:latin typeface="Times New Roman" panose="02020603050405020304" pitchFamily="18" charset="0"/>
                          <a:cs typeface="Times New Roman" panose="02020603050405020304" pitchFamily="18" charset="0"/>
                        </a:rPr>
                        <a:t>қалқыма</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err="1" smtClean="0">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kk-KZ" sz="1000" b="0" i="0" u="none" strike="noStrike" dirty="0" smtClean="0">
                          <a:solidFill>
                            <a:srgbClr val="000000"/>
                          </a:solidFill>
                          <a:effectLst/>
                          <a:latin typeface="Times New Roman" panose="02020603050405020304" pitchFamily="18" charset="0"/>
                        </a:rPr>
                        <a:t>0</a:t>
                      </a:r>
                      <a:endParaRPr lang="ru-RU" sz="1000" b="0" i="0" u="none" strike="noStrike" dirty="0" smtClean="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kk-KZ" sz="1000" b="0" i="0" u="none" strike="noStrike" dirty="0" smtClean="0">
                          <a:solidFill>
                            <a:srgbClr val="000000"/>
                          </a:solidFill>
                          <a:effectLst/>
                          <a:latin typeface="Times New Roman" panose="02020603050405020304" pitchFamily="18" charset="0"/>
                        </a:rPr>
                        <a:t>0</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 xmlns:a16="http://schemas.microsoft.com/office/drawing/2014/main" val="988232626"/>
                  </a:ext>
                </a:extLst>
              </a:tr>
              <a:tr h="22570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smtClean="0">
                          <a:solidFill>
                            <a:schemeClr val="tx1"/>
                          </a:solidFill>
                          <a:latin typeface="Times New Roman" panose="02020603050405020304" pitchFamily="18" charset="0"/>
                          <a:cs typeface="Times New Roman" panose="02020603050405020304" pitchFamily="18" charset="0"/>
                        </a:rPr>
                        <a:t>РМ-10 </a:t>
                      </a:r>
                      <a:r>
                        <a:rPr lang="ru-RU" sz="1000" dirty="0" err="1" smtClean="0">
                          <a:solidFill>
                            <a:schemeClr val="tx1"/>
                          </a:solidFill>
                          <a:latin typeface="Times New Roman" panose="02020603050405020304" pitchFamily="18" charset="0"/>
                          <a:cs typeface="Times New Roman" panose="02020603050405020304" pitchFamily="18" charset="0"/>
                        </a:rPr>
                        <a:t>қалқыма</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err="1" smtClean="0">
                          <a:solidFill>
                            <a:schemeClr val="tx1"/>
                          </a:solidFill>
                          <a:latin typeface="Times New Roman" panose="02020603050405020304" pitchFamily="18" charset="0"/>
                          <a:cs typeface="Times New Roman" panose="02020603050405020304" pitchFamily="18" charset="0"/>
                        </a:rPr>
                        <a:t>бөлшектері</a:t>
                      </a:r>
                      <a:endParaRPr lang="ru-RU" sz="1000" dirty="0" smtClean="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kk-KZ" sz="1000" b="0" i="0" u="none" strike="noStrike" dirty="0" smtClean="0">
                          <a:solidFill>
                            <a:srgbClr val="000000"/>
                          </a:solidFill>
                          <a:effectLst/>
                          <a:latin typeface="Times New Roman" panose="02020603050405020304" pitchFamily="18" charset="0"/>
                        </a:rPr>
                        <a:t>0</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kk-KZ" sz="1000" b="0" i="0" u="none" strike="noStrike" dirty="0" smtClean="0">
                          <a:solidFill>
                            <a:srgbClr val="000000"/>
                          </a:solidFill>
                          <a:effectLst/>
                          <a:latin typeface="Times New Roman" panose="02020603050405020304" pitchFamily="18" charset="0"/>
                        </a:rPr>
                        <a:t>0</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 xmlns:a16="http://schemas.microsoft.com/office/drawing/2014/main" val="3950010825"/>
                  </a:ext>
                </a:extLst>
              </a:tr>
              <a:tr h="225701">
                <a:tc>
                  <a:txBody>
                    <a:bodyPr/>
                    <a:lstStyle/>
                    <a:p>
                      <a:r>
                        <a:rPr lang="ru-RU" sz="1000" dirty="0" err="1" smtClean="0">
                          <a:solidFill>
                            <a:schemeClr val="tx1"/>
                          </a:solidFill>
                          <a:latin typeface="Times New Roman" panose="02020603050405020304" pitchFamily="18" charset="0"/>
                          <a:cs typeface="Times New Roman" panose="02020603050405020304" pitchFamily="18" charset="0"/>
                        </a:rPr>
                        <a:t>Күкірт</a:t>
                      </a:r>
                      <a:r>
                        <a:rPr lang="ru-RU" sz="1000" baseline="0" dirty="0" smtClean="0">
                          <a:solidFill>
                            <a:schemeClr val="tx1"/>
                          </a:solidFill>
                          <a:latin typeface="Times New Roman" panose="02020603050405020304" pitchFamily="18" charset="0"/>
                          <a:cs typeface="Times New Roman" panose="02020603050405020304" pitchFamily="18" charset="0"/>
                        </a:rPr>
                        <a:t> </a:t>
                      </a:r>
                      <a:r>
                        <a:rPr lang="ru-RU" sz="1000" baseline="0" dirty="0" err="1" smtClean="0">
                          <a:solidFill>
                            <a:schemeClr val="tx1"/>
                          </a:solidFill>
                          <a:latin typeface="Times New Roman" panose="02020603050405020304" pitchFamily="18" charset="0"/>
                          <a:cs typeface="Times New Roman" panose="02020603050405020304" pitchFamily="18" charset="0"/>
                        </a:rPr>
                        <a:t>д</a:t>
                      </a:r>
                      <a:r>
                        <a:rPr lang="ru-RU" sz="1000" dirty="0" err="1" smtClean="0">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smtClean="0">
                          <a:solidFill>
                            <a:srgbClr val="000000"/>
                          </a:solidFill>
                          <a:effectLst/>
                          <a:latin typeface="Times New Roman" panose="02020603050405020304" pitchFamily="18" charset="0"/>
                        </a:rPr>
                        <a:t>15</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smtClean="0">
                          <a:solidFill>
                            <a:srgbClr val="000000"/>
                          </a:solidFill>
                          <a:effectLst/>
                          <a:latin typeface="Times New Roman" panose="02020603050405020304" pitchFamily="18" charset="0"/>
                        </a:rPr>
                        <a:t>0,03</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 xmlns:a16="http://schemas.microsoft.com/office/drawing/2014/main" val="1990536008"/>
                  </a:ext>
                </a:extLst>
              </a:tr>
              <a:tr h="225701">
                <a:tc>
                  <a:txBody>
                    <a:bodyPr/>
                    <a:lstStyle/>
                    <a:p>
                      <a:r>
                        <a:rPr lang="ru-RU" sz="1000" dirty="0" err="1" smtClean="0">
                          <a:solidFill>
                            <a:schemeClr val="tx1"/>
                          </a:solidFill>
                          <a:latin typeface="Times New Roman" panose="02020603050405020304" pitchFamily="18" charset="0"/>
                          <a:cs typeface="Times New Roman" panose="02020603050405020304" pitchFamily="18" charset="0"/>
                        </a:rPr>
                        <a:t>Көміртегі</a:t>
                      </a:r>
                      <a:r>
                        <a:rPr lang="ru-RU" sz="1000" baseline="0" dirty="0" smtClean="0">
                          <a:solidFill>
                            <a:schemeClr val="tx1"/>
                          </a:solidFill>
                          <a:latin typeface="Times New Roman" panose="02020603050405020304" pitchFamily="18" charset="0"/>
                          <a:cs typeface="Times New Roman" panose="02020603050405020304" pitchFamily="18" charset="0"/>
                        </a:rPr>
                        <a:t> о</a:t>
                      </a:r>
                      <a:r>
                        <a:rPr lang="ru-RU" sz="1000" dirty="0" smtClean="0">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smtClean="0">
                          <a:solidFill>
                            <a:srgbClr val="000000"/>
                          </a:solidFill>
                          <a:effectLst/>
                          <a:latin typeface="Times New Roman" panose="02020603050405020304" pitchFamily="18" charset="0"/>
                        </a:rPr>
                        <a:t>551</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smtClean="0">
                          <a:solidFill>
                            <a:srgbClr val="000000"/>
                          </a:solidFill>
                          <a:effectLst/>
                          <a:latin typeface="Times New Roman" panose="02020603050405020304" pitchFamily="18" charset="0"/>
                        </a:rPr>
                        <a:t>0,1</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 xmlns:a16="http://schemas.microsoft.com/office/drawing/2014/main" val="879239550"/>
                  </a:ext>
                </a:extLst>
              </a:tr>
              <a:tr h="225701">
                <a:tc>
                  <a:txBody>
                    <a:bodyPr/>
                    <a:lstStyle/>
                    <a:p>
                      <a:r>
                        <a:rPr lang="ru-RU" sz="1000" dirty="0" smtClean="0">
                          <a:solidFill>
                            <a:schemeClr val="tx1"/>
                          </a:solidFill>
                          <a:latin typeface="Times New Roman" panose="02020603050405020304" pitchFamily="18" charset="0"/>
                          <a:cs typeface="Times New Roman" panose="02020603050405020304" pitchFamily="18" charset="0"/>
                        </a:rPr>
                        <a:t>Азот</a:t>
                      </a:r>
                      <a:r>
                        <a:rPr lang="ru-RU" sz="1000" baseline="0" dirty="0" smtClean="0">
                          <a:solidFill>
                            <a:schemeClr val="tx1"/>
                          </a:solidFill>
                          <a:latin typeface="Times New Roman" panose="02020603050405020304" pitchFamily="18" charset="0"/>
                          <a:cs typeface="Times New Roman" panose="02020603050405020304" pitchFamily="18" charset="0"/>
                        </a:rPr>
                        <a:t> </a:t>
                      </a:r>
                      <a:r>
                        <a:rPr lang="ru-RU" sz="1000" baseline="0" dirty="0" err="1" smtClean="0">
                          <a:solidFill>
                            <a:schemeClr val="tx1"/>
                          </a:solidFill>
                          <a:latin typeface="Times New Roman" panose="02020603050405020304" pitchFamily="18" charset="0"/>
                          <a:cs typeface="Times New Roman" panose="02020603050405020304" pitchFamily="18" charset="0"/>
                        </a:rPr>
                        <a:t>д</a:t>
                      </a:r>
                      <a:r>
                        <a:rPr lang="ru-RU" sz="1000" dirty="0" err="1" smtClean="0">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smtClean="0">
                          <a:solidFill>
                            <a:srgbClr val="000000"/>
                          </a:solidFill>
                          <a:effectLst/>
                          <a:latin typeface="Times New Roman" panose="02020603050405020304" pitchFamily="18" charset="0"/>
                        </a:rPr>
                        <a:t>32</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smtClean="0">
                          <a:solidFill>
                            <a:srgbClr val="000000"/>
                          </a:solidFill>
                          <a:effectLst/>
                          <a:latin typeface="Times New Roman" panose="02020603050405020304" pitchFamily="18" charset="0"/>
                        </a:rPr>
                        <a:t>0,2</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 xmlns:a16="http://schemas.microsoft.com/office/drawing/2014/main" val="330178899"/>
                  </a:ext>
                </a:extLst>
              </a:tr>
              <a:tr h="225701">
                <a:tc>
                  <a:txBody>
                    <a:bodyPr/>
                    <a:lstStyle/>
                    <a:p>
                      <a:r>
                        <a:rPr lang="ru-RU" sz="1000" dirty="0" smtClean="0">
                          <a:solidFill>
                            <a:schemeClr val="tx1"/>
                          </a:solidFill>
                          <a:latin typeface="Times New Roman" panose="02020603050405020304" pitchFamily="18" charset="0"/>
                          <a:cs typeface="Times New Roman" panose="02020603050405020304" pitchFamily="18" charset="0"/>
                        </a:rPr>
                        <a:t>Азот</a:t>
                      </a:r>
                      <a:r>
                        <a:rPr lang="ru-RU" sz="1000" baseline="0" dirty="0" smtClean="0">
                          <a:solidFill>
                            <a:schemeClr val="tx1"/>
                          </a:solidFill>
                          <a:latin typeface="Times New Roman" panose="02020603050405020304" pitchFamily="18" charset="0"/>
                          <a:cs typeface="Times New Roman" panose="02020603050405020304" pitchFamily="18" charset="0"/>
                        </a:rPr>
                        <a:t> о</a:t>
                      </a:r>
                      <a:r>
                        <a:rPr lang="ru-RU" sz="1000" dirty="0" smtClean="0">
                          <a:solidFill>
                            <a:schemeClr val="tx1"/>
                          </a:solidFill>
                          <a:latin typeface="Times New Roman" panose="02020603050405020304" pitchFamily="18" charset="0"/>
                          <a:cs typeface="Times New Roman" panose="02020603050405020304" pitchFamily="18" charset="0"/>
                        </a:rPr>
                        <a:t>ксиді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smtClean="0">
                          <a:solidFill>
                            <a:srgbClr val="000000"/>
                          </a:solidFill>
                          <a:effectLst/>
                          <a:latin typeface="Times New Roman" panose="02020603050405020304" pitchFamily="18" charset="0"/>
                        </a:rPr>
                        <a:t>57</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smtClean="0">
                          <a:solidFill>
                            <a:srgbClr val="000000"/>
                          </a:solidFill>
                          <a:effectLst/>
                          <a:latin typeface="Times New Roman" panose="02020603050405020304" pitchFamily="18" charset="0"/>
                        </a:rPr>
                        <a:t>0,1</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 xmlns:a16="http://schemas.microsoft.com/office/drawing/2014/main" val="141613162"/>
                  </a:ext>
                </a:extLst>
              </a:tr>
              <a:tr h="198120">
                <a:tc>
                  <a:txBody>
                    <a:bodyPr/>
                    <a:lstStyle/>
                    <a:p>
                      <a:r>
                        <a:rPr lang="kk-KZ" sz="1000" dirty="0" smtClean="0">
                          <a:solidFill>
                            <a:schemeClr val="tx1"/>
                          </a:solidFill>
                          <a:latin typeface="Times New Roman" panose="02020603050405020304" pitchFamily="18" charset="0"/>
                          <a:cs typeface="Times New Roman" panose="02020603050405020304" pitchFamily="18" charset="0"/>
                        </a:rPr>
                        <a:t>Күкіртті сутегі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smtClean="0">
                          <a:solidFill>
                            <a:srgbClr val="000000"/>
                          </a:solidFill>
                          <a:effectLst/>
                          <a:latin typeface="Times New Roman" panose="02020603050405020304" pitchFamily="18" charset="0"/>
                        </a:rPr>
                        <a:t>1</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smtClean="0">
                          <a:solidFill>
                            <a:srgbClr val="000000"/>
                          </a:solidFill>
                          <a:effectLst/>
                          <a:latin typeface="Times New Roman" panose="02020603050405020304" pitchFamily="18" charset="0"/>
                        </a:rPr>
                        <a:t>0,1</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 xmlns:a16="http://schemas.microsoft.com/office/drawing/2014/main" val="3431089403"/>
                  </a:ext>
                </a:extLst>
              </a:tr>
              <a:tr h="198120">
                <a:tc>
                  <a:txBody>
                    <a:bodyPr/>
                    <a:lstStyle/>
                    <a:p>
                      <a:r>
                        <a:rPr lang="kk-KZ" sz="1000" dirty="0" smtClean="0">
                          <a:solidFill>
                            <a:schemeClr val="tx1"/>
                          </a:solidFill>
                          <a:latin typeface="Times New Roman" panose="02020603050405020304" pitchFamily="18" charset="0"/>
                          <a:cs typeface="Times New Roman" panose="02020603050405020304" pitchFamily="18" charset="0"/>
                        </a:rPr>
                        <a:t>Аммиак</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smtClean="0">
                          <a:solidFill>
                            <a:srgbClr val="000000"/>
                          </a:solidFill>
                          <a:effectLst/>
                          <a:latin typeface="Times New Roman" panose="02020603050405020304" pitchFamily="18" charset="0"/>
                        </a:rPr>
                        <a:t>2</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smtClean="0">
                          <a:solidFill>
                            <a:srgbClr val="000000"/>
                          </a:solidFill>
                          <a:effectLst/>
                          <a:latin typeface="Times New Roman" panose="02020603050405020304" pitchFamily="18" charset="0"/>
                        </a:rPr>
                        <a:t>0,01</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 xmlns:a16="http://schemas.microsoft.com/office/drawing/2014/main" val="1469640562"/>
                  </a:ext>
                </a:extLst>
              </a:tr>
            </a:tbl>
          </a:graphicData>
        </a:graphic>
      </p:graphicFrame>
      <p:graphicFrame>
        <p:nvGraphicFramePr>
          <p:cNvPr id="24" name="Таблица 23"/>
          <p:cNvGraphicFramePr/>
          <p:nvPr>
            <p:extLst>
              <p:ext uri="{D42A27DB-BD31-4B8C-83A1-F6EECF244321}">
                <p14:modId xmlns:p14="http://schemas.microsoft.com/office/powerpoint/2010/main" val="1526028003"/>
              </p:ext>
            </p:extLst>
          </p:nvPr>
        </p:nvGraphicFramePr>
        <p:xfrm>
          <a:off x="4973638" y="6453336"/>
          <a:ext cx="4787899" cy="393870"/>
        </p:xfrm>
        <a:graphic>
          <a:graphicData uri="http://schemas.openxmlformats.org/drawingml/2006/table">
            <a:tbl>
              <a:tblPr/>
              <a:tblGrid>
                <a:gridCol w="4787899">
                  <a:extLst>
                    <a:ext uri="{9D8B030D-6E8A-4147-A177-3AD203B41FA5}">
                      <a16:colId xmlns=""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smtClean="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smtClean="0">
                          <a:latin typeface="Times New Roman" panose="02020603050405020304" pitchFamily="18" charset="0"/>
                          <a:cs typeface="Times New Roman" panose="02020603050405020304" pitchFamily="18" charset="0"/>
                        </a:rPr>
                        <a:t>«</a:t>
                      </a:r>
                      <a:r>
                        <a:rPr lang="ru-RU" sz="700" i="1" dirty="0" err="1" smtClean="0">
                          <a:latin typeface="Times New Roman" panose="02020603050405020304" pitchFamily="18" charset="0"/>
                          <a:cs typeface="Times New Roman" panose="02020603050405020304" pitchFamily="18" charset="0"/>
                        </a:rPr>
                        <a:t>атмосфералық</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ауаға</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қатысты</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санитарлық-эпидемиологиялық</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ережелер</a:t>
                      </a:r>
                      <a:r>
                        <a:rPr lang="ru-RU" sz="700" i="1" dirty="0" smtClean="0">
                          <a:latin typeface="Times New Roman" panose="02020603050405020304" pitchFamily="18" charset="0"/>
                          <a:cs typeface="Times New Roman" panose="02020603050405020304" pitchFamily="18" charset="0"/>
                        </a:rPr>
                        <a:t> мен </a:t>
                      </a:r>
                      <a:r>
                        <a:rPr lang="ru-RU" sz="700" i="1" dirty="0" err="1" smtClean="0">
                          <a:latin typeface="Times New Roman" panose="02020603050405020304" pitchFamily="18" charset="0"/>
                          <a:cs typeface="Times New Roman" panose="02020603050405020304" pitchFamily="18" charset="0"/>
                        </a:rPr>
                        <a:t>нормаларға</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сәйкес</a:t>
                      </a:r>
                      <a:r>
                        <a:rPr lang="ru-RU" sz="700" i="1" dirty="0" smtClean="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 xmlns:a16="http://schemas.microsoft.com/office/drawing/2014/main" val="10001"/>
                  </a:ext>
                </a:extLst>
              </a:tr>
            </a:tbl>
          </a:graphicData>
        </a:graphic>
      </p:graphicFrame>
      <p:sp>
        <p:nvSpPr>
          <p:cNvPr id="14" name="Прямоугольник 21"/>
          <p:cNvSpPr/>
          <p:nvPr/>
        </p:nvSpPr>
        <p:spPr>
          <a:xfrm>
            <a:off x="4752851" y="3635566"/>
            <a:ext cx="5024562"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a:t>
            </a:r>
            <a:r>
              <a:rPr lang="ru-RU" altLang="ru-RU" sz="1200" b="1" dirty="0" smtClean="0">
                <a:latin typeface="Times New Roman" panose="02020603050405020304" pitchFamily="18" charset="0"/>
                <a:cs typeface="Times New Roman" panose="02020603050405020304" pitchFamily="18" charset="0"/>
              </a:rPr>
              <a:t>24 </a:t>
            </a:r>
            <a:r>
              <a:rPr lang="kk-KZ" altLang="ru-RU" sz="1200" b="1" dirty="0" smtClean="0">
                <a:solidFill>
                  <a:srgbClr val="000000"/>
                </a:solidFill>
                <a:latin typeface="Times New Roman" panose="02020603050405020304" pitchFamily="18" charset="0"/>
                <a:cs typeface="Times New Roman" panose="02020603050405020304" pitchFamily="18" charset="0"/>
              </a:rPr>
              <a:t>қазан</a:t>
            </a:r>
            <a:r>
              <a:rPr lang="ru-RU" altLang="ru-RU" sz="1200" b="1" dirty="0" smtClean="0">
                <a:latin typeface="Times New Roman" panose="02020603050405020304" pitchFamily="18" charset="0"/>
                <a:cs typeface="Times New Roman" panose="02020603050405020304" pitchFamily="18" charset="0"/>
              </a:rPr>
              <a:t> </a:t>
            </a:r>
            <a:r>
              <a:rPr lang="ru-RU" altLang="ru-RU" sz="1200" b="1" dirty="0" err="1" smtClean="0">
                <a:latin typeface="Times New Roman" panose="02020603050405020304" pitchFamily="18" charset="0"/>
                <a:cs typeface="Times New Roman" panose="02020603050405020304" pitchFamily="18" charset="0"/>
              </a:rPr>
              <a:t>Балқаш</a:t>
            </a:r>
            <a:r>
              <a:rPr lang="ru-RU" altLang="ru-RU" sz="1200" b="1" dirty="0" smtClean="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smtClean="0">
                <a:latin typeface="Times New Roman" panose="02020603050405020304" pitchFamily="18" charset="0"/>
                <a:cs typeface="Times New Roman" panose="02020603050405020304" pitchFamily="18" charset="0"/>
              </a:rPr>
              <a:t>жай-күйі</a:t>
            </a:r>
            <a:endParaRPr lang="ru-RU" altLang="ru-RU" sz="1200" b="1" dirty="0" smtClean="0">
              <a:latin typeface="Times New Roman" panose="02020603050405020304" pitchFamily="18" charset="0"/>
              <a:cs typeface="Times New Roman" panose="02020603050405020304" pitchFamily="18" charset="0"/>
            </a:endParaRPr>
          </a:p>
        </p:txBody>
      </p:sp>
      <p:sp>
        <p:nvSpPr>
          <p:cNvPr id="16" name="TextBox 13"/>
          <p:cNvSpPr txBox="1"/>
          <p:nvPr/>
        </p:nvSpPr>
        <p:spPr>
          <a:xfrm>
            <a:off x="4925047" y="3303887"/>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smtClean="0">
                <a:solidFill>
                  <a:schemeClr val="tx1"/>
                </a:solidFill>
                <a:latin typeface="Times New Roman" panose="02020603050405020304" pitchFamily="18" charset="0"/>
                <a:cs typeface="Times New Roman" panose="02020603050405020304" pitchFamily="18" charset="0"/>
              </a:rPr>
              <a:t>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20" name="TextBox 13"/>
          <p:cNvSpPr txBox="1"/>
          <p:nvPr/>
        </p:nvSpPr>
        <p:spPr>
          <a:xfrm>
            <a:off x="4752851" y="2297555"/>
            <a:ext cx="5008686" cy="600164"/>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100" dirty="0">
                <a:solidFill>
                  <a:schemeClr val="tx1"/>
                </a:solidFill>
                <a:latin typeface="Times New Roman" panose="02020603050405020304" pitchFamily="18" charset="0"/>
                <a:cs typeface="Times New Roman" panose="02020603050405020304" pitchFamily="18" charset="0"/>
              </a:rPr>
              <a:t>2022 </a:t>
            </a:r>
            <a:r>
              <a:rPr lang="ru-RU" sz="1100" dirty="0" err="1">
                <a:solidFill>
                  <a:schemeClr val="tx1"/>
                </a:solidFill>
                <a:latin typeface="Times New Roman" panose="02020603050405020304" pitchFamily="18" charset="0"/>
                <a:cs typeface="Times New Roman" panose="02020603050405020304" pitchFamily="18" charset="0"/>
              </a:rPr>
              <a:t>жылғы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smtClean="0">
                <a:solidFill>
                  <a:schemeClr val="tx1"/>
                </a:solidFill>
                <a:latin typeface="Times New Roman" panose="02020603050405020304" pitchFamily="18" charset="0"/>
                <a:cs typeface="Times New Roman" panose="02020603050405020304" pitchFamily="18" charset="0"/>
              </a:rPr>
              <a:t>25 </a:t>
            </a:r>
            <a:r>
              <a:rPr lang="ru-RU" sz="1100" dirty="0" err="1">
                <a:solidFill>
                  <a:schemeClr val="tx1"/>
                </a:solidFill>
                <a:latin typeface="Times New Roman" panose="02020603050405020304" pitchFamily="18" charset="0"/>
                <a:cs typeface="Times New Roman" panose="02020603050405020304" pitchFamily="18" charset="0"/>
              </a:rPr>
              <a:t>қазан</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тәуілік</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a:t>
            </a:r>
            <a:r>
              <a:rPr lang="ru-RU" sz="1100">
                <a:solidFill>
                  <a:schemeClr val="tx1"/>
                </a:solidFill>
                <a:latin typeface="Times New Roman" panose="02020603050405020304" pitchFamily="18" charset="0"/>
                <a:cs typeface="Times New Roman" panose="02020603050405020304" pitchFamily="18" charset="0"/>
              </a:rPr>
              <a:t>, </a:t>
            </a:r>
            <a:r>
              <a:rPr lang="ru-RU" sz="1100" smtClean="0">
                <a:solidFill>
                  <a:schemeClr val="tx1"/>
                </a:solidFill>
                <a:latin typeface="Times New Roman" panose="02020603050405020304" pitchFamily="18" charset="0"/>
                <a:cs typeface="Times New Roman" panose="02020603050405020304" pitchFamily="18" charset="0"/>
              </a:rPr>
              <a:t>26 </a:t>
            </a:r>
            <a:r>
              <a:rPr lang="ru-RU" sz="1100" dirty="0" err="1" smtClean="0">
                <a:solidFill>
                  <a:schemeClr val="tx1"/>
                </a:solidFill>
                <a:latin typeface="Times New Roman" panose="02020603050405020304" pitchFamily="18" charset="0"/>
                <a:cs typeface="Times New Roman" panose="02020603050405020304" pitchFamily="18" charset="0"/>
              </a:rPr>
              <a:t>қазан</a:t>
            </a:r>
            <a:r>
              <a:rPr lang="ru-RU" sz="1100" dirty="0" smtClean="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түнде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метеорологиялық</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жағдайлар</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атмосферасында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ластаушы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заттардың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сейілуіне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smtClean="0">
                <a:solidFill>
                  <a:schemeClr val="tx1"/>
                </a:solidFill>
                <a:latin typeface="Times New Roman" panose="02020603050405020304" pitchFamily="18" charset="0"/>
                <a:cs typeface="Times New Roman" panose="02020603050405020304" pitchFamily="18" charset="0"/>
              </a:rPr>
              <a:t>ықпал</a:t>
            </a:r>
            <a:r>
              <a:rPr lang="ru-RU" sz="1100" dirty="0" smtClean="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етеді</a:t>
            </a:r>
            <a:r>
              <a:rPr lang="ru-RU" sz="1100" dirty="0">
                <a:solidFill>
                  <a:schemeClr val="tx1"/>
                </a:solidFill>
                <a:latin typeface="Times New Roman" panose="02020603050405020304" pitchFamily="18" charset="0"/>
                <a:cs typeface="Times New Roman" panose="02020603050405020304" pitchFamily="18" charset="0"/>
              </a:rPr>
              <a:t>. </a:t>
            </a:r>
            <a:endParaRPr lang="ru-RU" sz="1100" dirty="0" smtClean="0">
              <a:solidFill>
                <a:schemeClr val="tx1"/>
              </a:solidFill>
              <a:latin typeface="Times New Roman" panose="02020603050405020304" pitchFamily="18" charset="0"/>
              <a:cs typeface="Times New Roman" panose="02020603050405020304" pitchFamily="18" charset="0"/>
            </a:endParaRPr>
          </a:p>
          <a:p>
            <a:pPr algn="just"/>
            <a:r>
              <a:rPr lang="ru-RU" sz="1100" dirty="0" err="1" smtClean="0">
                <a:solidFill>
                  <a:schemeClr val="tx1"/>
                </a:solidFill>
                <a:latin typeface="Times New Roman" panose="02020603050405020304" pitchFamily="18" charset="0"/>
                <a:cs typeface="Times New Roman" panose="02020603050405020304" pitchFamily="18" charset="0"/>
              </a:rPr>
              <a:t>Жалпы</a:t>
            </a:r>
            <a:r>
              <a:rPr lang="ru-RU" sz="1100" dirty="0" smtClean="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бойынша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ауаның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ластану</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деңгейі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төмендейді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деп</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күтілед</a:t>
            </a:r>
            <a:r>
              <a:rPr lang="kk-KZ" sz="1100" dirty="0">
                <a:solidFill>
                  <a:schemeClr val="tx1"/>
                </a:solidFill>
                <a:latin typeface="Times New Roman" panose="02020603050405020304" pitchFamily="18" charset="0"/>
                <a:cs typeface="Times New Roman" panose="02020603050405020304" pitchFamily="18" charset="0"/>
              </a:rPr>
              <a:t>і</a:t>
            </a:r>
            <a:r>
              <a:rPr lang="ru-RU" sz="11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smtClean="0">
                <a:solidFill>
                  <a:srgbClr val="000000"/>
                </a:solidFill>
                <a:latin typeface="Times New Roman" pitchFamily="18" charset="0"/>
                <a:cs typeface="Times New Roman" pitchFamily="18" charset="0"/>
                <a:sym typeface="+mn-ea"/>
              </a:rPr>
              <a:t>ҚМЖ КЕЗІНДЕ </a:t>
            </a:r>
            <a:r>
              <a:rPr lang="ru-RU" sz="1400" b="1" dirty="0">
                <a:solidFill>
                  <a:srgbClr val="000000"/>
                </a:solidFill>
                <a:latin typeface="Times New Roman" pitchFamily="18" charset="0"/>
                <a:cs typeface="Times New Roman" pitchFamily="18" charset="0"/>
                <a:sym typeface="+mn-ea"/>
              </a:rPr>
              <a:t>ХАЛЫҚҚА АРНАЛҒАН ҰСЫНЫСТАР</a:t>
            </a:r>
            <a:endParaRPr lang="ru-RU" sz="1400" b="1" dirty="0"/>
          </a:p>
        </p:txBody>
      </p:sp>
      <p:sp>
        <p:nvSpPr>
          <p:cNvPr id="22" name="Прямоугольник 26"/>
          <p:cNvSpPr/>
          <p:nvPr/>
        </p:nvSpPr>
        <p:spPr>
          <a:xfrm>
            <a:off x="185250" y="5163087"/>
            <a:ext cx="4726502" cy="1384995"/>
          </a:xfrm>
          <a:prstGeom prst="rect">
            <a:avLst/>
          </a:prstGeom>
          <a:noFill/>
          <a:ln w="9525">
            <a:noFill/>
          </a:ln>
        </p:spPr>
        <p:txBody>
          <a:bodyPr wrap="square">
            <a:spAutoFit/>
          </a:bodyPr>
          <a:lstStyle/>
          <a:p>
            <a:pPr algn="just"/>
            <a:r>
              <a:rPr lang="kk-KZ" altLang="ru-RU" sz="1200" dirty="0">
                <a:solidFill>
                  <a:srgbClr val="000000"/>
                </a:solidFill>
                <a:latin typeface="Times New Roman" panose="02020603050405020304" pitchFamily="18" charset="0"/>
                <a:cs typeface="Times New Roman" panose="02020603050405020304" pitchFamily="18" charset="0"/>
              </a:rPr>
              <a:t>Балқаш</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r>
              <a:rPr lang="kk-KZ" sz="1200" dirty="0">
                <a:latin typeface="Times New Roman" panose="02020603050405020304" pitchFamily="18" charset="0"/>
                <a:cs typeface="Times New Roman" panose="02020603050405020304" pitchFamily="18" charset="0"/>
              </a:rPr>
              <a:t>№ 1 бекет – </a:t>
            </a:r>
            <a:r>
              <a:rPr lang="ru-RU" sz="1200" dirty="0" err="1">
                <a:latin typeface="Times New Roman" panose="02020603050405020304" pitchFamily="18" charset="0"/>
                <a:cs typeface="Times New Roman" panose="02020603050405020304" pitchFamily="18" charset="0"/>
              </a:rPr>
              <a:t>Сәбитова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ықшам</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ауданы</a:t>
            </a:r>
            <a:r>
              <a:rPr lang="ru-RU" sz="1200" dirty="0">
                <a:latin typeface="Times New Roman" panose="02020603050405020304" pitchFamily="18" charset="0"/>
                <a:cs typeface="Times New Roman" panose="02020603050405020304" pitchFamily="18" charset="0"/>
              </a:rPr>
              <a:t> (№ 16 орта </a:t>
            </a:r>
            <a:r>
              <a:rPr lang="ru-RU" sz="1200" dirty="0" err="1">
                <a:latin typeface="Times New Roman" panose="02020603050405020304" pitchFamily="18" charset="0"/>
                <a:cs typeface="Times New Roman" panose="02020603050405020304" pitchFamily="18" charset="0"/>
              </a:rPr>
              <a:t>мектебі</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маңайында</a:t>
            </a:r>
            <a:r>
              <a:rPr lang="ru-RU" sz="1200" dirty="0">
                <a:latin typeface="Times New Roman" panose="02020603050405020304" pitchFamily="18" charset="0"/>
                <a:cs typeface="Times New Roman" panose="02020603050405020304" pitchFamily="18" charset="0"/>
              </a:rPr>
              <a:t>)</a:t>
            </a:r>
            <a:r>
              <a:rPr lang="ru-RU" altLang="ru-RU" sz="1200" dirty="0">
                <a:latin typeface="Times New Roman" panose="02020603050405020304" pitchFamily="18" charset="0"/>
                <a:cs typeface="Times New Roman" panose="02020603050405020304" pitchFamily="18" charset="0"/>
              </a:rPr>
              <a:t>;</a:t>
            </a:r>
            <a:endParaRPr lang="en-US"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2 бекет – Ленин көшесі, №10 үйден төменірек.</a:t>
            </a:r>
            <a:endParaRPr lang="ru-RU"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3 бекет – Томпиева көшесі, №4 үйден солтүстікте</a:t>
            </a:r>
            <a:r>
              <a:rPr lang="ru-RU" sz="1200" dirty="0">
                <a:latin typeface="Times New Roman" panose="02020603050405020304" pitchFamily="18" charset="0"/>
                <a:cs typeface="Times New Roman" panose="02020603050405020304" pitchFamily="18" charset="0"/>
              </a:rPr>
              <a:t>;</a:t>
            </a:r>
            <a:endParaRPr lang="kk-KZ"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4 бекет – Сейфуллин көшесі (аурухана қалашығы, СЭС маңайында);</a:t>
            </a:r>
          </a:p>
        </p:txBody>
      </p:sp>
      <p:sp>
        <p:nvSpPr>
          <p:cNvPr id="23" name="Прямоугольник 13"/>
          <p:cNvSpPr/>
          <p:nvPr/>
        </p:nvSpPr>
        <p:spPr>
          <a:xfrm>
            <a:off x="4953000" y="61978"/>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15229" y="4517355"/>
            <a:ext cx="4472585" cy="1780911"/>
            <a:chOff x="349950" y="3799939"/>
            <a:chExt cx="4472585"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 xmlns:a16="http://schemas.microsoft.com/office/drawing/2014/main" val="20000"/>
                      </a:ext>
                    </a:extLst>
                  </a:gridCol>
                  <a:gridCol w="2017888">
                    <a:extLst>
                      <a:ext uri="{9D8B030D-6E8A-4147-A177-3AD203B41FA5}">
                        <a16:colId xmlns=""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smtClean="0">
                          <a:latin typeface="Times New Roman" panose="02020603050405020304" pitchFamily="18" charset="0"/>
                          <a:cs typeface="Times New Roman" panose="02020603050405020304" pitchFamily="18" charset="0"/>
                        </a:endParaRPr>
                      </a:p>
                      <a:p>
                        <a:pPr lvl="0" eaLnBrk="1" hangingPunct="1">
                          <a:buNone/>
                        </a:pPr>
                        <a:r>
                          <a:rPr lang="ru-RU" sz="800" dirty="0" err="1" smtClean="0">
                            <a:latin typeface="Times New Roman" panose="02020603050405020304" pitchFamily="18" charset="0"/>
                            <a:cs typeface="Times New Roman" panose="02020603050405020304" pitchFamily="18" charset="0"/>
                          </a:rPr>
                          <a:t>Баспасөз</a:t>
                        </a:r>
                        <a:r>
                          <a:rPr lang="ru-RU" sz="800" dirty="0" smtClean="0">
                            <a:latin typeface="Times New Roman" panose="02020603050405020304" pitchFamily="18" charset="0"/>
                            <a:cs typeface="Times New Roman" panose="02020603050405020304" pitchFamily="18" charset="0"/>
                          </a:rPr>
                          <a:t> </a:t>
                        </a:r>
                        <a:r>
                          <a:rPr lang="ru-RU" sz="800" dirty="0" err="1" smtClean="0">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a:t>
                        </a:r>
                        <a:r>
                          <a:rPr sz="800" dirty="0" smtClean="0">
                            <a:latin typeface="Times New Roman" panose="02020603050405020304" pitchFamily="18" charset="0"/>
                            <a:cs typeface="Times New Roman" panose="02020603050405020304" pitchFamily="18" charset="0"/>
                          </a:rPr>
                          <a:t>79-83-3</a:t>
                        </a:r>
                        <a:r>
                          <a:rPr lang="kk-KZ" sz="800" dirty="0" smtClean="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u="sng" dirty="0" smtClean="0">
                            <a:latin typeface="Times New Roman" panose="02020603050405020304" pitchFamily="18" charset="0"/>
                            <a:cs typeface="Times New Roman" panose="02020603050405020304" pitchFamily="18" charset="0"/>
                            <a:hlinkClick r:id="rId2"/>
                          </a:rPr>
                          <a:t>info@meteo.kz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smtClean="0">
                            <a:latin typeface="Times New Roman" panose="02020603050405020304" pitchFamily="18" charset="0"/>
                            <a:cs typeface="Times New Roman" panose="02020603050405020304" pitchFamily="18" charset="0"/>
                          </a:rPr>
                          <a:t>Халықаралық</a:t>
                        </a:r>
                        <a:r>
                          <a:rPr lang="ru-RU" sz="800" dirty="0" smtClean="0">
                            <a:latin typeface="Times New Roman" panose="02020603050405020304" pitchFamily="18" charset="0"/>
                            <a:cs typeface="Times New Roman" panose="02020603050405020304" pitchFamily="18" charset="0"/>
                          </a:rPr>
                          <a:t> </a:t>
                        </a:r>
                        <a:r>
                          <a:rPr lang="ru-RU" sz="800" dirty="0" err="1" smtClean="0">
                            <a:latin typeface="Times New Roman" panose="02020603050405020304" pitchFamily="18" charset="0"/>
                            <a:cs typeface="Times New Roman" panose="02020603050405020304" pitchFamily="18" charset="0"/>
                          </a:rPr>
                          <a:t>ынтымақтастық</a:t>
                        </a:r>
                        <a:r>
                          <a:rPr lang="ru-RU" sz="800" dirty="0" smtClean="0">
                            <a:latin typeface="Times New Roman" panose="02020603050405020304" pitchFamily="18" charset="0"/>
                            <a:cs typeface="Times New Roman" panose="02020603050405020304" pitchFamily="18" charset="0"/>
                          </a:rPr>
                          <a:t> </a:t>
                        </a:r>
                        <a:r>
                          <a:rPr lang="ru-RU" sz="800" dirty="0" err="1" smtClean="0">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a:t>
                        </a:r>
                        <a:r>
                          <a:rPr sz="800" dirty="0" smtClean="0">
                            <a:latin typeface="Times New Roman" panose="02020603050405020304" pitchFamily="18" charset="0"/>
                            <a:cs typeface="Times New Roman" panose="02020603050405020304" pitchFamily="18" charset="0"/>
                          </a:rPr>
                          <a:t>79-83-</a:t>
                        </a:r>
                        <a:r>
                          <a:rPr lang="en-US" sz="800" dirty="0" smtClean="0">
                            <a:latin typeface="Times New Roman" panose="02020603050405020304" pitchFamily="18" charset="0"/>
                            <a:cs typeface="Times New Roman" panose="02020603050405020304" pitchFamily="18" charset="0"/>
                          </a:rPr>
                          <a:t>26</a:t>
                        </a:r>
                        <a:r>
                          <a:rPr sz="800" dirty="0" smtClean="0">
                            <a:latin typeface="Times New Roman" panose="02020603050405020304" pitchFamily="18" charset="0"/>
                            <a:cs typeface="Times New Roman" panose="02020603050405020304" pitchFamily="18" charset="0"/>
                          </a:rPr>
                          <a:t>, 79-83-</a:t>
                        </a:r>
                        <a:r>
                          <a:rPr lang="en-US" sz="800" dirty="0" smtClean="0">
                            <a:latin typeface="Times New Roman" panose="02020603050405020304" pitchFamily="18" charset="0"/>
                            <a:cs typeface="Times New Roman" panose="02020603050405020304" pitchFamily="18" charset="0"/>
                          </a:rPr>
                          <a:t>83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smtClean="0">
                            <a:latin typeface="Times New Roman" panose="02020603050405020304" pitchFamily="18" charset="0"/>
                            <a:cs typeface="Times New Roman" panose="02020603050405020304" pitchFamily="18" charset="0"/>
                            <a:hlinkClick r:id="rId3"/>
                          </a:rPr>
                          <a:t>ukpp@meteo.kz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 xmlns:a16="http://schemas.microsoft.com/office/drawing/2014/main" val="10001"/>
                    </a:ext>
                  </a:extLst>
                </a:tr>
              </a:tbl>
            </a:graphicData>
          </a:graphic>
        </p:graphicFrame>
        <p:sp>
          <p:nvSpPr>
            <p:cNvPr id="27" name="Прямоугольник 8"/>
            <p:cNvSpPr/>
            <p:nvPr/>
          </p:nvSpPr>
          <p:spPr>
            <a:xfrm>
              <a:off x="349950" y="4077010"/>
              <a:ext cx="2501006" cy="1046457"/>
            </a:xfrm>
            <a:prstGeom prst="rect">
              <a:avLst/>
            </a:prstGeom>
            <a:noFill/>
            <a:ln w="9525">
              <a:noFill/>
            </a:ln>
          </p:spPr>
          <p:txBody>
            <a:bodyPr wrap="none" anchor="ctr">
              <a:spAutoFit/>
            </a:bodyPr>
            <a:lstStyle/>
            <a:p>
              <a:pPr algn="ctr"/>
              <a:endParaRPr lang="kk-KZ" altLang="ru-RU" sz="1200" i="1" dirty="0" smtClean="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smtClean="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err="1" smtClean="0">
                  <a:latin typeface="Times New Roman" panose="02020603050405020304" pitchFamily="18" charset="0"/>
                  <a:cs typeface="Times New Roman" panose="02020603050405020304" pitchFamily="18" charset="0"/>
                </a:rPr>
                <a:t>Нұр-Сұлтан</a:t>
              </a:r>
              <a:r>
                <a:rPr lang="ru-RU" altLang="ru-RU" sz="1000" i="1" dirty="0" smtClean="0">
                  <a:latin typeface="Times New Roman" panose="02020603050405020304" pitchFamily="18" charset="0"/>
                  <a:cs typeface="Times New Roman" panose="02020603050405020304" pitchFamily="18" charset="0"/>
                </a:rPr>
                <a:t> қ.,  </a:t>
              </a:r>
              <a:r>
                <a:rPr lang="ru-RU" altLang="ru-RU" sz="1000" i="1" dirty="0" err="1" smtClean="0">
                  <a:latin typeface="Times New Roman" panose="02020603050405020304" pitchFamily="18" charset="0"/>
                  <a:cs typeface="Times New Roman" panose="02020603050405020304" pitchFamily="18" charset="0"/>
                </a:rPr>
                <a:t>Мәңгілік</a:t>
              </a:r>
              <a:r>
                <a:rPr lang="ru-RU" altLang="ru-RU" sz="1000" i="1" dirty="0" smtClean="0">
                  <a:latin typeface="Times New Roman" panose="02020603050405020304" pitchFamily="18" charset="0"/>
                  <a:cs typeface="Times New Roman" panose="02020603050405020304" pitchFamily="18" charset="0"/>
                </a:rPr>
                <a:t> ел </a:t>
              </a:r>
              <a:r>
                <a:rPr lang="ru-RU" altLang="ru-RU" sz="1000" i="1" dirty="0" err="1" smtClean="0">
                  <a:latin typeface="Times New Roman" panose="02020603050405020304" pitchFamily="18" charset="0"/>
                  <a:cs typeface="Times New Roman" panose="02020603050405020304" pitchFamily="18" charset="0"/>
                </a:rPr>
                <a:t>даңғылы</a:t>
              </a:r>
              <a:r>
                <a:rPr lang="ru-RU" altLang="ru-RU" sz="1000" i="1" dirty="0" smtClean="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smtClean="0">
                <a:solidFill>
                  <a:srgbClr val="000000"/>
                </a:solidFill>
                <a:latin typeface="Times New Roman" panose="02020603050405020304" pitchFamily="18" charset="0"/>
                <a:cs typeface="Times New Roman" panose="02020603050405020304" pitchFamily="18" charset="0"/>
              </a:endParaRPr>
            </a:p>
            <a:p>
              <a:endParaRPr lang="ru-RU" altLang="ru-RU" sz="1200" b="1" i="1" dirty="0" smtClean="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015302" y="6277373"/>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smtClean="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smtClean="0">
                <a:solidFill>
                  <a:srgbClr val="000000"/>
                </a:solidFill>
                <a:latin typeface="Times New Roman" panose="02020603050405020304" pitchFamily="18" charset="0"/>
                <a:cs typeface="Times New Roman" panose="02020603050405020304" pitchFamily="18" charset="0"/>
              </a:rPr>
              <a:t>:</a:t>
            </a:r>
            <a:r>
              <a:rPr lang="ru-RU" altLang="ru-RU" sz="1200" b="1" i="1" dirty="0" smtClean="0">
                <a:solidFill>
                  <a:srgbClr val="000000"/>
                </a:solidFill>
                <a:latin typeface="Times New Roman" panose="02020603050405020304" pitchFamily="18" charset="0"/>
                <a:cs typeface="Times New Roman" panose="02020603050405020304" pitchFamily="18" charset="0"/>
              </a:rPr>
              <a:t> </a:t>
            </a:r>
            <a:r>
              <a:rPr lang="kk-KZ" altLang="ru-RU" sz="1200" b="1" i="1">
                <a:solidFill>
                  <a:srgbClr val="000000"/>
                </a:solidFill>
                <a:latin typeface="Times New Roman" panose="02020603050405020304" pitchFamily="18" charset="0"/>
                <a:cs typeface="Times New Roman" panose="02020603050405020304" pitchFamily="18" charset="0"/>
              </a:rPr>
              <a:t>Нурмахамбет М.</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4036224817"/>
              </p:ext>
            </p:extLst>
          </p:nvPr>
        </p:nvGraphicFramePr>
        <p:xfrm>
          <a:off x="5312866" y="505201"/>
          <a:ext cx="4167505" cy="841587"/>
        </p:xfrm>
        <a:graphic>
          <a:graphicData uri="http://schemas.openxmlformats.org/drawingml/2006/table">
            <a:tbl>
              <a:tblPr/>
              <a:tblGrid>
                <a:gridCol w="1224310">
                  <a:extLst>
                    <a:ext uri="{9D8B030D-6E8A-4147-A177-3AD203B41FA5}">
                      <a16:colId xmlns="" xmlns:a16="http://schemas.microsoft.com/office/drawing/2014/main" val="20000"/>
                    </a:ext>
                  </a:extLst>
                </a:gridCol>
                <a:gridCol w="2943195">
                  <a:extLst>
                    <a:ext uri="{9D8B030D-6E8A-4147-A177-3AD203B41FA5}">
                      <a16:colId xmlns="" xmlns:a16="http://schemas.microsoft.com/office/drawing/2014/main" val="20001"/>
                    </a:ext>
                  </a:extLst>
                </a:gridCol>
              </a:tblGrid>
              <a:tr h="18931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smtClean="0">
                          <a:solidFill>
                            <a:srgbClr val="000000"/>
                          </a:solidFill>
                          <a:latin typeface="Times New Roman" panose="02020603050405020304" pitchFamily="18" charset="0"/>
                        </a:rPr>
                        <a:t>Ластану</a:t>
                      </a:r>
                      <a:r>
                        <a:rPr lang="ru-RU" sz="1000" dirty="0" smtClean="0">
                          <a:solidFill>
                            <a:srgbClr val="000000"/>
                          </a:solidFill>
                          <a:latin typeface="Times New Roman" panose="02020603050405020304" pitchFamily="18" charset="0"/>
                        </a:rPr>
                        <a:t> </a:t>
                      </a:r>
                      <a:r>
                        <a:rPr lang="ru-RU" sz="1000" dirty="0" err="1" smtClean="0">
                          <a:solidFill>
                            <a:srgbClr val="000000"/>
                          </a:solidFill>
                          <a:latin typeface="Times New Roman" panose="02020603050405020304" pitchFamily="18" charset="0"/>
                        </a:rPr>
                        <a:t>дәрежесін</a:t>
                      </a:r>
                      <a:r>
                        <a:rPr lang="ru-RU" sz="1000" dirty="0" smtClean="0">
                          <a:solidFill>
                            <a:srgbClr val="000000"/>
                          </a:solidFill>
                          <a:latin typeface="Times New Roman" panose="02020603050405020304" pitchFamily="18" charset="0"/>
                        </a:rPr>
                        <a:t> </a:t>
                      </a:r>
                      <a:r>
                        <a:rPr lang="ru-RU" sz="1000" dirty="0" err="1" smtClean="0">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 xmlns:a16="http://schemas.microsoft.com/office/drawing/2014/main" val="10000"/>
                  </a:ext>
                </a:extLst>
              </a:tr>
              <a:tr h="98477">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0,15</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smtClean="0">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1"/>
                  </a:ext>
                </a:extLst>
              </a:tr>
              <a:tr h="85975">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0,15 ≤ Р &lt; 0,26</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smtClean="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2"/>
                  </a:ext>
                </a:extLst>
              </a:tr>
              <a:tr h="103021">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0,26 ≤ Р &lt; 0,35</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smtClean="0">
                          <a:solidFill>
                            <a:srgbClr val="000000"/>
                          </a:solidFill>
                          <a:latin typeface="Times New Roman" panose="02020603050405020304" pitchFamily="18" charset="0"/>
                        </a:rPr>
                        <a:t>жоғары</a:t>
                      </a:r>
                      <a:endParaRPr lang="ru-RU" sz="1000" dirty="0" smtClean="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3"/>
                  </a:ext>
                </a:extLst>
              </a:tr>
              <a:tr h="117844">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0,35</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smtClean="0">
                          <a:latin typeface="Times New Roman" panose="02020603050405020304" pitchFamily="18" charset="0"/>
                          <a:cs typeface="Times New Roman" panose="02020603050405020304" pitchFamily="18" charset="0"/>
                        </a:rPr>
                        <a:t>өте</a:t>
                      </a:r>
                      <a:r>
                        <a:rPr lang="kk-KZ" sz="1000" baseline="0" dirty="0" smtClean="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53000" y="1287926"/>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smtClean="0">
                <a:solidFill>
                  <a:srgbClr val="000000"/>
                </a:solidFill>
                <a:latin typeface="Times New Roman" panose="02020603050405020304" pitchFamily="18" charset="0"/>
                <a:cs typeface="Times New Roman" panose="02020603050405020304" pitchFamily="18" charset="0"/>
              </a:rPr>
              <a:t>*Жалпы </a:t>
            </a:r>
            <a:r>
              <a:rPr lang="kk-KZ" altLang="ru-RU" sz="800" i="1" dirty="0">
                <a:solidFill>
                  <a:srgbClr val="000000"/>
                </a:solidFill>
                <a:latin typeface="Times New Roman" panose="02020603050405020304" pitchFamily="18" charset="0"/>
                <a:cs typeface="Times New Roman" panose="02020603050405020304" pitchFamily="18" charset="0"/>
              </a:rPr>
              <a:t>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r>
              <a:rPr lang="kk-KZ" altLang="ru-RU" sz="800" i="1" dirty="0" smtClean="0">
                <a:solidFill>
                  <a:srgbClr val="000000"/>
                </a:solidFill>
                <a:latin typeface="Times New Roman" panose="02020603050405020304" pitchFamily="18" charset="0"/>
                <a:cs typeface="Times New Roman" panose="02020603050405020304" pitchFamily="18" charset="0"/>
              </a:rPr>
              <a:t>.</a:t>
            </a:r>
          </a:p>
          <a:p>
            <a:pPr algn="just"/>
            <a:r>
              <a:rPr lang="kk-KZ" altLang="ru-RU" sz="800" i="1" dirty="0" smtClean="0">
                <a:solidFill>
                  <a:srgbClr val="000000"/>
                </a:solidFill>
                <a:latin typeface="Times New Roman" panose="02020603050405020304" pitchFamily="18" charset="0"/>
                <a:cs typeface="Times New Roman" panose="02020603050405020304" pitchFamily="18" charset="0"/>
              </a:rPr>
              <a:t>ҚР </a:t>
            </a:r>
            <a:r>
              <a:rPr lang="kk-KZ" altLang="ru-RU" sz="800" i="1" dirty="0">
                <a:solidFill>
                  <a:srgbClr val="000000"/>
                </a:solidFill>
                <a:latin typeface="Times New Roman" panose="02020603050405020304" pitchFamily="18" charset="0"/>
                <a:cs typeface="Times New Roman" panose="02020603050405020304" pitchFamily="18" charset="0"/>
              </a:rPr>
              <a:t>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49384" y="2091579"/>
            <a:ext cx="4829616"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a:t>
            </a:r>
            <a:r>
              <a:rPr lang="ru-RU" sz="1200" i="1" dirty="0" smtClean="0">
                <a:latin typeface="Times New Roman" panose="02020603050405020304" pitchFamily="18" charset="0"/>
                <a:cs typeface="Times New Roman" panose="02020603050405020304" pitchFamily="18" charset="0"/>
              </a:rPr>
              <a:t>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261270655"/>
              </p:ext>
            </p:extLst>
          </p:nvPr>
        </p:nvGraphicFramePr>
        <p:xfrm>
          <a:off x="5038122" y="2435567"/>
          <a:ext cx="4606143" cy="2107132"/>
        </p:xfrm>
        <a:graphic>
          <a:graphicData uri="http://schemas.openxmlformats.org/drawingml/2006/table">
            <a:tbl>
              <a:tblPr/>
              <a:tblGrid>
                <a:gridCol w="848019">
                  <a:extLst>
                    <a:ext uri="{9D8B030D-6E8A-4147-A177-3AD203B41FA5}">
                      <a16:colId xmlns="" xmlns:a16="http://schemas.microsoft.com/office/drawing/2014/main" val="20000"/>
                    </a:ext>
                  </a:extLst>
                </a:gridCol>
                <a:gridCol w="3758124">
                  <a:extLst>
                    <a:ext uri="{9D8B030D-6E8A-4147-A177-3AD203B41FA5}">
                      <a16:colId xmlns=""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smtClean="0">
                          <a:solidFill>
                            <a:srgbClr val="000000"/>
                          </a:solidFill>
                          <a:latin typeface="Times New Roman" panose="02020603050405020304" pitchFamily="18" charset="0"/>
                        </a:rPr>
                        <a:t>ҚМЖ</a:t>
                      </a:r>
                    </a:p>
                    <a:p>
                      <a:pPr lvl="0" algn="ctr" eaLnBrk="1" fontAlgn="ctr" hangingPunct="1">
                        <a:buNone/>
                      </a:pPr>
                      <a:r>
                        <a:rPr lang="ru-RU" sz="1000" dirty="0" err="1" smtClean="0">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smtClean="0">
                          <a:solidFill>
                            <a:srgbClr val="000000"/>
                          </a:solidFill>
                          <a:latin typeface="Times New Roman" panose="02020603050405020304" pitchFamily="18" charset="0"/>
                        </a:rPr>
                        <a:t>Ескерту</a:t>
                      </a:r>
                      <a:r>
                        <a:rPr lang="ru-RU" altLang="en-US" sz="1000" dirty="0" smtClean="0">
                          <a:solidFill>
                            <a:srgbClr val="000000"/>
                          </a:solidFill>
                          <a:latin typeface="Times New Roman" panose="02020603050405020304" pitchFamily="18" charset="0"/>
                        </a:rPr>
                        <a:t> </a:t>
                      </a:r>
                      <a:r>
                        <a:rPr lang="ru-RU" altLang="en-US" sz="1000" dirty="0" err="1" smtClean="0">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smtClean="0">
                          <a:solidFill>
                            <a:srgbClr val="000000"/>
                          </a:solidFill>
                          <a:latin typeface="Times New Roman" panose="02020603050405020304" pitchFamily="18" charset="0"/>
                          <a:ea typeface="+mn-ea"/>
                          <a:cs typeface="+mn-cs"/>
                        </a:rPr>
                        <a:t>1 </a:t>
                      </a:r>
                      <a:r>
                        <a:rPr lang="ru-RU" sz="1000" b="0" i="0" u="none" kern="1200" baseline="0" dirty="0" err="1" smtClean="0">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smtClean="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latin typeface="Times New Roman" panose="02020603050405020304" pitchFamily="18" charset="0"/>
                          <a:cs typeface="Times New Roman" panose="02020603050405020304" pitchFamily="18" charset="0"/>
                        </a:rPr>
                        <a:t>немесе </a:t>
                      </a:r>
                      <a:r>
                        <a:rPr lang="ru-RU" sz="1000" dirty="0" smtClean="0">
                          <a:latin typeface="Times New Roman" panose="02020603050405020304" pitchFamily="18" charset="0"/>
                          <a:cs typeface="Times New Roman" panose="02020603050405020304" pitchFamily="18" charset="0"/>
                        </a:rPr>
                        <a:t>СИ ≥ 3ПДКм.р. </a:t>
                      </a:r>
                      <a:r>
                        <a:rPr lang="kk-KZ" sz="1000" dirty="0" smtClean="0">
                          <a:solidFill>
                            <a:schemeClr val="tx1"/>
                          </a:solidFill>
                          <a:latin typeface="Times New Roman" panose="02020603050405020304" pitchFamily="18" charset="0"/>
                        </a:rPr>
                        <a:t>шарты орындалса;</a:t>
                      </a:r>
                      <a:endPar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smtClean="0">
                          <a:solidFill>
                            <a:schemeClr val="tx1"/>
                          </a:solidFill>
                          <a:latin typeface="Times New Roman" panose="02020603050405020304" pitchFamily="18" charset="0"/>
                          <a:ea typeface="+mn-ea"/>
                          <a:cs typeface="+mn-cs"/>
                        </a:rPr>
                        <a:t>Егер "</a:t>
                      </a:r>
                      <a:r>
                        <a:rPr lang="en-US" altLang="en-US" sz="1000" b="0" i="0" u="none" kern="1200" baseline="0" dirty="0" smtClean="0">
                          <a:solidFill>
                            <a:schemeClr val="tx1"/>
                          </a:solidFill>
                          <a:latin typeface="Times New Roman" panose="02020603050405020304" pitchFamily="18" charset="0"/>
                          <a:ea typeface="+mn-ea"/>
                          <a:cs typeface="+mn-cs"/>
                        </a:rPr>
                        <a:t>P" </a:t>
                      </a:r>
                      <a:r>
                        <a:rPr lang="kk-KZ" altLang="en-US" sz="1000" b="0" i="0" u="none" kern="1200" baseline="0" dirty="0" smtClean="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smtClean="0">
                          <a:solidFill>
                            <a:srgbClr val="000000"/>
                          </a:solidFill>
                          <a:latin typeface="Times New Roman" panose="02020603050405020304" pitchFamily="18" charset="0"/>
                        </a:rPr>
                        <a:t>2 </a:t>
                      </a:r>
                      <a:r>
                        <a:rPr lang="ru-RU" sz="1000" dirty="0" err="1" smtClean="0">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smtClean="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СИ </a:t>
                      </a:r>
                      <a:r>
                        <a:rPr lang="ru-RU" sz="1000" dirty="0" smtClean="0">
                          <a:latin typeface="Times New Roman" panose="02020603050405020304" pitchFamily="18" charset="0"/>
                          <a:cs typeface="Times New Roman" panose="02020603050405020304" pitchFamily="18" charset="0"/>
                        </a:rPr>
                        <a:t>≥</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smtClean="0">
                          <a:solidFill>
                            <a:srgbClr val="000000"/>
                          </a:solidFill>
                          <a:latin typeface="Times New Roman" panose="02020603050405020304" pitchFamily="18" charset="0"/>
                        </a:rPr>
                        <a:t>3</a:t>
                      </a:r>
                      <a:r>
                        <a:rPr lang="kk-KZ" sz="1000" baseline="0" dirty="0" smtClean="0">
                          <a:solidFill>
                            <a:srgbClr val="000000"/>
                          </a:solidFill>
                          <a:latin typeface="Times New Roman" panose="02020603050405020304" pitchFamily="18" charset="0"/>
                        </a:rPr>
                        <a:t> дәреже</a:t>
                      </a:r>
                      <a:endParaRPr lang="ru-RU" sz="1000" dirty="0" smtClean="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smtClean="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СИ </a:t>
                      </a:r>
                      <a:r>
                        <a:rPr lang="ru-RU" sz="1000" dirty="0" smtClean="0">
                          <a:latin typeface="Times New Roman" panose="02020603050405020304" pitchFamily="18" charset="0"/>
                          <a:cs typeface="Times New Roman" panose="02020603050405020304" pitchFamily="18" charset="0"/>
                        </a:rPr>
                        <a:t>≥</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3"/>
                  </a:ext>
                </a:extLst>
              </a:tr>
            </a:tbl>
          </a:graphicData>
        </a:graphic>
      </p:graphicFrame>
      <p:sp>
        <p:nvSpPr>
          <p:cNvPr id="35" name="TextBox 34"/>
          <p:cNvSpPr txBox="1"/>
          <p:nvPr/>
        </p:nvSpPr>
        <p:spPr>
          <a:xfrm>
            <a:off x="4960377" y="4511673"/>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14802</TotalTime>
  <Words>588</Words>
  <Application>Microsoft Office PowerPoint</Application>
  <PresentationFormat>Лист A4 (210x297 мм)</PresentationFormat>
  <Paragraphs>102</Paragraphs>
  <Slides>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vt:i4>
      </vt:variant>
    </vt:vector>
  </HeadingPairs>
  <TitlesOfParts>
    <vt:vector size="3" baseType="lpstr">
      <vt:lpstr>Тема Office</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User</cp:lastModifiedBy>
  <cp:revision>2491</cp:revision>
  <cp:lastPrinted>2021-07-01T07:38:07Z</cp:lastPrinted>
  <dcterms:created xsi:type="dcterms:W3CDTF">2018-03-27T06:03:00Z</dcterms:created>
  <dcterms:modified xsi:type="dcterms:W3CDTF">2022-10-24T05:57:56Z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