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102" d="100"/>
          <a:sy n="102" d="100"/>
        </p:scale>
        <p:origin x="282" y="114"/>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020976899"/>
              </p:ext>
            </p:extLst>
          </p:nvPr>
        </p:nvGraphicFramePr>
        <p:xfrm>
          <a:off x="344488" y="6392863"/>
          <a:ext cx="4465638" cy="347663"/>
        </p:xfrm>
        <a:graphic>
          <a:graphicData uri="http://schemas.openxmlformats.org/drawingml/2006/table">
            <a:tbl>
              <a:tblPr/>
              <a:tblGrid>
                <a:gridCol w="4465638">
                  <a:extLst>
                    <a:ext uri="{9D8B030D-6E8A-4147-A177-3AD203B41FA5}">
                      <a16:colId xmlns=""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smtClean="0">
                          <a:solidFill>
                            <a:srgbClr val="002060"/>
                          </a:solidFill>
                          <a:latin typeface="Times New Roman" panose="02020603050405020304" pitchFamily="18" charset="0"/>
                          <a:cs typeface="Times New Roman" panose="02020603050405020304" pitchFamily="18" charset="0"/>
                        </a:rPr>
                        <a:t>Өскемен</a:t>
                      </a:r>
                      <a:r>
                        <a:rPr lang="ru-RU" altLang="x-none" sz="1200" b="1" i="1" dirty="0" smtClean="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smtClean="0">
                <a:solidFill>
                  <a:srgbClr val="0070C0"/>
                </a:solidFill>
                <a:latin typeface="Times New Roman" panose="02020603050405020304" pitchFamily="18" charset="0"/>
                <a:cs typeface="Times New Roman" panose="02020603050405020304" pitchFamily="18" charset="0"/>
              </a:rPr>
              <a:t>Қазақстан</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smtClean="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smtClean="0">
                <a:solidFill>
                  <a:srgbClr val="0070C0"/>
                </a:solidFill>
                <a:latin typeface="Times New Roman" panose="02020603050405020304" pitchFamily="18" charset="0"/>
                <a:cs typeface="Times New Roman" panose="02020603050405020304" pitchFamily="18" charset="0"/>
              </a:rPr>
              <a:t>және</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табиғи</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ресурстар</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smtClean="0">
                <a:solidFill>
                  <a:srgbClr val="0070C0"/>
                </a:solidFill>
                <a:latin typeface="Times New Roman" panose="02020603050405020304" pitchFamily="18" charset="0"/>
                <a:cs typeface="Times New Roman" panose="02020603050405020304" pitchFamily="18" charset="0"/>
              </a:rPr>
              <a:t> </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smtClean="0">
                <a:solidFill>
                  <a:srgbClr val="0070C0"/>
                </a:solidFill>
                <a:latin typeface="Times New Roman" panose="02020603050405020304" pitchFamily="18" charset="0"/>
                <a:cs typeface="Times New Roman" panose="02020603050405020304" pitchFamily="18" charset="0"/>
              </a:rPr>
              <a:t>«</a:t>
            </a:r>
            <a:r>
              <a:rPr lang="ru-RU" altLang="ru-RU" sz="1200" b="1" dirty="0">
                <a:solidFill>
                  <a:srgbClr val="0070C0"/>
                </a:solidFill>
                <a:latin typeface="Times New Roman" panose="02020603050405020304" pitchFamily="18" charset="0"/>
                <a:cs typeface="Times New Roman" panose="02020603050405020304" pitchFamily="18" charset="0"/>
              </a:rPr>
              <a:t>КАЗГИДРОМЕТ</a:t>
            </a:r>
            <a:r>
              <a:rPr lang="ru-RU" altLang="ru-RU" sz="1200" b="1" dirty="0" smtClean="0">
                <a:solidFill>
                  <a:srgbClr val="0070C0"/>
                </a:solidFill>
                <a:latin typeface="Times New Roman" panose="02020603050405020304" pitchFamily="18" charset="0"/>
                <a:cs typeface="Times New Roman" panose="02020603050405020304" pitchFamily="18" charset="0"/>
              </a:rPr>
              <a:t>»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686272834"/>
              </p:ext>
            </p:extLst>
          </p:nvPr>
        </p:nvGraphicFramePr>
        <p:xfrm>
          <a:off x="307975" y="2564904"/>
          <a:ext cx="4465638" cy="2304256"/>
        </p:xfrm>
        <a:graphic>
          <a:graphicData uri="http://schemas.openxmlformats.org/drawingml/2006/table">
            <a:tbl>
              <a:tblPr/>
              <a:tblGrid>
                <a:gridCol w="4465638">
                  <a:extLst>
                    <a:ext uri="{9D8B030D-6E8A-4147-A177-3AD203B41FA5}">
                      <a16:colId xmlns=""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smtClean="0">
                          <a:solidFill>
                            <a:srgbClr val="002060"/>
                          </a:solidFill>
                          <a:latin typeface="Times New Roman" panose="02020603050405020304" pitchFamily="18" charset="0"/>
                          <a:cs typeface="Times New Roman" panose="02020603050405020304" pitchFamily="18" charset="0"/>
                        </a:rPr>
                        <a:t>Өскемен</a:t>
                      </a:r>
                      <a:r>
                        <a:rPr lang="ru-RU" altLang="x-none" sz="1600" b="1" i="1" dirty="0" smtClean="0">
                          <a:solidFill>
                            <a:srgbClr val="002060"/>
                          </a:solidFill>
                          <a:latin typeface="Times New Roman" panose="02020603050405020304" pitchFamily="18" charset="0"/>
                          <a:cs typeface="Times New Roman" panose="02020603050405020304" pitchFamily="18" charset="0"/>
                        </a:rPr>
                        <a:t> </a:t>
                      </a:r>
                      <a:r>
                        <a:rPr lang="kk-KZ" altLang="x-none" sz="1600" b="1" i="1" dirty="0" smtClean="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a:t>
                      </a:r>
                      <a:r>
                        <a:rPr lang="kk-KZ" altLang="x-none" sz="1600" b="1" i="1" dirty="0" smtClean="0">
                          <a:solidFill>
                            <a:srgbClr val="002060"/>
                          </a:solidFill>
                          <a:latin typeface="Times New Roman" panose="02020603050405020304" pitchFamily="18" charset="0"/>
                          <a:cs typeface="Times New Roman" panose="02020603050405020304" pitchFamily="18" charset="0"/>
                        </a:rPr>
                        <a:t>297</a:t>
                      </a:r>
                      <a:r>
                        <a:rPr lang="kk-KZ" altLang="x-none" sz="1600" b="1" i="1" baseline="0" dirty="0" smtClean="0">
                          <a:solidFill>
                            <a:srgbClr val="002060"/>
                          </a:solidFill>
                          <a:latin typeface="Times New Roman" panose="02020603050405020304" pitchFamily="18" charset="0"/>
                          <a:cs typeface="Times New Roman" panose="02020603050405020304" pitchFamily="18" charset="0"/>
                        </a:rPr>
                        <a:t> </a:t>
                      </a:r>
                      <a:r>
                        <a:rPr lang="kk-KZ" altLang="x-none" sz="1600" b="1" i="1" dirty="0" smtClean="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smtClean="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smtClean="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24 </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қазан</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14" name="Прямоугольник 21"/>
          <p:cNvSpPr/>
          <p:nvPr/>
        </p:nvSpPr>
        <p:spPr>
          <a:xfrm>
            <a:off x="4937124" y="3556897"/>
            <a:ext cx="4824411" cy="461665"/>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smtClean="0">
                <a:latin typeface="Times New Roman" panose="02020603050405020304" pitchFamily="18" charset="0"/>
                <a:cs typeface="Times New Roman" panose="02020603050405020304" pitchFamily="18" charset="0"/>
              </a:rPr>
              <a:t>жылғы</a:t>
            </a:r>
            <a:r>
              <a:rPr lang="ru-RU" altLang="ru-RU" sz="1200" b="1" dirty="0" smtClean="0">
                <a:latin typeface="Times New Roman" panose="02020603050405020304" pitchFamily="18" charset="0"/>
                <a:cs typeface="Times New Roman" panose="02020603050405020304" pitchFamily="18" charset="0"/>
              </a:rPr>
              <a:t> 23 </a:t>
            </a:r>
            <a:r>
              <a:rPr lang="kk-KZ" altLang="ru-RU" sz="1200" b="1" dirty="0" smtClean="0">
                <a:latin typeface="Times New Roman" panose="02020603050405020304" pitchFamily="18" charset="0"/>
                <a:cs typeface="Times New Roman" panose="02020603050405020304" pitchFamily="18" charset="0"/>
              </a:rPr>
              <a:t>қазанға</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Өскемен</a:t>
            </a:r>
            <a:r>
              <a:rPr lang="ru-RU" altLang="ru-RU" sz="1200" b="1" dirty="0" smtClean="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ауасының</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жағдайы</a:t>
            </a:r>
            <a:endParaRPr lang="ru-RU" altLang="ru-RU" sz="1200" b="1" dirty="0" smtClean="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571677501"/>
              </p:ext>
            </p:extLst>
          </p:nvPr>
        </p:nvGraphicFramePr>
        <p:xfrm>
          <a:off x="5003798" y="3994501"/>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 xmlns:a16="http://schemas.microsoft.com/office/drawing/2014/main" val="3583770891"/>
                    </a:ext>
                  </a:extLst>
                </a:gridCol>
                <a:gridCol w="1440160">
                  <a:extLst>
                    <a:ext uri="{9D8B030D-6E8A-4147-A177-3AD203B41FA5}">
                      <a16:colId xmlns="" xmlns:a16="http://schemas.microsoft.com/office/drawing/2014/main" val="1276116030"/>
                    </a:ext>
                  </a:extLst>
                </a:gridCol>
                <a:gridCol w="1445808">
                  <a:extLst>
                    <a:ext uri="{9D8B030D-6E8A-4147-A177-3AD203B41FA5}">
                      <a16:colId xmlns="" xmlns:a16="http://schemas.microsoft.com/office/drawing/2014/main" val="2096923049"/>
                    </a:ext>
                  </a:extLst>
                </a:gridCol>
              </a:tblGrid>
              <a:tr h="514619">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Факт </a:t>
                      </a:r>
                      <a:r>
                        <a:rPr lang="ru-RU" sz="1000" dirty="0" err="1" smtClean="0">
                          <a:solidFill>
                            <a:schemeClr val="tx1"/>
                          </a:solidFill>
                          <a:latin typeface="Times New Roman" panose="02020603050405020304" pitchFamily="18" charset="0"/>
                          <a:cs typeface="Times New Roman" panose="02020603050405020304" pitchFamily="18" charset="0"/>
                        </a:rPr>
                        <a:t>концентрациясы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ШЖШ асу </a:t>
                      </a:r>
                      <a:r>
                        <a:rPr lang="ru-RU" sz="1000" dirty="0" err="1" smtClean="0">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611334865"/>
                  </a:ext>
                </a:extLst>
              </a:tr>
              <a:tr h="237877">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бөшектер</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21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988232626"/>
                  </a:ext>
                </a:extLst>
              </a:tr>
              <a:tr h="237877">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бөшектер</a:t>
                      </a:r>
                      <a:r>
                        <a:rPr lang="ru-RU" sz="1000" dirty="0" smtClean="0">
                          <a:solidFill>
                            <a:schemeClr val="tx1"/>
                          </a:solidFill>
                          <a:latin typeface="Times New Roman" panose="02020603050405020304" pitchFamily="18" charset="0"/>
                          <a:cs typeface="Times New Roman" panose="02020603050405020304" pitchFamily="18" charset="0"/>
                        </a:rPr>
                        <a:t> РМ-10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24</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950010825"/>
                  </a:ext>
                </a:extLst>
              </a:tr>
              <a:tr h="237877">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622</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30178899"/>
                  </a:ext>
                </a:extLst>
              </a:tr>
              <a:tr h="24598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1041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0,2</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41613162"/>
                  </a:ext>
                </a:extLst>
              </a:tr>
              <a:tr h="24598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latin typeface="Times New Roman" panose="02020603050405020304" pitchFamily="18" charset="0"/>
                          <a:cs typeface="Times New Roman" panose="02020603050405020304" pitchFamily="18" charset="0"/>
                        </a:rPr>
                        <a:t>72</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latin typeface="Times New Roman" panose="02020603050405020304" pitchFamily="18" charset="0"/>
                          <a:cs typeface="Times New Roman" panose="02020603050405020304" pitchFamily="18" charset="0"/>
                        </a:rPr>
                        <a:t>0,4</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804227911"/>
                  </a:ext>
                </a:extLst>
              </a:tr>
              <a:tr h="24598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11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71097977"/>
                  </a:ext>
                </a:extLst>
              </a:tr>
              <a:tr h="24598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5</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0,6</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2</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81713089"/>
                  </a:ext>
                </a:extLst>
              </a:tr>
            </a:tbl>
          </a:graphicData>
        </a:graphic>
      </p:graphicFrame>
      <p:sp>
        <p:nvSpPr>
          <p:cNvPr id="16" name="Прямоугольник 15"/>
          <p:cNvSpPr/>
          <p:nvPr/>
        </p:nvSpPr>
        <p:spPr>
          <a:xfrm>
            <a:off x="4980669" y="115888"/>
            <a:ext cx="4808536" cy="1938992"/>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25 </a:t>
            </a:r>
            <a:r>
              <a:rPr lang="ru-RU" altLang="ru-RU" sz="1200" b="1" dirty="0" err="1" smtClean="0">
                <a:latin typeface="Times New Roman" panose="02020603050405020304" pitchFamily="18" charset="0"/>
                <a:cs typeface="Times New Roman" panose="02020603050405020304" pitchFamily="18" charset="0"/>
              </a:rPr>
              <a:t>қазанға</a:t>
            </a: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algn="ctr"/>
            <a:r>
              <a:rPr lang="kk-KZ" altLang="ru-RU" sz="1200" b="1" dirty="0" smtClean="0">
                <a:solidFill>
                  <a:prstClr val="black"/>
                </a:solidFill>
                <a:latin typeface="Times New Roman" panose="02020603050405020304" pitchFamily="18" charset="0"/>
                <a:cs typeface="Times New Roman" panose="02020603050405020304" pitchFamily="18" charset="0"/>
              </a:rPr>
              <a:t> </a:t>
            </a: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a:t>
            </a:r>
            <a:r>
              <a:rPr lang="ru-RU" altLang="ru-RU" sz="1200" b="1" dirty="0" smtClean="0">
                <a:solidFill>
                  <a:prstClr val="black"/>
                </a:solidFill>
                <a:latin typeface="Times New Roman" panose="02020603050405020304" pitchFamily="18" charset="0"/>
                <a:cs typeface="Times New Roman" panose="02020603050405020304" pitchFamily="18" charset="0"/>
              </a:rPr>
              <a:t>. </a:t>
            </a:r>
            <a:r>
              <a:rPr lang="ru-RU" altLang="ru-RU" sz="1200" b="1" dirty="0" smtClean="0">
                <a:solidFill>
                  <a:prstClr val="black"/>
                </a:solidFill>
                <a:latin typeface="Times New Roman" panose="02020603050405020304" pitchFamily="18" charset="0"/>
                <a:cs typeface="Times New Roman" panose="02020603050405020304" pitchFamily="18" charset="0"/>
              </a:rPr>
              <a:t>24</a:t>
            </a:r>
            <a:r>
              <a:rPr lang="ru-RU" altLang="ru-RU" sz="1200" b="1" dirty="0" smtClean="0">
                <a:solidFill>
                  <a:prstClr val="black"/>
                </a:solidFill>
                <a:latin typeface="Times New Roman" panose="02020603050405020304" pitchFamily="18" charset="0"/>
                <a:cs typeface="Times New Roman" panose="02020603050405020304" pitchFamily="18" charset="0"/>
              </a:rPr>
              <a:t> </a:t>
            </a:r>
            <a:r>
              <a:rPr lang="ru-RU" altLang="ru-RU" sz="1200" b="1" dirty="0" err="1" smtClean="0">
                <a:solidFill>
                  <a:prstClr val="black"/>
                </a:solidFill>
                <a:latin typeface="Times New Roman" panose="02020603050405020304" pitchFamily="18" charset="0"/>
                <a:cs typeface="Times New Roman" panose="02020603050405020304" pitchFamily="18" charset="0"/>
              </a:rPr>
              <a:t>қазанны</a:t>
            </a:r>
            <a:r>
              <a:rPr lang="kk-KZ" altLang="ru-RU" sz="1200" b="1" dirty="0" smtClean="0">
                <a:solidFill>
                  <a:prstClr val="black"/>
                </a:solidFill>
                <a:latin typeface="Times New Roman" panose="02020603050405020304" pitchFamily="18" charset="0"/>
                <a:cs typeface="Times New Roman" panose="02020603050405020304" pitchFamily="18" charset="0"/>
              </a:rPr>
              <a:t>ң </a:t>
            </a:r>
            <a:r>
              <a:rPr lang="ru-RU" altLang="ru-RU" sz="1200" b="1" dirty="0" smtClean="0">
                <a:solidFill>
                  <a:prstClr val="black"/>
                </a:solidFill>
                <a:latin typeface="Times New Roman" panose="02020603050405020304" pitchFamily="18" charset="0"/>
                <a:cs typeface="Times New Roman" panose="02020603050405020304" pitchFamily="18" charset="0"/>
              </a:rPr>
              <a:t>21 </a:t>
            </a:r>
            <a:r>
              <a:rPr lang="ru-RU" altLang="ru-RU" sz="1200" b="1" dirty="0">
                <a:solidFill>
                  <a:prstClr val="black"/>
                </a:solidFill>
                <a:latin typeface="Times New Roman" panose="02020603050405020304" pitchFamily="18" charset="0"/>
                <a:cs typeface="Times New Roman" panose="02020603050405020304" pitchFamily="18" charset="0"/>
              </a:rPr>
              <a:t>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smtClean="0">
                <a:solidFill>
                  <a:prstClr val="black"/>
                </a:solidFill>
                <a:latin typeface="Times New Roman" panose="02020603050405020304" pitchFamily="18" charset="0"/>
                <a:cs typeface="Times New Roman" panose="02020603050405020304" pitchFamily="18" charset="0"/>
              </a:rPr>
              <a:t>25 </a:t>
            </a:r>
            <a:r>
              <a:rPr lang="ru-RU" altLang="ru-RU" sz="1200" b="1" dirty="0" err="1" smtClean="0">
                <a:solidFill>
                  <a:prstClr val="black"/>
                </a:solidFill>
                <a:latin typeface="Times New Roman" panose="02020603050405020304" pitchFamily="18" charset="0"/>
                <a:cs typeface="Times New Roman" panose="02020603050405020304" pitchFamily="18" charset="0"/>
              </a:rPr>
              <a:t>қазанның</a:t>
            </a:r>
            <a:r>
              <a:rPr lang="kk-KZ" altLang="ru-RU" sz="1200" b="1" dirty="0" smtClean="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Жауын-шашынсыз. </a:t>
            </a:r>
            <a:r>
              <a:rPr lang="kk-KZ" sz="1200" dirty="0" smtClean="0">
                <a:latin typeface="Times New Roman" panose="02020603050405020304" pitchFamily="18" charset="0"/>
                <a:cs typeface="Times New Roman" panose="02020603050405020304" pitchFamily="18" charset="0"/>
              </a:rPr>
              <a:t>Жел </a:t>
            </a:r>
            <a:r>
              <a:rPr lang="kk-KZ" sz="1200" dirty="0" smtClean="0">
                <a:latin typeface="Times New Roman" panose="02020603050405020304" pitchFamily="18" charset="0"/>
                <a:cs typeface="Times New Roman" panose="02020603050405020304" pitchFamily="18" charset="0"/>
              </a:rPr>
              <a:t>шығыстан, оңтүстік-шығыстан</a:t>
            </a:r>
            <a:r>
              <a:rPr lang="kk-KZ" sz="1200" dirty="0" smtClean="0">
                <a:latin typeface="Times New Roman" panose="02020603050405020304" pitchFamily="18" charset="0"/>
                <a:cs typeface="Times New Roman" panose="02020603050405020304" pitchFamily="18" charset="0"/>
              </a:rPr>
              <a:t> </a:t>
            </a:r>
            <a:r>
              <a:rPr lang="kk-KZ" sz="1200" dirty="0" smtClean="0">
                <a:latin typeface="Times New Roman" panose="02020603050405020304" pitchFamily="18" charset="0"/>
                <a:cs typeface="Times New Roman" panose="02020603050405020304" pitchFamily="18" charset="0"/>
              </a:rPr>
              <a:t>2</a:t>
            </a:r>
            <a:r>
              <a:rPr lang="kk-KZ" sz="1200" dirty="0" smtClean="0">
                <a:latin typeface="Times New Roman" panose="02020603050405020304" pitchFamily="18" charset="0"/>
                <a:cs typeface="Times New Roman" panose="02020603050405020304" pitchFamily="18" charset="0"/>
              </a:rPr>
              <a:t>-7 </a:t>
            </a:r>
            <a:r>
              <a:rPr lang="kk-KZ" sz="1200" dirty="0" smtClean="0">
                <a:latin typeface="Times New Roman" panose="02020603050405020304" pitchFamily="18" charset="0"/>
                <a:cs typeface="Times New Roman" panose="02020603050405020304" pitchFamily="18" charset="0"/>
              </a:rPr>
              <a:t>м/с. </a:t>
            </a:r>
            <a:r>
              <a:rPr lang="kk-KZ" sz="1200" dirty="0" smtClean="0">
                <a:solidFill>
                  <a:prstClr val="black"/>
                </a:solidFill>
                <a:latin typeface="Times New Roman" pitchFamily="18" charset="0"/>
                <a:cs typeface="Times New Roman" pitchFamily="18" charset="0"/>
              </a:rPr>
              <a:t>Ауа температурасы түнде </a:t>
            </a:r>
            <a:r>
              <a:rPr lang="kk-KZ" sz="1200" dirty="0" smtClean="0">
                <a:solidFill>
                  <a:prstClr val="black"/>
                </a:solidFill>
                <a:latin typeface="Times New Roman" pitchFamily="18" charset="0"/>
                <a:cs typeface="Times New Roman" pitchFamily="18" charset="0"/>
              </a:rPr>
              <a:t>4-6° </a:t>
            </a:r>
            <a:r>
              <a:rPr lang="kk-KZ" sz="1200" dirty="0" smtClean="0">
                <a:solidFill>
                  <a:prstClr val="black"/>
                </a:solidFill>
                <a:latin typeface="Times New Roman" pitchFamily="18" charset="0"/>
                <a:cs typeface="Times New Roman" pitchFamily="18" charset="0"/>
              </a:rPr>
              <a:t>аяз, күндіз </a:t>
            </a:r>
            <a:r>
              <a:rPr lang="kk-KZ" sz="1200" dirty="0" smtClean="0">
                <a:solidFill>
                  <a:prstClr val="black"/>
                </a:solidFill>
                <a:latin typeface="Times New Roman" pitchFamily="18" charset="0"/>
                <a:cs typeface="Times New Roman" pitchFamily="18" charset="0"/>
              </a:rPr>
              <a:t>6-8°</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жылы</a:t>
            </a:r>
            <a:r>
              <a:rPr lang="kk-KZ" sz="1200" dirty="0" smtClean="0">
                <a:solidFill>
                  <a:prstClr val="black"/>
                </a:solidFill>
                <a:latin typeface="Times New Roman" pitchFamily="18" charset="0"/>
                <a:cs typeface="Times New Roman" pitchFamily="18" charset="0"/>
              </a:rPr>
              <a:t> болады.</a:t>
            </a:r>
            <a:r>
              <a:rPr lang="kk-KZ" sz="1200" b="1" dirty="0" smtClean="0">
                <a:solidFill>
                  <a:srgbClr val="000000"/>
                </a:solidFill>
                <a:latin typeface="Times New Roman" panose="02020603050405020304" pitchFamily="18" charset="0"/>
                <a:cs typeface="Times New Roman" panose="02020603050405020304" pitchFamily="18" charset="0"/>
                <a:sym typeface="+mn-ea"/>
              </a:rPr>
              <a:t> </a:t>
            </a:r>
          </a:p>
          <a:p>
            <a:pPr indent="185738" algn="just"/>
            <a:endParaRPr lang="kk-KZ" sz="1200" b="1" dirty="0" smtClean="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smtClean="0">
                <a:solidFill>
                  <a:srgbClr val="000000"/>
                </a:solidFill>
                <a:latin typeface="Times New Roman" panose="02020603050405020304" pitchFamily="18" charset="0"/>
                <a:cs typeface="Times New Roman" panose="02020603050405020304" pitchFamily="18" charset="0"/>
                <a:sym typeface="+mn-ea"/>
              </a:rPr>
              <a:t>26 </a:t>
            </a:r>
            <a:r>
              <a:rPr lang="kk-KZ" sz="1200" b="1" dirty="0" smtClean="0">
                <a:solidFill>
                  <a:srgbClr val="000000"/>
                </a:solidFill>
                <a:latin typeface="Times New Roman" panose="02020603050405020304" pitchFamily="18" charset="0"/>
                <a:cs typeface="Times New Roman" panose="02020603050405020304" pitchFamily="18" charset="0"/>
                <a:sym typeface="+mn-ea"/>
              </a:rPr>
              <a:t>қазанға</a:t>
            </a:r>
          </a:p>
          <a:p>
            <a:pPr lvl="0" indent="185738" algn="ctr"/>
            <a:r>
              <a:rPr lang="ru-RU" sz="1200" b="1" dirty="0" smtClean="0">
                <a:solidFill>
                  <a:srgbClr val="000000"/>
                </a:solidFill>
                <a:latin typeface="Times New Roman" panose="02020603050405020304" pitchFamily="18" charset="0"/>
                <a:cs typeface="Times New Roman" panose="02020603050405020304" pitchFamily="18" charset="0"/>
                <a:sym typeface="+mn-ea"/>
              </a:rPr>
              <a:t>2022 ж. </a:t>
            </a:r>
            <a:r>
              <a:rPr lang="ru-RU" sz="1200" b="1" dirty="0" smtClean="0">
                <a:solidFill>
                  <a:srgbClr val="000000"/>
                </a:solidFill>
                <a:latin typeface="Times New Roman" panose="02020603050405020304" pitchFamily="18" charset="0"/>
                <a:cs typeface="Times New Roman" panose="02020603050405020304" pitchFamily="18" charset="0"/>
                <a:sym typeface="+mn-ea"/>
              </a:rPr>
              <a:t>25 </a:t>
            </a:r>
            <a:r>
              <a:rPr lang="ru-RU" sz="1200" b="1" dirty="0" err="1" smtClean="0">
                <a:solidFill>
                  <a:srgbClr val="000000"/>
                </a:solidFill>
                <a:latin typeface="Times New Roman" panose="02020603050405020304" pitchFamily="18" charset="0"/>
                <a:cs typeface="Times New Roman" panose="02020603050405020304" pitchFamily="18" charset="0"/>
                <a:sym typeface="+mn-ea"/>
              </a:rPr>
              <a:t>қазанның</a:t>
            </a:r>
            <a:r>
              <a:rPr lang="ru-RU" sz="1200" b="1" dirty="0" smtClean="0">
                <a:solidFill>
                  <a:srgbClr val="000000"/>
                </a:solidFill>
                <a:latin typeface="Times New Roman" panose="02020603050405020304" pitchFamily="18" charset="0"/>
                <a:cs typeface="Times New Roman" panose="02020603050405020304" pitchFamily="18" charset="0"/>
                <a:sym typeface="+mn-ea"/>
              </a:rPr>
              <a:t> </a:t>
            </a:r>
            <a:r>
              <a:rPr lang="ru-RU" sz="1200" b="1" dirty="0" smtClean="0">
                <a:solidFill>
                  <a:srgbClr val="000000"/>
                </a:solidFill>
                <a:latin typeface="Times New Roman" panose="02020603050405020304" pitchFamily="18" charset="0"/>
                <a:cs typeface="Times New Roman" panose="02020603050405020304" pitchFamily="18" charset="0"/>
              </a:rPr>
              <a:t>21 с. </a:t>
            </a:r>
            <a:r>
              <a:rPr lang="ru-RU" sz="1200" b="1" dirty="0" err="1" smtClean="0">
                <a:solidFill>
                  <a:srgbClr val="000000"/>
                </a:solidFill>
                <a:latin typeface="Times New Roman" panose="02020603050405020304" pitchFamily="18" charset="0"/>
                <a:cs typeface="Times New Roman" panose="02020603050405020304" pitchFamily="18" charset="0"/>
                <a:sym typeface="+mn-ea"/>
              </a:rPr>
              <a:t>бастап</a:t>
            </a:r>
            <a:r>
              <a:rPr lang="ru-RU" sz="1200" b="1" dirty="0" smtClean="0">
                <a:solidFill>
                  <a:srgbClr val="000000"/>
                </a:solidFill>
                <a:latin typeface="Times New Roman" panose="02020603050405020304" pitchFamily="18" charset="0"/>
                <a:cs typeface="Times New Roman" panose="02020603050405020304" pitchFamily="18" charset="0"/>
                <a:sym typeface="+mn-ea"/>
              </a:rPr>
              <a:t> </a:t>
            </a:r>
            <a:r>
              <a:rPr lang="ru-RU" sz="1200" b="1" dirty="0" smtClean="0">
                <a:solidFill>
                  <a:srgbClr val="000000"/>
                </a:solidFill>
                <a:latin typeface="Times New Roman" panose="02020603050405020304" pitchFamily="18" charset="0"/>
                <a:cs typeface="Times New Roman" panose="02020603050405020304" pitchFamily="18" charset="0"/>
                <a:sym typeface="+mn-ea"/>
              </a:rPr>
              <a:t>26 </a:t>
            </a:r>
            <a:r>
              <a:rPr lang="ru-RU" sz="1200" b="1" dirty="0" err="1" smtClean="0">
                <a:solidFill>
                  <a:srgbClr val="000000"/>
                </a:solidFill>
                <a:latin typeface="Times New Roman" panose="02020603050405020304" pitchFamily="18" charset="0"/>
                <a:cs typeface="Times New Roman" panose="02020603050405020304" pitchFamily="18" charset="0"/>
                <a:sym typeface="+mn-ea"/>
              </a:rPr>
              <a:t>қазанның</a:t>
            </a:r>
            <a:r>
              <a:rPr lang="ru-RU" sz="1200" b="1" dirty="0" smtClean="0">
                <a:solidFill>
                  <a:srgbClr val="000000"/>
                </a:solidFill>
                <a:latin typeface="Times New Roman" panose="02020603050405020304" pitchFamily="18" charset="0"/>
                <a:cs typeface="Times New Roman" panose="02020603050405020304" pitchFamily="18" charset="0"/>
                <a:sym typeface="+mn-ea"/>
              </a:rPr>
              <a:t> 09 с. </a:t>
            </a:r>
            <a:r>
              <a:rPr lang="ru-RU" sz="1200" b="1" dirty="0" err="1" smtClean="0">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smtClean="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smtClean="0">
                <a:solidFill>
                  <a:prstClr val="black"/>
                </a:solidFill>
                <a:latin typeface="Times New Roman" pitchFamily="18" charset="0"/>
                <a:cs typeface="Times New Roman" pitchFamily="18" charset="0"/>
              </a:rPr>
              <a:t>Жауын-шашынсыз. Жел </a:t>
            </a:r>
            <a:r>
              <a:rPr lang="kk-KZ" sz="1200" dirty="0" smtClean="0">
                <a:solidFill>
                  <a:prstClr val="black"/>
                </a:solidFill>
                <a:latin typeface="Times New Roman" pitchFamily="18" charset="0"/>
                <a:cs typeface="Times New Roman" pitchFamily="18" charset="0"/>
              </a:rPr>
              <a:t>оңтүстік-шығыстан 1-6 </a:t>
            </a:r>
            <a:r>
              <a:rPr lang="kk-KZ" sz="1200" dirty="0" smtClean="0">
                <a:solidFill>
                  <a:prstClr val="black"/>
                </a:solidFill>
                <a:latin typeface="Times New Roman" pitchFamily="18" charset="0"/>
                <a:cs typeface="Times New Roman" pitchFamily="18" charset="0"/>
              </a:rPr>
              <a:t>м/с. </a:t>
            </a:r>
            <a:r>
              <a:rPr lang="ru-RU" sz="1200" dirty="0" err="1" smtClean="0">
                <a:solidFill>
                  <a:prstClr val="black"/>
                </a:solidFill>
                <a:latin typeface="Times New Roman" pitchFamily="18" charset="0"/>
                <a:cs typeface="Times New Roman" pitchFamily="18" charset="0"/>
              </a:rPr>
              <a:t>Ауа</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температурасы</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түнде</a:t>
            </a:r>
            <a:r>
              <a:rPr lang="ru-RU" sz="1200" dirty="0" smtClean="0">
                <a:solidFill>
                  <a:prstClr val="black"/>
                </a:solidFill>
                <a:latin typeface="Times New Roman" pitchFamily="18" charset="0"/>
                <a:cs typeface="Times New Roman" pitchFamily="18" charset="0"/>
              </a:rPr>
              <a:t> </a:t>
            </a:r>
            <a:r>
              <a:rPr lang="ru-RU" sz="1200" dirty="0" smtClean="0">
                <a:solidFill>
                  <a:prstClr val="black"/>
                </a:solidFill>
                <a:latin typeface="Times New Roman" pitchFamily="18" charset="0"/>
                <a:cs typeface="Times New Roman" pitchFamily="18" charset="0"/>
              </a:rPr>
              <a:t>0-2° </a:t>
            </a:r>
            <a:r>
              <a:rPr lang="ru-RU" sz="1200" dirty="0" err="1" smtClean="0">
                <a:solidFill>
                  <a:prstClr val="black"/>
                </a:solidFill>
                <a:latin typeface="Times New Roman" pitchFamily="18" charset="0"/>
                <a:cs typeface="Times New Roman" pitchFamily="18" charset="0"/>
              </a:rPr>
              <a:t>аяз</a:t>
            </a:r>
            <a:r>
              <a:rPr lang="ru-RU" sz="1200" dirty="0" smtClean="0">
                <a:solidFill>
                  <a:prstClr val="black"/>
                </a:solidFill>
                <a:latin typeface="Times New Roman" pitchFamily="18" charset="0"/>
                <a:cs typeface="Times New Roman" pitchFamily="18" charset="0"/>
              </a:rPr>
              <a:t> </a:t>
            </a:r>
            <a:r>
              <a:rPr lang="ru-RU" sz="1200" dirty="0" err="1" smtClean="0">
                <a:solidFill>
                  <a:prstClr val="black"/>
                </a:solidFill>
                <a:latin typeface="Times New Roman" pitchFamily="18" charset="0"/>
                <a:cs typeface="Times New Roman" pitchFamily="18" charset="0"/>
              </a:rPr>
              <a:t>болады</a:t>
            </a:r>
            <a:r>
              <a:rPr lang="ru-RU" sz="1200" dirty="0" smtClean="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p:txBody>
      </p:sp>
      <p:sp>
        <p:nvSpPr>
          <p:cNvPr id="20" name="TextBox 13"/>
          <p:cNvSpPr txBox="1"/>
          <p:nvPr/>
        </p:nvSpPr>
        <p:spPr>
          <a:xfrm>
            <a:off x="5058832" y="2184264"/>
            <a:ext cx="4680169" cy="830997"/>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smtClean="0">
                <a:solidFill>
                  <a:prstClr val="black"/>
                </a:solidFill>
                <a:latin typeface="Times New Roman" panose="02020603050405020304" pitchFamily="18" charset="0"/>
                <a:cs typeface="Times New Roman" panose="02020603050405020304" pitchFamily="18" charset="0"/>
              </a:rPr>
              <a:t>   </a:t>
            </a:r>
            <a:r>
              <a:rPr lang="ru-RU" sz="1200" dirty="0" smtClean="0">
                <a:solidFill>
                  <a:prstClr val="black"/>
                </a:solidFill>
                <a:latin typeface="Times New Roman" panose="02020603050405020304" pitchFamily="18" charset="0"/>
                <a:cs typeface="Times New Roman" panose="02020603050405020304" pitchFamily="18" charset="0"/>
              </a:rPr>
              <a:t>25 </a:t>
            </a:r>
            <a:r>
              <a:rPr lang="kk-KZ" sz="1200" dirty="0" smtClean="0">
                <a:solidFill>
                  <a:prstClr val="black"/>
                </a:solidFill>
                <a:latin typeface="Times New Roman" panose="02020603050405020304" pitchFamily="18" charset="0"/>
                <a:cs typeface="Times New Roman" panose="02020603050405020304" pitchFamily="18" charset="0"/>
              </a:rPr>
              <a:t>қазанда </a:t>
            </a:r>
            <a:r>
              <a:rPr lang="kk-KZ" sz="1200" dirty="0">
                <a:solidFill>
                  <a:prstClr val="black"/>
                </a:solidFill>
                <a:latin typeface="Times New Roman" panose="02020603050405020304" pitchFamily="18" charset="0"/>
                <a:cs typeface="Times New Roman" panose="02020603050405020304" pitchFamily="18" charset="0"/>
              </a:rPr>
              <a:t>2022 </a:t>
            </a:r>
            <a:r>
              <a:rPr lang="kk-KZ" sz="1200" dirty="0" smtClean="0">
                <a:solidFill>
                  <a:prstClr val="black"/>
                </a:solidFill>
                <a:latin typeface="Times New Roman" panose="02020603050405020304" pitchFamily="18" charset="0"/>
                <a:cs typeface="Times New Roman" panose="02020603050405020304" pitchFamily="18" charset="0"/>
              </a:rPr>
              <a:t>жылы </a:t>
            </a:r>
            <a:r>
              <a:rPr lang="kk-KZ" sz="1200" dirty="0">
                <a:solidFill>
                  <a:prstClr val="black"/>
                </a:solidFill>
                <a:latin typeface="Times New Roman" panose="02020603050405020304" pitchFamily="18" charset="0"/>
                <a:cs typeface="Times New Roman" panose="02020603050405020304" pitchFamily="18" charset="0"/>
              </a:rPr>
              <a:t>метеорологиялық жағдайлар қала атмосферасында ластаушы заттардың жиналуына ықпал етеді. Жалпы қала бойынша ауаның ластану деңгейі жоғары болады деп күтілуде.</a:t>
            </a:r>
          </a:p>
        </p:txBody>
      </p:sp>
      <p:sp>
        <p:nvSpPr>
          <p:cNvPr id="22" name="TextBox 13"/>
          <p:cNvSpPr txBox="1"/>
          <p:nvPr/>
        </p:nvSpPr>
        <p:spPr>
          <a:xfrm>
            <a:off x="5058832" y="3144645"/>
            <a:ext cx="4680169" cy="276999"/>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prstClr val="black"/>
                </a:solidFill>
                <a:latin typeface="Times New Roman" panose="02020603050405020304" pitchFamily="18" charset="0"/>
                <a:cs typeface="Times New Roman" panose="02020603050405020304" pitchFamily="18" charset="0"/>
              </a:rPr>
              <a:t>2</a:t>
            </a:r>
            <a:r>
              <a:rPr lang="ru-RU" sz="1200" dirty="0" smtClean="0">
                <a:solidFill>
                  <a:prstClr val="black"/>
                </a:solidFill>
                <a:latin typeface="Times New Roman" panose="02020603050405020304" pitchFamily="18" charset="0"/>
                <a:cs typeface="Times New Roman" panose="02020603050405020304" pitchFamily="18" charset="0"/>
              </a:rPr>
              <a:t>-дәрежелі </a:t>
            </a:r>
            <a:r>
              <a:rPr lang="ru-RU" sz="1200" dirty="0">
                <a:solidFill>
                  <a:prstClr val="black"/>
                </a:solidFill>
                <a:latin typeface="Times New Roman" panose="02020603050405020304" pitchFamily="18" charset="0"/>
                <a:cs typeface="Times New Roman" panose="02020603050405020304" pitchFamily="18" charset="0"/>
              </a:rPr>
              <a:t>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жарияланады</a:t>
            </a:r>
            <a:r>
              <a:rPr lang="ru-RU" sz="1200" dirty="0" smtClean="0">
                <a:solidFill>
                  <a:prstClr val="black"/>
                </a:solidFill>
                <a:latin typeface="Times New Roman" panose="02020603050405020304" pitchFamily="18" charset="0"/>
                <a:cs typeface="Times New Roman" panose="02020603050405020304" pitchFamily="18" charset="0"/>
              </a:rPr>
              <a:t>.</a:t>
            </a:r>
            <a:endParaRPr lang="ru-RU" sz="1200" dirty="0">
              <a:solidFill>
                <a:prstClr val="black"/>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smtClean="0">
                <a:solidFill>
                  <a:srgbClr val="000000"/>
                </a:solidFill>
                <a:latin typeface="Times New Roman" pitchFamily="18" charset="0"/>
                <a:cs typeface="Times New Roman" pitchFamily="18" charset="0"/>
                <a:sym typeface="+mn-ea"/>
              </a:rPr>
              <a:t>ҚМЖ КЗІНДЕГІ ХАЛЫҚҚА </a:t>
            </a:r>
            <a:r>
              <a:rPr lang="ru-RU" sz="1400" b="1" dirty="0">
                <a:solidFill>
                  <a:srgbClr val="000000"/>
                </a:solidFill>
                <a:latin typeface="Times New Roman" pitchFamily="18" charset="0"/>
                <a:cs typeface="Times New Roman" pitchFamily="18" charset="0"/>
                <a:sym typeface="+mn-ea"/>
              </a:rPr>
              <a:t>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Өскемен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жай-күйін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жағалауы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бақылайтын</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бекетте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-Рабочая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6</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Қайсенов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30</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7 </a:t>
            </a:r>
            <a:r>
              <a:rPr lang="ru-RU" altLang="ru-RU" sz="1200" dirty="0" err="1">
                <a:solidFill>
                  <a:srgbClr val="000000"/>
                </a:solidFill>
                <a:latin typeface="Times New Roman" panose="02020603050405020304" pitchFamily="18" charset="0"/>
                <a:cs typeface="Times New Roman" panose="02020603050405020304" pitchFamily="18" charset="0"/>
              </a:rPr>
              <a:t>бекет-Мұхамеджан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Тынышпаев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126</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8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-Егоров к - </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6</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12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12</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-Лев Толстой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18</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3 </a:t>
            </a:r>
            <a:r>
              <a:rPr lang="ru-RU" altLang="ru-RU" sz="1200" dirty="0" err="1">
                <a:solidFill>
                  <a:srgbClr val="000000"/>
                </a:solidFill>
                <a:latin typeface="Times New Roman" panose="02020603050405020304" pitchFamily="18" charset="0"/>
                <a:cs typeface="Times New Roman" panose="02020603050405020304" pitchFamily="18" charset="0"/>
              </a:rPr>
              <a:t>бекет-Шәкәрім</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79</a:t>
            </a:r>
            <a:endParaRPr lang="ru-RU" altLang="ru-RU" sz="1200" dirty="0"/>
          </a:p>
        </p:txBody>
      </p:sp>
      <p:sp>
        <p:nvSpPr>
          <p:cNvPr id="23" name="Прямоугольник 13"/>
          <p:cNvSpPr/>
          <p:nvPr/>
        </p:nvSpPr>
        <p:spPr>
          <a:xfrm>
            <a:off x="4937125" y="6017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348979"/>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1354253118"/>
                </p:ext>
              </p:extLst>
            </p:nvPr>
          </p:nvGraphicFramePr>
          <p:xfrm>
            <a:off x="531522" y="5029036"/>
            <a:ext cx="4035777" cy="869309"/>
          </p:xfrm>
          <a:graphic>
            <a:graphicData uri="http://schemas.openxmlformats.org/drawingml/2006/table">
              <a:tbl>
                <a:tblPr/>
                <a:tblGrid>
                  <a:gridCol w="2017889">
                    <a:extLst>
                      <a:ext uri="{9D8B030D-6E8A-4147-A177-3AD203B41FA5}">
                        <a16:colId xmlns="" xmlns:a16="http://schemas.microsoft.com/office/drawing/2014/main" val="20000"/>
                      </a:ext>
                    </a:extLst>
                  </a:gridCol>
                  <a:gridCol w="2017888">
                    <a:extLst>
                      <a:ext uri="{9D8B030D-6E8A-4147-A177-3AD203B41FA5}">
                        <a16:colId xmlns=""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smtClean="0">
                            <a:latin typeface="Times New Roman" panose="02020603050405020304" pitchFamily="18" charset="0"/>
                            <a:ea typeface="Times New Roman" panose="02020603050405020304" pitchFamily="18" charset="0"/>
                          </a:rPr>
                          <a:t>Баспасөз</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79-83-3</a:t>
                        </a:r>
                        <a:r>
                          <a:rPr lang="en-US" sz="800" dirty="0" smtClean="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smtClean="0">
                            <a:latin typeface="Times New Roman" panose="02020603050405020304" pitchFamily="18" charset="0"/>
                            <a:cs typeface="Times New Roman" panose="02020603050405020304" pitchFamily="18" charset="0"/>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smtClean="0">
                            <a:latin typeface="Times New Roman" panose="02020603050405020304" pitchFamily="18" charset="0"/>
                            <a:ea typeface="Times New Roman" panose="02020603050405020304" pitchFamily="18" charset="0"/>
                          </a:rPr>
                          <a:t>Халықаралық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ынтымақтастық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a:t>
                        </a:r>
                        <a:r>
                          <a:rPr lang="en-US" sz="800" dirty="0" smtClean="0">
                            <a:latin typeface="Times New Roman" panose="02020603050405020304" pitchFamily="18" charset="0"/>
                            <a:cs typeface="Times New Roman" panose="02020603050405020304" pitchFamily="18" charset="0"/>
                          </a:rPr>
                          <a:t>26</a:t>
                        </a:r>
                        <a:r>
                          <a:rPr sz="800" dirty="0" smtClean="0">
                            <a:latin typeface="Times New Roman" panose="02020603050405020304" pitchFamily="18" charset="0"/>
                            <a:cs typeface="Times New Roman" panose="02020603050405020304" pitchFamily="18" charset="0"/>
                          </a:rPr>
                          <a:t>, 79-83-</a:t>
                        </a:r>
                        <a:r>
                          <a:rPr lang="en-US" sz="800" dirty="0" smtClean="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smtClean="0">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a:t>
              </a:r>
              <a:r>
                <a:rPr lang="ru-RU" altLang="ru-RU" sz="1000" i="1" dirty="0" smtClean="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29068" y="6479787"/>
            <a:ext cx="4974675"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85563" y="6233399"/>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42755447"/>
              </p:ext>
            </p:extLst>
          </p:nvPr>
        </p:nvGraphicFramePr>
        <p:xfrm>
          <a:off x="5332652" y="517138"/>
          <a:ext cx="4167505" cy="804672"/>
        </p:xfrm>
        <a:graphic>
          <a:graphicData uri="http://schemas.openxmlformats.org/drawingml/2006/table">
            <a:tbl>
              <a:tblPr/>
              <a:tblGrid>
                <a:gridCol w="1241828">
                  <a:extLst>
                    <a:ext uri="{9D8B030D-6E8A-4147-A177-3AD203B41FA5}">
                      <a16:colId xmlns="" xmlns:a16="http://schemas.microsoft.com/office/drawing/2014/main" val="20000"/>
                    </a:ext>
                  </a:extLst>
                </a:gridCol>
                <a:gridCol w="2925677">
                  <a:extLst>
                    <a:ext uri="{9D8B030D-6E8A-4147-A177-3AD203B41FA5}">
                      <a16:colId xmlns="" xmlns:a16="http://schemas.microsoft.com/office/drawing/2014/main" val="20001"/>
                    </a:ext>
                  </a:extLst>
                </a:gridCol>
              </a:tblGrid>
              <a:tr h="9753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Ластану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дәрежесін</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8673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737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9074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0,35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10379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bl>
          </a:graphicData>
        </a:graphic>
      </p:graphicFrame>
      <p:sp>
        <p:nvSpPr>
          <p:cNvPr id="31" name="Прямоугольник 30"/>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5014538" y="201901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56765653"/>
              </p:ext>
            </p:extLst>
          </p:nvPr>
        </p:nvGraphicFramePr>
        <p:xfrm>
          <a:off x="5072562" y="2357711"/>
          <a:ext cx="4606143" cy="2107132"/>
        </p:xfrm>
        <a:graphic>
          <a:graphicData uri="http://schemas.openxmlformats.org/drawingml/2006/table">
            <a:tbl>
              <a:tblPr/>
              <a:tblGrid>
                <a:gridCol w="848019">
                  <a:extLst>
                    <a:ext uri="{9D8B030D-6E8A-4147-A177-3AD203B41FA5}">
                      <a16:colId xmlns="" xmlns:a16="http://schemas.microsoft.com/office/drawing/2014/main" val="20000"/>
                    </a:ext>
                  </a:extLst>
                </a:gridCol>
                <a:gridCol w="3758124">
                  <a:extLst>
                    <a:ext uri="{9D8B030D-6E8A-4147-A177-3AD203B41FA5}">
                      <a16:colId xmlns=""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bl>
          </a:graphicData>
        </a:graphic>
      </p:graphicFrame>
      <p:sp>
        <p:nvSpPr>
          <p:cNvPr id="35" name="TextBox 34"/>
          <p:cNvSpPr txBox="1"/>
          <p:nvPr/>
        </p:nvSpPr>
        <p:spPr>
          <a:xfrm>
            <a:off x="4945062" y="442592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1" name="Прямоугольник 20"/>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18414</TotalTime>
  <Words>575</Words>
  <Application>Microsoft Office PowerPoint</Application>
  <PresentationFormat>Лист A4 (210x297 мм)</PresentationFormat>
  <Paragraphs>105</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宋体</vt: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User</cp:lastModifiedBy>
  <cp:revision>2597</cp:revision>
  <cp:lastPrinted>2021-07-01T03:56:27Z</cp:lastPrinted>
  <dcterms:created xsi:type="dcterms:W3CDTF">2018-03-27T06:03:00Z</dcterms:created>
  <dcterms:modified xsi:type="dcterms:W3CDTF">2022-10-24T07:29:35Z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