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797675" cy="9926638"/>
  <p:defaultTextStyle>
    <a:defPPr>
      <a:defRPr lang="ru-RU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620"/>
    <p:restoredTop sz="99757" autoAdjust="0"/>
  </p:normalViewPr>
  <p:slideViewPr>
    <p:cSldViewPr showGuides="1">
      <p:cViewPr>
        <p:scale>
          <a:sx n="110" d="100"/>
          <a:sy n="110" d="100"/>
        </p:scale>
        <p:origin x="-1037" y="-58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862" y="1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t" anchorCtr="0" compatLnSpc="1"/>
          <a:lstStyle>
            <a:lvl1pPr algn="r"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6148" name="Образ слайда 3"/>
          <p:cNvSpPr>
            <a:spLocks noGrp="1" noRot="1" noChangeAspect="1"/>
          </p:cNvSpPr>
          <p:nvPr>
            <p:ph type="sldImg"/>
          </p:nvPr>
        </p:nvSpPr>
        <p:spPr>
          <a:xfrm>
            <a:off x="981075" y="1239838"/>
            <a:ext cx="4835525" cy="3349625"/>
          </a:xfrm>
          <a:prstGeom prst="rect">
            <a:avLst/>
          </a:prstGeom>
          <a:noFill/>
          <a:ln w="12700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0384" y="4776857"/>
            <a:ext cx="5436908" cy="390895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3763" tIns="46882" rIns="93763" bIns="46882" numCol="1" anchor="t" anchorCtr="0" compatLnSpc="1"/>
          <a:lstStyle/>
          <a:p>
            <a:pPr marL="0" marR="0" lvl="0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Образец текста</a:t>
            </a:r>
          </a:p>
          <a:p>
            <a:pPr marL="468814" marR="0" lvl="1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Второй уровень</a:t>
            </a:r>
          </a:p>
          <a:p>
            <a:pPr marL="937630" marR="0" lvl="2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Третий уровень</a:t>
            </a:r>
          </a:p>
          <a:p>
            <a:pPr marL="1406444" marR="0" lvl="3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Четвертый уровень</a:t>
            </a:r>
          </a:p>
          <a:p>
            <a:pPr marL="1875259" marR="0" lvl="4" indent="0" algn="l" defTabSz="93763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defRPr/>
            </a:pPr>
            <a:r>
              <a:rPr kumimoji="0" lang="ru-RU" altLang="en-US" sz="1300" b="0" i="0" u="none" strike="noStrike" kern="1200" cap="none" spc="0" normalizeH="0" baseline="0" noProof="0" dirty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>
            <a:lvl1pPr>
              <a:defRPr sz="1300" smtClean="0"/>
            </a:lvl1pPr>
          </a:lstStyle>
          <a:p>
            <a:pPr defTabSz="937630">
              <a:defRPr/>
            </a:pPr>
            <a:endParaRPr lang="ru-RU" altLang="en-US" dirty="0">
              <a:cs typeface="Arial" panose="020B0604020202020204" pitchFamily="34" charset="0"/>
            </a:endParaRPr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862" y="9428273"/>
            <a:ext cx="2946275" cy="498366"/>
          </a:xfrm>
          <a:prstGeom prst="rect">
            <a:avLst/>
          </a:prstGeom>
        </p:spPr>
        <p:txBody>
          <a:bodyPr vert="horz" wrap="square" lIns="93763" tIns="46882" rIns="93763" bIns="46882" numCol="1" anchor="b" anchorCtr="0" compatLnSpc="1"/>
          <a:lstStyle/>
          <a:p>
            <a:pPr lvl="0" algn="r" eaLnBrk="1" hangingPunct="1"/>
            <a:fld id="{9A0DB2DC-4C9A-4742-B13C-FB6460FD3503}" type="slidenum">
              <a:rPr lang="ru-RU" altLang="en-US" sz="1300" dirty="0"/>
              <a:pPr lvl="0" algn="r" eaLnBrk="1" hangingPunct="1"/>
              <a:t>‹#›</a:t>
            </a:fld>
            <a:endParaRPr lang="ru-RU" altLang="en-US" sz="1300" dirty="0"/>
          </a:p>
        </p:txBody>
      </p:sp>
    </p:spTree>
    <p:extLst>
      <p:ext uri="{BB962C8B-B14F-4D97-AF65-F5344CB8AC3E}">
        <p14:creationId xmlns:p14="http://schemas.microsoft.com/office/powerpoint/2010/main" val="224686260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Замещающая 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Замещающая 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8" name="Замещающий 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9" name="Замещающий 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Замещающая 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Замещающий 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мещающая 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3" name="Замещающий 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4" name="Замещающий 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vert="horz" wrap="square" lIns="91440" tIns="45720" rIns="91440" bIns="45720" numCol="1" rtlCol="0" anchor="t" anchorCtr="0" compatLnSpc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sz="3200" b="0" i="0" u="none" strike="noStrike" kern="1200" cap="none" spc="0" normalizeH="0" baseline="0" noProof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Замещающая 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Замещающий 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7" name="Замещающий 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ru-RU" altLang="ru-RU" dirty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ru-RU" altLang="ru-RU" dirty="0"/>
              <a:t>Образец текста</a:t>
            </a:r>
          </a:p>
          <a:p>
            <a:pPr lvl="1"/>
            <a:r>
              <a:rPr lang="ru-RU" altLang="ru-RU" dirty="0"/>
              <a:t>Второй уровень</a:t>
            </a:r>
          </a:p>
          <a:p>
            <a:pPr lvl="2"/>
            <a:r>
              <a:rPr lang="ru-RU" altLang="ru-RU" dirty="0"/>
              <a:t>Третий уровень</a:t>
            </a:r>
          </a:p>
          <a:p>
            <a:pPr lvl="3"/>
            <a:r>
              <a:rPr lang="ru-RU" altLang="ru-RU" dirty="0"/>
              <a:t>Четвертый уровень</a:t>
            </a:r>
          </a:p>
          <a:p>
            <a:pPr lvl="4"/>
            <a:r>
              <a:rPr lang="ru-RU" altLang="ru-RU" dirty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defRPr sz="1200" smtClean="0">
                <a:solidFill>
                  <a:srgbClr val="898989"/>
                </a:solidFill>
              </a:defRPr>
            </a:lvl1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200" b="0" i="0" u="none" strike="noStrike" kern="1200" cap="none" spc="0" normalizeH="0" baseline="0" noProof="0">
              <a:ln>
                <a:noFill/>
              </a:ln>
              <a:solidFill>
                <a:srgbClr val="898989"/>
              </a:solidFill>
              <a:effectLst/>
              <a:uLnTx/>
              <a:uFillTx/>
              <a:latin typeface="Calibri" panose="020F0502020204030204" pitchFamily="34" charset="0"/>
              <a:ea typeface="+mn-ea"/>
              <a:cs typeface="Arial" panose="020B0604020202020204" pitchFamily="34" charset="0"/>
            </a:endParaRPr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 lvl="0" eaLnBrk="1" hangingPunct="1"/>
            <a:fld id="{9A0DB2DC-4C9A-4742-B13C-FB6460FD3503}" type="slidenum">
              <a:rPr lang="ru-RU" altLang="ru-RU" dirty="0">
                <a:latin typeface="Calibri" panose="020F0502020204030204" pitchFamily="34" charset="0"/>
              </a:rPr>
              <a:pPr lvl="0" eaLnBrk="1" hangingPunct="1"/>
              <a:t>‹#›</a:t>
            </a:fld>
            <a:endParaRPr lang="ru-RU" altLang="ru-RU" dirty="0">
              <a:latin typeface="Calibri" panose="020F050202020403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ukpp@meteo.kz" TargetMode="External"/><Relationship Id="rId2" Type="http://schemas.openxmlformats.org/officeDocument/2006/relationships/hyperlink" Target="mailto:info@meteo.kz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>
            <p:extLst>
              <p:ext uri="{D42A27DB-BD31-4B8C-83A1-F6EECF244321}">
                <p14:modId xmlns:p14="http://schemas.microsoft.com/office/powerpoint/2010/main" val="3372259155"/>
              </p:ext>
            </p:extLst>
          </p:nvPr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2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200" b="1" i="1" dirty="0" err="1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Жезказган</a:t>
                      </a:r>
                      <a:endParaRPr lang="en-US" altLang="x-none" sz="12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17" name="TextBox 7"/>
          <p:cNvSpPr txBox="1"/>
          <p:nvPr/>
        </p:nvSpPr>
        <p:spPr>
          <a:xfrm>
            <a:off x="128588" y="215900"/>
            <a:ext cx="4824413" cy="707886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/>
            <a:r>
              <a:rPr lang="ru-RU" altLang="ru-RU" sz="14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/>
            <a:r>
              <a:rPr lang="ru-RU" altLang="ru-RU" sz="1200" b="1" dirty="0">
                <a:solidFill>
                  <a:srgbClr val="0070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РГП «КАЗГИДРОМЕТ»</a:t>
            </a:r>
            <a:endParaRPr lang="ru-RU" altLang="ru-RU" sz="1200" b="1" dirty="0">
              <a:solidFill>
                <a:srgbClr val="0070C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pic>
        <p:nvPicPr>
          <p:cNvPr id="18" name="Рисунок 1"/>
          <p:cNvPicPr>
            <a:picLocks noChangeAspect="1"/>
          </p:cNvPicPr>
          <p:nvPr/>
        </p:nvPicPr>
        <p:blipFill>
          <a:blip r:embed="rId2" cstate="print"/>
          <a:srcRect t="17818" b="17471"/>
          <a:stretch>
            <a:fillRect/>
          </a:stretch>
        </p:blipFill>
        <p:spPr>
          <a:xfrm>
            <a:off x="1352600" y="1023798"/>
            <a:ext cx="2028825" cy="1312863"/>
          </a:xfrm>
          <a:prstGeom prst="rect">
            <a:avLst/>
          </a:prstGeom>
          <a:noFill/>
          <a:ln w="9525">
            <a:noFill/>
          </a:ln>
        </p:spPr>
      </p:pic>
      <p:graphicFrame>
        <p:nvGraphicFramePr>
          <p:cNvPr id="19" name="Таблица 18"/>
          <p:cNvGraphicFramePr/>
          <p:nvPr>
            <p:extLst>
              <p:ext uri="{D42A27DB-BD31-4B8C-83A1-F6EECF244321}">
                <p14:modId xmlns:p14="http://schemas.microsoft.com/office/powerpoint/2010/main" val="3933442405"/>
              </p:ext>
            </p:extLst>
          </p:nvPr>
        </p:nvGraphicFramePr>
        <p:xfrm>
          <a:off x="307975" y="2543160"/>
          <a:ext cx="4465638" cy="1965960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920225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ЕЖЕДНЕВНЫЙ БЮЛЛЕТЕНЬ  </a:t>
                      </a:r>
                    </a:p>
                    <a:p>
                      <a:pPr lvl="0" algn="ctr" eaLnBrk="1" hangingPunct="1">
                        <a:buNone/>
                      </a:pPr>
                      <a:endParaRPr lang="en-US" altLang="x-none" sz="1600" b="1" i="1" dirty="0" smtClean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6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СОСТОЯНИЯ ВОЗДУШНОГО БАССЕЙНА </a:t>
                      </a:r>
                      <a:r>
                        <a:rPr lang="ru-RU" altLang="x-none" sz="16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№297</a:t>
                      </a:r>
                      <a:endParaRPr lang="zh-CN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r>
                        <a:rPr lang="en-US" altLang="x-none" sz="1400" b="1" i="1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г. </a:t>
                      </a:r>
                      <a:r>
                        <a:rPr lang="ru-RU" altLang="en-US" sz="1400" b="1" i="1" dirty="0" err="1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Жезказган</a:t>
                      </a:r>
                      <a:endParaRPr lang="en-US" altLang="x-none" sz="1400" b="1" i="1" dirty="0" smtClean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400" b="1" i="1" dirty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lvl="0" algn="ctr" eaLnBrk="1" hangingPunct="1">
                        <a:buNone/>
                      </a:pPr>
                      <a:endParaRPr lang="en-US" altLang="x-none" sz="1100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zh-CN" sz="1200" b="1" i="1" baseline="0" dirty="0" smtClean="0">
                          <a:solidFill>
                            <a:srgbClr val="00206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24 октября 2022 года</a:t>
                      </a:r>
                      <a:endParaRPr lang="zh-CN" altLang="x-none" sz="1200" b="1" i="1" dirty="0" smtClean="0">
                        <a:solidFill>
                          <a:srgbClr val="00206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4937125" y="115888"/>
            <a:ext cx="4822273" cy="161582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u-RU" altLang="ru-RU" sz="11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Прогноз погоды по г. </a:t>
            </a:r>
            <a:r>
              <a:rPr lang="ru-RU" altLang="ru-RU" sz="1100" b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endParaRPr lang="ru-RU" altLang="ru-RU" sz="11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altLang="ru-RU" sz="11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25 октября</a:t>
            </a:r>
            <a:endParaRPr lang="ru-RU" alt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alt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ru-RU" sz="11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24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 по 21 </a:t>
            </a:r>
            <a:r>
              <a:rPr lang="ru-RU" sz="11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ч. 25 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Небольшая 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облачность, без осадков. В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етер юго-восточный </a:t>
            </a:r>
            <a:r>
              <a:rPr lang="ru-RU" sz="1100" dirty="0" smtClean="0">
                <a:latin typeface="Times New Roman" pitchFamily="18" charset="0"/>
                <a:cs typeface="Times New Roman" pitchFamily="18" charset="0"/>
              </a:rPr>
              <a:t>5-10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ночью </a:t>
            </a:r>
            <a:r>
              <a:rPr lang="ru-RU" sz="1100" dirty="0" smtClean="0">
                <a:latin typeface="Times New Roman" pitchFamily="18" charset="0"/>
                <a:cs typeface="Times New Roman" pitchFamily="18" charset="0"/>
              </a:rPr>
              <a:t>5-7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мороза, днем </a:t>
            </a:r>
            <a:r>
              <a:rPr lang="ru-RU" sz="1100" dirty="0" smtClean="0">
                <a:latin typeface="Times New Roman" pitchFamily="18" charset="0"/>
                <a:cs typeface="Times New Roman" pitchFamily="18" charset="0"/>
              </a:rPr>
              <a:t>6-8 тепла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 </a:t>
            </a:r>
            <a:r>
              <a:rPr lang="ru-RU" sz="11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26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</a:t>
            </a:r>
          </a:p>
          <a:p>
            <a:pPr lvl="0" algn="ctr"/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 21 ч. </a:t>
            </a:r>
            <a:r>
              <a:rPr lang="ru-RU" sz="11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25</a:t>
            </a:r>
            <a:r>
              <a:rPr lang="kk-KZ" sz="11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октября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по 09 ч. </a:t>
            </a:r>
            <a:r>
              <a:rPr lang="ru-RU" sz="1100" b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26 </a:t>
            </a:r>
            <a:r>
              <a:rPr lang="ru-RU" sz="1100" b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октября 2022 г.</a:t>
            </a:r>
            <a:endParaRPr lang="kk-KZ" sz="1100" b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  <a:p>
            <a:pPr algn="just"/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Переменная облачность, без осадков. Ветер </a:t>
            </a:r>
            <a:r>
              <a:rPr lang="ru-RU" sz="1100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южный, юго-западный </a:t>
            </a:r>
            <a:r>
              <a:rPr lang="ru-RU" sz="11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  <a:sym typeface="+mn-ea"/>
              </a:rPr>
              <a:t>5-10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м/с. Температура воздуха </a:t>
            </a:r>
            <a:r>
              <a:rPr lang="ru-RU" sz="1100">
                <a:latin typeface="Times New Roman" pitchFamily="18" charset="0"/>
                <a:cs typeface="Times New Roman" pitchFamily="18" charset="0"/>
              </a:rPr>
              <a:t>ночью </a:t>
            </a:r>
            <a:r>
              <a:rPr lang="ru-RU" sz="1100" smtClean="0">
                <a:latin typeface="Times New Roman" pitchFamily="18" charset="0"/>
                <a:cs typeface="Times New Roman" pitchFamily="18" charset="0"/>
              </a:rPr>
              <a:t>1-3 </a:t>
            </a:r>
            <a:r>
              <a:rPr lang="ru-RU" sz="1100" dirty="0">
                <a:latin typeface="Times New Roman" pitchFamily="18" charset="0"/>
                <a:cs typeface="Times New Roman" pitchFamily="18" charset="0"/>
              </a:rPr>
              <a:t>мороза.</a:t>
            </a:r>
            <a:endParaRPr lang="ru-RU" sz="1100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+mn-ea"/>
            </a:endParaRPr>
          </a:p>
        </p:txBody>
      </p:sp>
      <p:sp>
        <p:nvSpPr>
          <p:cNvPr id="21" name="TextBox 13"/>
          <p:cNvSpPr txBox="1"/>
          <p:nvPr/>
        </p:nvSpPr>
        <p:spPr>
          <a:xfrm>
            <a:off x="4945062" y="2267737"/>
            <a:ext cx="4814335" cy="769441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Сутки </a:t>
            </a:r>
            <a:r>
              <a:rPr lang="ru-RU" altLang="en-US" sz="11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25 октября,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ночью </a:t>
            </a:r>
            <a:r>
              <a:rPr lang="ru-RU" altLang="en-US" sz="11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26 октября 2022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года метеорологические условия будут способствовать </a:t>
            </a:r>
            <a:r>
              <a:rPr lang="ru-RU" altLang="en-US" sz="11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рассеиванию загрязняющих </a:t>
            </a:r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веществ в атмосфере города. </a:t>
            </a:r>
          </a:p>
          <a:p>
            <a:pPr algn="just"/>
            <a:r>
              <a:rPr lang="ru-RU" altLang="en-US" sz="11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+mn-ea"/>
              </a:rPr>
              <a:t>В целом по городу ожидается пониженный уровень  загрязнения воздуха.</a:t>
            </a:r>
          </a:p>
        </p:txBody>
      </p:sp>
      <p:graphicFrame>
        <p:nvGraphicFramePr>
          <p:cNvPr id="24" name="Таблица 23"/>
          <p:cNvGraphicFramePr/>
          <p:nvPr>
            <p:extLst>
              <p:ext uri="{D42A27DB-BD31-4B8C-83A1-F6EECF244321}">
                <p14:modId xmlns:p14="http://schemas.microsoft.com/office/powerpoint/2010/main" val="81879166"/>
              </p:ext>
            </p:extLst>
          </p:nvPr>
        </p:nvGraphicFramePr>
        <p:xfrm>
          <a:off x="5139910" y="6527166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</a:tbl>
          </a:graphicData>
        </a:graphic>
      </p:graphicFrame>
      <p:sp>
        <p:nvSpPr>
          <p:cNvPr id="14" name="Прямоугольник 21"/>
          <p:cNvSpPr/>
          <p:nvPr/>
        </p:nvSpPr>
        <p:spPr>
          <a:xfrm>
            <a:off x="4984866" y="3717032"/>
            <a:ext cx="4808537" cy="46166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Состояние атмосферного воздуха  г. </a:t>
            </a:r>
            <a:r>
              <a:rPr lang="ru-RU" altLang="ru-RU" sz="1200" b="1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endParaRPr lang="ru-RU" altLang="ru-RU" sz="12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</a:t>
            </a:r>
            <a:r>
              <a:rPr lang="en-US" altLang="ru-RU" sz="1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altLang="ru-RU" sz="12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24 </a:t>
            </a:r>
            <a:r>
              <a:rPr lang="kk-KZ" altLang="ru-RU" sz="1200" b="1" dirty="0" smtClean="0">
                <a:latin typeface="Times New Roman" pitchFamily="18" charset="0"/>
                <a:cs typeface="Times New Roman" pitchFamily="18" charset="0"/>
              </a:rPr>
              <a:t>октября </a:t>
            </a:r>
            <a:r>
              <a:rPr lang="ru-RU" altLang="ru-RU" sz="1200" b="1" dirty="0" smtClean="0">
                <a:latin typeface="Times New Roman" pitchFamily="18" charset="0"/>
                <a:cs typeface="Times New Roman" pitchFamily="18" charset="0"/>
              </a:rPr>
              <a:t>2022 </a:t>
            </a:r>
            <a:r>
              <a:rPr lang="ru-RU" altLang="ru-RU" sz="1200" b="1" dirty="0">
                <a:latin typeface="Times New Roman" pitchFamily="18" charset="0"/>
                <a:cs typeface="Times New Roman" pitchFamily="18" charset="0"/>
              </a:rPr>
              <a:t>года </a:t>
            </a:r>
          </a:p>
        </p:txBody>
      </p:sp>
      <p:sp>
        <p:nvSpPr>
          <p:cNvPr id="15" name="TextBox 13"/>
          <p:cNvSpPr txBox="1"/>
          <p:nvPr/>
        </p:nvSpPr>
        <p:spPr>
          <a:xfrm>
            <a:off x="5001496" y="3290500"/>
            <a:ext cx="4680169" cy="276999"/>
          </a:xfrm>
          <a:prstGeom prst="rect">
            <a:avLst/>
          </a:prstGeom>
          <a:solidFill>
            <a:srgbClr val="92D050"/>
          </a:solidFill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Предупреждение </a:t>
            </a:r>
            <a:r>
              <a:rPr lang="ru-RU" sz="1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1, 2, 3 </a:t>
            </a: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степени </a:t>
            </a:r>
            <a:r>
              <a:rPr lang="ru-RU" sz="12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НМУ отсутствует</a:t>
            </a:r>
            <a:endParaRPr lang="ru-RU" sz="12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0" name="Таблица 2">
            <a:extLst>
              <a:ext uri="{FF2B5EF4-FFF2-40B4-BE49-F238E27FC236}">
                <a16:creationId xmlns:a16="http://schemas.microsoft.com/office/drawing/2014/main" xmlns="" id="{94CC0974-E1E4-47F3-9A8B-49A879A3B96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50115750"/>
              </p:ext>
            </p:extLst>
          </p:nvPr>
        </p:nvGraphicFramePr>
        <p:xfrm>
          <a:off x="5043602" y="4178697"/>
          <a:ext cx="4691064" cy="22286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05096">
                  <a:extLst>
                    <a:ext uri="{9D8B030D-6E8A-4147-A177-3AD203B41FA5}">
                      <a16:colId xmlns:a16="http://schemas.microsoft.com/office/drawing/2014/main" xmlns="" val="358377089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xmlns="" val="1276116030"/>
                    </a:ext>
                  </a:extLst>
                </a:gridCol>
                <a:gridCol w="1445808">
                  <a:extLst>
                    <a:ext uri="{9D8B030D-6E8A-4147-A177-3AD203B41FA5}">
                      <a16:colId xmlns:a16="http://schemas.microsoft.com/office/drawing/2014/main" xmlns="" val="2096923049"/>
                    </a:ext>
                  </a:extLst>
                </a:gridCol>
              </a:tblGrid>
              <a:tr h="504056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 smtClean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  <a:endParaRPr lang="ru-RU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61133486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marL="0" marR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9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0,03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24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0,05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950010825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58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0,01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90536008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879239550"/>
                  </a:ext>
                </a:extLst>
              </a:tr>
              <a:tr h="209679">
                <a:tc>
                  <a:txBody>
                    <a:bodyPr/>
                    <a:lstStyle/>
                    <a:p>
                      <a:pPr algn="l" rtl="0" fontAlgn="ctr"/>
                      <a:r>
                        <a:rPr lang="ru-RU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Сероводород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17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2,1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111285396"/>
                  </a:ext>
                </a:extLst>
              </a:tr>
              <a:tr h="210970">
                <a:tc>
                  <a:txBody>
                    <a:bodyPr/>
                    <a:lstStyle/>
                    <a:p>
                      <a:pPr algn="l" fontAlgn="b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Аммиак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kk-KZ" sz="1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 panose="02020603050405020304" pitchFamily="18" charset="0"/>
                        </a:rPr>
                        <a:t>0</a:t>
                      </a:r>
                      <a:endParaRPr lang="ru-RU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anose="020B0604020202020204" pitchFamily="34" charset="0"/>
              <a:buNone/>
              <a:defRPr/>
            </a:pPr>
            <a:endParaRPr kumimoji="0" lang="ru-RU" altLang="en-US" sz="1800" b="0" i="0" u="none" strike="noStrike" kern="1200" cap="none" spc="0" normalizeH="0" baseline="0" noProof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+mn-lt"/>
              <a:ea typeface="+mn-ea"/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Группа 5"/>
          <p:cNvGrpSpPr/>
          <p:nvPr/>
        </p:nvGrpSpPr>
        <p:grpSpPr>
          <a:xfrm>
            <a:off x="112712" y="246083"/>
            <a:ext cx="4840288" cy="586363"/>
            <a:chOff x="112712" y="246083"/>
            <a:chExt cx="4840288" cy="586363"/>
          </a:xfrm>
        </p:grpSpPr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xmlns="" id="{E1A8E3C0-CFA9-44DB-A7DD-D1427BEBA2CE}"/>
                </a:ext>
              </a:extLst>
            </p:cNvPr>
            <p:cNvSpPr txBox="1"/>
            <p:nvPr/>
          </p:nvSpPr>
          <p:spPr>
            <a:xfrm>
              <a:off x="317284" y="246083"/>
              <a:ext cx="4635716" cy="307777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ru-RU" sz="1400" b="1" dirty="0">
                  <a:solidFill>
                    <a:srgbClr val="000000"/>
                  </a:solidFill>
                  <a:latin typeface="Times New Roman" pitchFamily="18" charset="0"/>
                  <a:cs typeface="Times New Roman" pitchFamily="18" charset="0"/>
                  <a:sym typeface="+mn-ea"/>
                </a:rPr>
                <a:t>РЕКОМЕНДАЦИИ ДЛЯ НАСЕЛЕНИЯ ПРИ НМУ</a:t>
              </a:r>
              <a:endParaRPr lang="ru-RU" sz="1400" b="1" dirty="0"/>
            </a:p>
          </p:txBody>
        </p:sp>
        <p:sp>
          <p:nvSpPr>
            <p:cNvPr id="17" name="TextBox 16">
              <a:extLst>
                <a:ext uri="{FF2B5EF4-FFF2-40B4-BE49-F238E27FC236}">
                  <a16:creationId xmlns:a16="http://schemas.microsoft.com/office/drawing/2014/main" xmlns="" id="{A749C2F8-23C3-4A95-A976-9FB1B6BA7313}"/>
                </a:ext>
              </a:extLst>
            </p:cNvPr>
            <p:cNvSpPr txBox="1"/>
            <p:nvPr/>
          </p:nvSpPr>
          <p:spPr>
            <a:xfrm>
              <a:off x="112712" y="555447"/>
              <a:ext cx="4810180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indent="176213" algn="just">
                <a:spcAft>
                  <a:spcPts val="0"/>
                </a:spcAft>
              </a:pPr>
              <a:r>
                <a:rPr lang="ru-RU" sz="12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Рекомендации отсутствуют</a:t>
              </a:r>
            </a:p>
          </p:txBody>
        </p:sp>
      </p:grpSp>
      <p:sp>
        <p:nvSpPr>
          <p:cNvPr id="22" name="Прямоугольник 26"/>
          <p:cNvSpPr/>
          <p:nvPr/>
        </p:nvSpPr>
        <p:spPr>
          <a:xfrm>
            <a:off x="282217" y="4581128"/>
            <a:ext cx="4661089" cy="135421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just"/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городе </a:t>
            </a:r>
            <a:r>
              <a:rPr lang="ru-RU" altLang="ru-RU" sz="1200" dirty="0" err="1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Жезказган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наблюдения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 уровнем загрязнения атмосферного воздуха</a:t>
            </a:r>
            <a:r>
              <a:rPr lang="ru-RU" altLang="ru-RU" sz="1200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проводится на 3 постах </a:t>
            </a:r>
            <a:r>
              <a:rPr lang="ru-RU" alt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наблюдения: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1 — ул. М. 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Жалиля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 В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2 — 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Сарыарка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 «Г» , район трикотажной фабрики </a:t>
            </a:r>
          </a:p>
          <a:p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пост № 3 — ул. </a:t>
            </a:r>
            <a:r>
              <a:rPr lang="ru-RU" sz="1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Желтоксан</a:t>
            </a:r>
            <a:r>
              <a:rPr lang="ru-RU" sz="1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481 (площадь металлургов)</a:t>
            </a:r>
          </a:p>
          <a:p>
            <a:pPr algn="just"/>
            <a:endParaRPr lang="ru-RU" altLang="ru-RU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eaLnBrk="0" hangingPunct="0"/>
            <a:endParaRPr lang="ru-RU" altLang="ru-RU" sz="1000" dirty="0"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23" name="Прямоугольник 13"/>
          <p:cNvSpPr/>
          <p:nvPr/>
        </p:nvSpPr>
        <p:spPr>
          <a:xfrm>
            <a:off x="4937125" y="61558"/>
            <a:ext cx="4840288" cy="4619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 eaLnBrk="0" hangingPunct="0"/>
            <a:r>
              <a: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 sz="1200" dirty="0"/>
          </a:p>
        </p:txBody>
      </p:sp>
      <p:grpSp>
        <p:nvGrpSpPr>
          <p:cNvPr id="25" name="Группа 24"/>
          <p:cNvGrpSpPr/>
          <p:nvPr/>
        </p:nvGrpSpPr>
        <p:grpSpPr>
          <a:xfrm>
            <a:off x="5187422" y="4475821"/>
            <a:ext cx="4322234" cy="1712097"/>
            <a:chOff x="503478" y="4020530"/>
            <a:chExt cx="4322234" cy="1877815"/>
          </a:xfrm>
        </p:grpSpPr>
        <p:graphicFrame>
          <p:nvGraphicFramePr>
            <p:cNvPr id="26" name="Таблица 25"/>
            <p:cNvGraphicFramePr/>
            <p:nvPr>
              <p:extLst>
                <p:ext uri="{D42A27DB-BD31-4B8C-83A1-F6EECF244321}">
                  <p14:modId xmlns:p14="http://schemas.microsoft.com/office/powerpoint/2010/main" val="4116802539"/>
                </p:ext>
              </p:extLst>
            </p:nvPr>
          </p:nvGraphicFramePr>
          <p:xfrm>
            <a:off x="531522" y="5029036"/>
            <a:ext cx="4035777" cy="869309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xmlns="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xmlns="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</a:t>
                        </a:r>
                        <a:r>
                          <a:rPr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79-83-3</a:t>
                        </a:r>
                        <a:r>
                          <a:rPr lang="kk-KZ"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info@meteo.kz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xmlns="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</a:t>
                        </a:r>
                        <a:r>
                          <a:rPr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79-83-</a:t>
                        </a:r>
                        <a:r>
                          <a:rPr lang="en-US"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26</a:t>
                        </a:r>
                        <a:r>
                          <a:rPr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, 79-83-</a:t>
                        </a:r>
                        <a:r>
                          <a:rPr lang="en-US" sz="800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83</a:t>
                        </a: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 smtClean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ukpp@meteo.kz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xmlns="" val="10001"/>
                    </a:ext>
                  </a:extLst>
                </a:tr>
              </a:tbl>
            </a:graphicData>
          </a:graphic>
        </p:graphicFrame>
        <p:sp>
          <p:nvSpPr>
            <p:cNvPr id="27" name="Прямоугольник 8"/>
            <p:cNvSpPr/>
            <p:nvPr/>
          </p:nvSpPr>
          <p:spPr>
            <a:xfrm>
              <a:off x="503478" y="4280160"/>
              <a:ext cx="2153154" cy="104645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ctr">
              <a:spAutoFit/>
            </a:bodyPr>
            <a:lstStyle/>
            <a:p>
              <a:pPr algn="ctr"/>
              <a:endParaRPr lang="kk-KZ" altLang="ru-RU" sz="1200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kk-KZ" altLang="ru-RU" sz="1200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endParaRPr lang="ru-RU" alt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pPr algn="ctr"/>
              <a:r>
                <a:rPr lang="ru-RU" altLang="ru-RU" sz="1000" i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г. </a:t>
              </a:r>
              <a:r>
                <a:rPr lang="ru-RU" altLang="ru-RU" sz="1000" i="1" dirty="0" err="1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Нур</a:t>
              </a:r>
              <a:r>
                <a:rPr lang="ru-RU" altLang="ru-RU" sz="1000" i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-Султан, ул. </a:t>
              </a:r>
              <a:r>
                <a:rPr lang="ru-RU" altLang="ru-RU" sz="1000" i="1" dirty="0" err="1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Мангилик</a:t>
              </a:r>
              <a:r>
                <a:rPr lang="ru-RU" altLang="ru-RU" sz="1000" i="1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ел 11/1</a:t>
              </a:r>
            </a:p>
            <a:p>
              <a:pPr algn="ctr"/>
              <a:endParaRPr lang="ru-RU" altLang="ru-RU" sz="1000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  <p:sp>
          <p:nvSpPr>
            <p:cNvPr id="28" name="Прямоугольник 20"/>
            <p:cNvSpPr/>
            <p:nvPr/>
          </p:nvSpPr>
          <p:spPr>
            <a:xfrm>
              <a:off x="534699" y="4020530"/>
              <a:ext cx="4291013" cy="830262"/>
            </a:xfrm>
            <a:prstGeom prst="rect">
              <a:avLst/>
            </a:prstGeom>
            <a:noFill/>
            <a:ln w="9525">
              <a:noFill/>
            </a:ln>
          </p:spPr>
          <p:txBody>
            <a:bodyPr>
              <a:spAutoFit/>
            </a:bodyPr>
            <a:lstStyle/>
            <a:p>
              <a:endParaRPr lang="ru-RU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  <a:p>
              <a:r>
                <a:rPr lang="ru-RU" altLang="ru-RU" sz="1200" b="1" i="1" dirty="0" smtClean="0">
                  <a:solidFill>
                    <a:srgbClr val="000000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Контакты:</a:t>
              </a:r>
              <a:endParaRPr lang="ru-RU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ea typeface="Times New Roman" panose="02020603050405020304" pitchFamily="18" charset="0"/>
              </a:endParaRPr>
            </a:p>
          </p:txBody>
        </p:sp>
      </p:grpSp>
      <p:sp>
        <p:nvSpPr>
          <p:cNvPr id="29" name="Прямоугольник 11"/>
          <p:cNvSpPr/>
          <p:nvPr/>
        </p:nvSpPr>
        <p:spPr>
          <a:xfrm>
            <a:off x="5017538" y="6400703"/>
            <a:ext cx="4781550" cy="2540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en-US" sz="1000" b="1" i="1" dirty="0">
                <a:solidFill>
                  <a:srgbClr val="17375E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 использовании информации ссылка на РГП «Казгидромет» обязательна </a:t>
            </a:r>
            <a:endParaRPr lang="ru-RU" altLang="en-US" sz="1000" b="1" i="1" dirty="0">
              <a:solidFill>
                <a:srgbClr val="17375E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sp>
        <p:nvSpPr>
          <p:cNvPr id="18" name="Прямоугольник 17"/>
          <p:cNvSpPr/>
          <p:nvPr/>
        </p:nvSpPr>
        <p:spPr>
          <a:xfrm>
            <a:off x="4939002" y="1312426"/>
            <a:ext cx="4808538" cy="83099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>
            <a:defPPr>
              <a:defRPr lang="ru-RU"/>
            </a:defPPr>
            <a:lvl1pPr marL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1pPr>
            <a:lvl2pPr marL="457200" lvl="1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2pPr>
            <a:lvl3pPr marL="914400" lvl="2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3pPr>
            <a:lvl4pPr marL="1371600" lvl="3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4pPr>
            <a:lvl5pPr marL="1828800" lvl="4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5pPr>
            <a:lvl6pPr marL="2286000" lvl="5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6pPr>
            <a:lvl7pPr marL="2743200" lvl="6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7pPr>
            <a:lvl8pPr marL="3200400" lvl="7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8pPr>
            <a:lvl9pPr marL="3657600" lvl="8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None/>
              <a:defRPr b="0" i="0" u="none" kern="1200" baseline="0">
                <a:solidFill>
                  <a:schemeClr val="tx1"/>
                </a:solidFill>
                <a:latin typeface="Calibri" panose="020F0502020204030204" pitchFamily="34" charset="0"/>
                <a:ea typeface="+mn-ea"/>
                <a:cs typeface="+mn-cs"/>
              </a:defRPr>
            </a:lvl9pPr>
          </a:lstStyle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r>
              <a:rPr lang="ru-RU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</a:t>
            </a:r>
            <a:r>
              <a:rPr lang="kk-KZ" alt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Прямоугольник 1"/>
          <p:cNvSpPr/>
          <p:nvPr/>
        </p:nvSpPr>
        <p:spPr>
          <a:xfrm>
            <a:off x="5147618" y="6134142"/>
            <a:ext cx="4521389" cy="307777"/>
          </a:xfrm>
          <a:prstGeom prst="rect">
            <a:avLst/>
          </a:prstGeom>
          <a:solidFill>
            <a:schemeClr val="bg1"/>
          </a:solidFill>
          <a:ln w="9525">
            <a:noFill/>
          </a:ln>
        </p:spPr>
        <p:txBody>
          <a:bodyPr wrap="square"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rgbClr val="000000"/>
                </a:solidFill>
                <a:latin typeface="Calibri" panose="020F0502020204030204" pitchFamily="34" charset="0"/>
              </a:rPr>
              <a:t>  </a:t>
            </a:r>
            <a:r>
              <a:rPr lang="en-US" altLang="ru-RU" sz="1200" b="1" i="1" dirty="0" err="1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Составил</a:t>
            </a:r>
            <a:r>
              <a:rPr lang="kk-KZ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(а)</a:t>
            </a:r>
            <a:r>
              <a:rPr lang="en-US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r>
              <a:rPr lang="ru-RU" altLang="ru-RU" sz="1200" b="1" i="1" dirty="0" smtClean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kk-KZ" altLang="ru-RU" sz="1200" b="1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Нурмахамбет М.</a:t>
            </a:r>
            <a:endParaRPr lang="ru-RU" sz="1200" b="1" i="1" dirty="0">
              <a:solidFill>
                <a:srgbClr val="00000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</p:txBody>
      </p:sp>
      <p:graphicFrame>
        <p:nvGraphicFramePr>
          <p:cNvPr id="20" name="Таблица 19"/>
          <p:cNvGraphicFramePr/>
          <p:nvPr>
            <p:extLst>
              <p:ext uri="{D42A27DB-BD31-4B8C-83A1-F6EECF244321}">
                <p14:modId xmlns:p14="http://schemas.microsoft.com/office/powerpoint/2010/main" val="2729283765"/>
              </p:ext>
            </p:extLst>
          </p:nvPr>
        </p:nvGraphicFramePr>
        <p:xfrm>
          <a:off x="5017538" y="494230"/>
          <a:ext cx="4651469" cy="827189"/>
        </p:xfrm>
        <a:graphic>
          <a:graphicData uri="http://schemas.openxmlformats.org/drawingml/2006/table">
            <a:tbl>
              <a:tblPr/>
              <a:tblGrid>
                <a:gridCol w="943574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707895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17491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9098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0,34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7737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0,34 ≤ Р &lt; 0,48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9518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0,48 ≤ Р &lt; 0,6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10888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0,6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</a:tbl>
          </a:graphicData>
        </a:graphic>
      </p:graphicFrame>
      <p:sp>
        <p:nvSpPr>
          <p:cNvPr id="21" name="Прямоугольник 20"/>
          <p:cNvSpPr/>
          <p:nvPr/>
        </p:nvSpPr>
        <p:spPr>
          <a:xfrm>
            <a:off x="4961971" y="2107894"/>
            <a:ext cx="4808538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0" hangingPunct="0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Условия предоставления предупреждений о НМУ различной степени</a:t>
            </a:r>
            <a:endParaRPr lang="ru-RU" alt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0" name="Таблица 29"/>
          <p:cNvGraphicFramePr/>
          <p:nvPr>
            <p:extLst>
              <p:ext uri="{D42A27DB-BD31-4B8C-83A1-F6EECF244321}">
                <p14:modId xmlns:p14="http://schemas.microsoft.com/office/powerpoint/2010/main" val="1030163310"/>
              </p:ext>
            </p:extLst>
          </p:nvPr>
        </p:nvGraphicFramePr>
        <p:xfrm>
          <a:off x="5017538" y="2373944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  <a:endParaRPr lang="ru-RU" sz="900" dirty="0" smtClean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</a:t>
                      </a:r>
                      <a:r>
                        <a:rPr lang="ru-RU" sz="9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  <a:endParaRPr lang="ru-RU" sz="900" dirty="0" smtClean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sp>
        <p:nvSpPr>
          <p:cNvPr id="24" name="TextBox 23"/>
          <p:cNvSpPr txBox="1"/>
          <p:nvPr/>
        </p:nvSpPr>
        <p:spPr>
          <a:xfrm>
            <a:off x="4961912" y="4594036"/>
            <a:ext cx="480851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 fontAlgn="b">
              <a:defRPr/>
            </a:pPr>
            <a:r>
              <a:rPr lang="ru-RU" sz="7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* </a:t>
            </a:r>
            <a:r>
              <a:rPr lang="ru-RU" sz="800" i="1" dirty="0">
                <a:solidFill>
                  <a:srgbClr val="00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 dirty="0">
              <a:solidFill>
                <a:srgbClr val="00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4028445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14493</TotalTime>
  <Words>562</Words>
  <Application>Microsoft Office PowerPoint</Application>
  <PresentationFormat>Лист A4 (210x297 мм)</PresentationFormat>
  <Paragraphs>104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User</cp:lastModifiedBy>
  <cp:revision>2436</cp:revision>
  <cp:lastPrinted>2021-07-01T03:56:27Z</cp:lastPrinted>
  <dcterms:created xsi:type="dcterms:W3CDTF">2018-03-27T06:03:00Z</dcterms:created>
  <dcterms:modified xsi:type="dcterms:W3CDTF">2022-10-24T05:54:08Z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