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792" autoAdjust="0"/>
    <p:restoredTop sz="94614" autoAdjust="0"/>
  </p:normalViewPr>
  <p:slideViewPr>
    <p:cSldViewPr showGuides="1">
      <p:cViewPr varScale="1">
        <p:scale>
          <a:sx n="108" d="100"/>
          <a:sy n="108" d="100"/>
        </p:scale>
        <p:origin x="1956" y="138"/>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2" y="1"/>
            <a:ext cx="2972421" cy="499402"/>
          </a:xfrm>
          <a:prstGeom prst="rect">
            <a:avLst/>
          </a:prstGeom>
        </p:spPr>
        <p:txBody>
          <a:bodyPr vert="horz" wrap="square" lIns="94213" tIns="47107" rIns="94213" bIns="47107" numCol="1" anchor="t" anchorCtr="0" compatLnSpc="1"/>
          <a:lstStyle>
            <a:lvl1pPr>
              <a:defRPr sz="1300" smtClean="0"/>
            </a:lvl1pPr>
          </a:lstStyle>
          <a:p>
            <a:pPr defTabSz="942131">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8" y="1"/>
            <a:ext cx="2972421" cy="499402"/>
          </a:xfrm>
          <a:prstGeom prst="rect">
            <a:avLst/>
          </a:prstGeom>
        </p:spPr>
        <p:txBody>
          <a:bodyPr vert="horz" wrap="square" lIns="94213" tIns="47107" rIns="94213" bIns="47107" numCol="1" anchor="t" anchorCtr="0" compatLnSpc="1"/>
          <a:lstStyle>
            <a:lvl1pPr algn="r">
              <a:defRPr sz="1300" smtClean="0"/>
            </a:lvl1pPr>
          </a:lstStyle>
          <a:p>
            <a:pPr defTabSz="942131">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4888" y="1243013"/>
            <a:ext cx="4848225"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8"/>
            <a:ext cx="5485157" cy="3917079"/>
          </a:xfrm>
          <a:prstGeom prst="rect">
            <a:avLst/>
          </a:prstGeom>
          <a:noFill/>
          <a:ln w="9525">
            <a:noFill/>
            <a:miter lim="800000"/>
          </a:ln>
        </p:spPr>
        <p:txBody>
          <a:bodyPr vert="horz" wrap="square" lIns="94213" tIns="47107" rIns="94213" bIns="47107" numCol="1" anchor="t" anchorCtr="0" compatLnSpc="1"/>
          <a:lstStyle/>
          <a:p>
            <a:pPr marL="0" marR="0" lvl="0" indent="0" algn="l" defTabSz="942131"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064" marR="0" lvl="1" indent="0" algn="l" defTabSz="942131"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131" marR="0" lvl="2" indent="0" algn="l" defTabSz="942131"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195" marR="0" lvl="3" indent="0" algn="l" defTabSz="942131"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260" marR="0" lvl="4" indent="0" algn="l" defTabSz="942131"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2" y="9447874"/>
            <a:ext cx="2972421" cy="499402"/>
          </a:xfrm>
          <a:prstGeom prst="rect">
            <a:avLst/>
          </a:prstGeom>
        </p:spPr>
        <p:txBody>
          <a:bodyPr vert="horz" wrap="square" lIns="94213" tIns="47107" rIns="94213" bIns="47107" numCol="1" anchor="b" anchorCtr="0" compatLnSpc="1"/>
          <a:lstStyle>
            <a:lvl1pPr>
              <a:defRPr sz="1300" smtClean="0"/>
            </a:lvl1pPr>
          </a:lstStyle>
          <a:p>
            <a:pPr defTabSz="942131">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8" y="9447874"/>
            <a:ext cx="2972421" cy="499402"/>
          </a:xfrm>
          <a:prstGeom prst="rect">
            <a:avLst/>
          </a:prstGeom>
        </p:spPr>
        <p:txBody>
          <a:bodyPr vert="horz" wrap="square" lIns="94213" tIns="47107" rIns="94213" bIns="47107"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KZ" dirty="0"/>
          </a:p>
        </p:txBody>
      </p:sp>
    </p:spTree>
    <p:extLst>
      <p:ext uri="{BB962C8B-B14F-4D97-AF65-F5344CB8AC3E}">
        <p14:creationId xmlns:p14="http://schemas.microsoft.com/office/powerpoint/2010/main" val="12911617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60277"/>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1966748685"/>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a:solidFill>
                            <a:srgbClr val="002060"/>
                          </a:solidFill>
                          <a:latin typeface="Times New Roman" panose="02020603050405020304" pitchFamily="18" charset="0"/>
                          <a:cs typeface="Times New Roman" panose="02020603050405020304" pitchFamily="18" charset="0"/>
                        </a:rPr>
                        <a:t>Павлодар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3" cstate="print"/>
          <a:srcRect t="17818" b="17471"/>
          <a:stretch>
            <a:fillRect/>
          </a:stretch>
        </p:blipFill>
        <p:spPr>
          <a:xfrm>
            <a:off x="1352600" y="1052736"/>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2666404227"/>
              </p:ext>
            </p:extLst>
          </p:nvPr>
        </p:nvGraphicFramePr>
        <p:xfrm>
          <a:off x="307975" y="3186321"/>
          <a:ext cx="4465638" cy="1965960"/>
        </p:xfrm>
        <a:graphic>
          <a:graphicData uri="http://schemas.openxmlformats.org/drawingml/2006/table">
            <a:tbl>
              <a:tblPr/>
              <a:tblGrid>
                <a:gridCol w="4465638">
                  <a:extLst>
                    <a:ext uri="{9D8B030D-6E8A-4147-A177-3AD203B41FA5}">
                      <a16:colId xmlns:a16="http://schemas.microsoft.com/office/drawing/2014/main" val="20000"/>
                    </a:ext>
                  </a:extLst>
                </a:gridCol>
              </a:tblGrid>
              <a:tr h="178880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 297 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 БЮЛЛЕТЕНІ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baseline="0" dirty="0">
                          <a:solidFill>
                            <a:srgbClr val="002060"/>
                          </a:solidFill>
                          <a:latin typeface="Times New Roman" panose="02020603050405020304" pitchFamily="18" charset="0"/>
                          <a:cs typeface="Times New Roman" panose="02020603050405020304" pitchFamily="18" charset="0"/>
                        </a:rPr>
                        <a:t>2022 жыл 24 казан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81879166"/>
              </p:ext>
            </p:extLst>
          </p:nvPr>
        </p:nvGraphicFramePr>
        <p:xfrm>
          <a:off x="5139910" y="6527166"/>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30017" y="3365916"/>
            <a:ext cx="4808537"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24 казан </a:t>
            </a:r>
            <a:r>
              <a:rPr lang="kk-KZ" altLang="ru-RU" sz="1200" b="1" dirty="0">
                <a:latin typeface="Times New Roman" panose="02020603050405020304" pitchFamily="18" charset="0"/>
                <a:cs typeface="Times New Roman" panose="02020603050405020304" pitchFamily="18" charset="0"/>
              </a:rPr>
              <a:t>бойынша </a:t>
            </a:r>
            <a:r>
              <a:rPr lang="ru-RU" altLang="ru-RU" sz="1200" b="1" dirty="0">
                <a:latin typeface="Times New Roman" panose="02020603050405020304" pitchFamily="18" charset="0"/>
                <a:cs typeface="Times New Roman" panose="02020603050405020304" pitchFamily="18" charset="0"/>
              </a:rPr>
              <a:t>Павлодар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r>
              <a:rPr lang="ru-RU" altLang="ru-RU" sz="1200" b="1" dirty="0">
                <a:latin typeface="Times New Roman" panose="02020603050405020304" pitchFamily="18" charset="0"/>
                <a:cs typeface="Times New Roman" panose="02020603050405020304" pitchFamily="18" charset="0"/>
              </a:rPr>
              <a:t> </a:t>
            </a: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2048518862"/>
              </p:ext>
            </p:extLst>
          </p:nvPr>
        </p:nvGraphicFramePr>
        <p:xfrm>
          <a:off x="5014224" y="3947516"/>
          <a:ext cx="4691064" cy="2560441"/>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609721">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30369">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30369">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30369">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32391">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32391">
                <a:tc>
                  <a:txBody>
                    <a:bodyPr/>
                    <a:lstStyle/>
                    <a:p>
                      <a:r>
                        <a:rPr lang="ru-RU" sz="1000" dirty="0">
                          <a:solidFill>
                            <a:schemeClr val="tx1"/>
                          </a:solidFill>
                          <a:latin typeface="Times New Roman" panose="02020603050405020304" pitchFamily="18" charset="0"/>
                          <a:cs typeface="Times New Roman" panose="02020603050405020304" pitchFamily="18" charset="0"/>
                        </a:rPr>
                        <a:t>Диоксид азота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endParaRPr lang="kk-KZ"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04227911"/>
                  </a:ext>
                </a:extLst>
              </a:tr>
              <a:tr h="232391">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1097977"/>
                  </a:ext>
                </a:extLst>
              </a:tr>
              <a:tr h="232391">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33118408"/>
                  </a:ext>
                </a:extLst>
              </a:tr>
              <a:tr h="232391">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endParaRPr lang="ru-RU" sz="1000" b="0" i="0" u="none" strike="noStrike" dirty="0">
                        <a:solidFill>
                          <a:srgbClr val="000000"/>
                        </a:solidFill>
                        <a:effectLst/>
                        <a:latin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1713089"/>
                  </a:ext>
                </a:extLst>
              </a:tr>
            </a:tbl>
          </a:graphicData>
        </a:graphic>
      </p:graphicFrame>
      <p:sp>
        <p:nvSpPr>
          <p:cNvPr id="16" name="Прямоугольник 15"/>
          <p:cNvSpPr/>
          <p:nvPr/>
        </p:nvSpPr>
        <p:spPr>
          <a:xfrm>
            <a:off x="5014225" y="209729"/>
            <a:ext cx="4701348" cy="1615827"/>
          </a:xfrm>
          <a:prstGeom prst="rect">
            <a:avLst/>
          </a:prstGeom>
        </p:spPr>
        <p:txBody>
          <a:bodyPr wrap="square" anchor="ctr">
            <a:spAutoFit/>
          </a:bodyPr>
          <a:lstStyle/>
          <a:p>
            <a:pPr algn="ctr"/>
            <a:r>
              <a:rPr lang="ru-RU" altLang="ru-RU" sz="1100" b="1" dirty="0">
                <a:latin typeface="Times New Roman" panose="02020603050405020304" pitchFamily="18" charset="0"/>
                <a:cs typeface="Times New Roman" panose="02020603050405020304" pitchFamily="18" charset="0"/>
              </a:rPr>
              <a:t>Павлодар қаласы бойынша 25 </a:t>
            </a:r>
            <a:r>
              <a:rPr lang="ru-RU" altLang="ru-RU" sz="1100" b="1" dirty="0" err="1">
                <a:latin typeface="Times New Roman" panose="02020603050405020304" pitchFamily="18" charset="0"/>
                <a:cs typeface="Times New Roman" panose="02020603050405020304" pitchFamily="18" charset="0"/>
              </a:rPr>
              <a:t>қазанға</a:t>
            </a:r>
            <a:r>
              <a:rPr lang="ru-RU" altLang="ru-RU" sz="1100" b="1" dirty="0">
                <a:latin typeface="Times New Roman" panose="02020603050405020304" pitchFamily="18" charset="0"/>
                <a:cs typeface="Times New Roman" panose="02020603050405020304" pitchFamily="18" charset="0"/>
              </a:rPr>
              <a:t> </a:t>
            </a:r>
          </a:p>
          <a:p>
            <a:pPr algn="ctr"/>
            <a:r>
              <a:rPr lang="ru-RU" altLang="ru-RU" sz="1100" b="1" dirty="0" err="1">
                <a:latin typeface="Times New Roman" panose="02020603050405020304" pitchFamily="18" charset="0"/>
                <a:cs typeface="Times New Roman" panose="02020603050405020304" pitchFamily="18" charset="0"/>
              </a:rPr>
              <a:t>арналған</a:t>
            </a:r>
            <a:r>
              <a:rPr lang="ru-RU" altLang="ru-RU" sz="1100" b="1" dirty="0">
                <a:latin typeface="Times New Roman" panose="02020603050405020304" pitchFamily="18" charset="0"/>
                <a:cs typeface="Times New Roman" panose="02020603050405020304" pitchFamily="18" charset="0"/>
              </a:rPr>
              <a:t> ауа-райы болжамы</a:t>
            </a:r>
          </a:p>
          <a:p>
            <a:pPr algn="ctr"/>
            <a:r>
              <a:rPr lang="ru-RU" altLang="ru-RU" sz="1100" b="1" dirty="0">
                <a:latin typeface="Times New Roman" panose="02020603050405020304" pitchFamily="18" charset="0"/>
                <a:cs typeface="Times New Roman" panose="02020603050405020304" pitchFamily="18" charset="0"/>
              </a:rPr>
              <a:t>2022 ж. 24 қазанда с. 21-ден. 25 </a:t>
            </a:r>
            <a:r>
              <a:rPr lang="ru-RU" altLang="ru-RU" sz="1100" b="1" dirty="0" err="1">
                <a:latin typeface="Times New Roman" panose="02020603050405020304" pitchFamily="18" charset="0"/>
                <a:cs typeface="Times New Roman" panose="02020603050405020304" pitchFamily="18" charset="0"/>
              </a:rPr>
              <a:t>қазанға</a:t>
            </a:r>
            <a:r>
              <a:rPr lang="ru-RU" altLang="ru-RU" sz="1100" b="1" dirty="0">
                <a:latin typeface="Times New Roman" panose="02020603050405020304" pitchFamily="18" charset="0"/>
                <a:cs typeface="Times New Roman" panose="02020603050405020304" pitchFamily="18" charset="0"/>
              </a:rPr>
              <a:t> с. 21-ге дейін</a:t>
            </a:r>
          </a:p>
          <a:p>
            <a:pPr algn="just"/>
            <a:r>
              <a:rPr lang="kk-KZ" sz="1100" kern="1400" dirty="0">
                <a:solidFill>
                  <a:srgbClr val="000000"/>
                </a:solidFill>
                <a:latin typeface="Times New Roman" panose="02020603050405020304" pitchFamily="18" charset="0"/>
                <a:ea typeface="Times New Roman" panose="02020603050405020304" pitchFamily="18" charset="0"/>
              </a:rPr>
              <a:t>        Жауын-шашынсыз. Оңтүстіктен жел соғады, күші 9-14 </a:t>
            </a:r>
            <a:r>
              <a:rPr lang="kk-KZ" sz="1100" dirty="0">
                <a:latin typeface="Times New Roman" panose="02020603050405020304" pitchFamily="18" charset="0"/>
                <a:ea typeface="Times New Roman" panose="02020603050405020304" pitchFamily="18" charset="0"/>
              </a:rPr>
              <a:t>м/с</a:t>
            </a:r>
            <a:r>
              <a:rPr lang="kk-KZ" sz="1100" kern="1400" dirty="0">
                <a:solidFill>
                  <a:srgbClr val="000000"/>
                </a:solidFill>
                <a:latin typeface="Times New Roman" panose="02020603050405020304" pitchFamily="18" charset="0"/>
                <a:ea typeface="Times New Roman" panose="02020603050405020304" pitchFamily="18" charset="0"/>
              </a:rPr>
              <a:t>. Ауа температурасы түнде 5-7 аяз, күндіз 5-7 жылы.</a:t>
            </a:r>
          </a:p>
          <a:p>
            <a:pPr algn="ct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25 </a:t>
            </a:r>
            <a:r>
              <a:rPr lang="ru-RU" sz="1100" b="1" dirty="0" err="1">
                <a:solidFill>
                  <a:schemeClr val="tx1">
                    <a:lumMod val="75000"/>
                    <a:lumOff val="25000"/>
                  </a:schemeClr>
                </a:solidFill>
                <a:latin typeface="Times New Roman" panose="02020603050405020304" pitchFamily="18" charset="0"/>
                <a:cs typeface="Times New Roman" panose="02020603050405020304" pitchFamily="18" charset="0"/>
              </a:rPr>
              <a:t>қазанға</a:t>
            </a: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2022 ж. </a:t>
            </a:r>
          </a:p>
          <a:p>
            <a:pPr algn="ct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24 </a:t>
            </a:r>
            <a:r>
              <a:rPr lang="ru-RU" sz="1100" b="1" dirty="0" err="1">
                <a:solidFill>
                  <a:schemeClr val="tx1">
                    <a:lumMod val="75000"/>
                    <a:lumOff val="25000"/>
                  </a:schemeClr>
                </a:solidFill>
                <a:latin typeface="Times New Roman" panose="02020603050405020304" pitchFamily="18" charset="0"/>
                <a:cs typeface="Times New Roman" panose="02020603050405020304" pitchFamily="18" charset="0"/>
              </a:rPr>
              <a:t>қазан</a:t>
            </a:r>
            <a:r>
              <a:rPr lang="kk-KZ" sz="1100" b="1" dirty="0">
                <a:solidFill>
                  <a:prstClr val="black">
                    <a:lumMod val="75000"/>
                    <a:lumOff val="25000"/>
                  </a:prstClr>
                </a:solidFill>
                <a:latin typeface="Times New Roman" panose="02020603050405020304" pitchFamily="18" charset="0"/>
                <a:cs typeface="Times New Roman" panose="02020603050405020304" pitchFamily="18" charset="0"/>
              </a:rPr>
              <a:t>нан</a:t>
            </a: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с. 21-ден 25 </a:t>
            </a:r>
            <a:r>
              <a:rPr lang="kk-KZ" sz="1100" b="1" dirty="0">
                <a:latin typeface="Times New Roman" panose="02020603050405020304" pitchFamily="18" charset="0"/>
                <a:cs typeface="Times New Roman" panose="02020603050405020304" pitchFamily="18" charset="0"/>
              </a:rPr>
              <a:t>қазанға</a:t>
            </a: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с. 09-ға дейін </a:t>
            </a:r>
          </a:p>
          <a:p>
            <a:pPr algn="just"/>
            <a:r>
              <a:rPr lang="kk-KZ" sz="1100" kern="1400" dirty="0">
                <a:solidFill>
                  <a:srgbClr val="000000"/>
                </a:solidFill>
                <a:latin typeface="Times New Roman" panose="02020603050405020304" pitchFamily="18" charset="0"/>
                <a:cs typeface="Times New Roman" panose="02020603050405020304" pitchFamily="18" charset="0"/>
              </a:rPr>
              <a:t>        </a:t>
            </a:r>
            <a:r>
              <a:rPr lang="kk-KZ" sz="1100" kern="1400" dirty="0">
                <a:solidFill>
                  <a:srgbClr val="000000"/>
                </a:solidFill>
                <a:latin typeface="Times New Roman" panose="02020603050405020304" pitchFamily="18" charset="0"/>
                <a:ea typeface="Times New Roman" panose="02020603050405020304" pitchFamily="18" charset="0"/>
              </a:rPr>
              <a:t>Жауын-шашынсыз</a:t>
            </a:r>
            <a:r>
              <a:rPr lang="kk-KZ" sz="1100" kern="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kk-KZ" sz="1100" kern="1400" dirty="0">
                <a:solidFill>
                  <a:srgbClr val="000000"/>
                </a:solidFill>
                <a:latin typeface="Times New Roman" panose="02020603050405020304" pitchFamily="18" charset="0"/>
                <a:ea typeface="Times New Roman" panose="02020603050405020304" pitchFamily="18" charset="0"/>
              </a:rPr>
              <a:t>Оңтүстік-батыстан</a:t>
            </a:r>
            <a:r>
              <a:rPr lang="ru-RU" sz="1100" dirty="0">
                <a:latin typeface="Times New Roman" panose="02020603050405020304" pitchFamily="18" charset="0"/>
                <a:cs typeface="Times New Roman" panose="02020603050405020304" pitchFamily="18" charset="0"/>
              </a:rPr>
              <a:t> </a:t>
            </a:r>
            <a:r>
              <a:rPr lang="kk-KZ" sz="1100" kern="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жел соғады, күші 9-14 м/с. </a:t>
            </a:r>
            <a:r>
              <a:rPr lang="ru-RU" sz="1100" dirty="0">
                <a:solidFill>
                  <a:srgbClr val="000000"/>
                </a:solidFill>
                <a:latin typeface="Times New Roman" panose="02020603050405020304" pitchFamily="18" charset="0"/>
                <a:cs typeface="Times New Roman" panose="02020603050405020304" pitchFamily="18" charset="0"/>
              </a:rPr>
              <a:t>Ауа температурасы </a:t>
            </a:r>
            <a:r>
              <a:rPr lang="ru-RU" sz="1100" dirty="0" err="1">
                <a:solidFill>
                  <a:srgbClr val="000000"/>
                </a:solidFill>
                <a:latin typeface="Times New Roman" panose="02020603050405020304" pitchFamily="18" charset="0"/>
                <a:cs typeface="Times New Roman" panose="02020603050405020304" pitchFamily="18" charset="0"/>
              </a:rPr>
              <a:t>түнде</a:t>
            </a:r>
            <a:r>
              <a:rPr lang="ru-RU" sz="1100">
                <a:solidFill>
                  <a:srgbClr val="000000"/>
                </a:solidFill>
                <a:latin typeface="Times New Roman" panose="02020603050405020304" pitchFamily="18" charset="0"/>
                <a:cs typeface="Times New Roman" panose="02020603050405020304" pitchFamily="18" charset="0"/>
              </a:rPr>
              <a:t> 2-4 аяз</a:t>
            </a:r>
            <a:r>
              <a:rPr lang="ru-RU" sz="1100" dirty="0">
                <a:solidFill>
                  <a:srgbClr val="000000"/>
                </a:solidFill>
                <a:latin typeface="Times New Roman" panose="02020603050405020304" pitchFamily="18" charset="0"/>
                <a:cs typeface="Times New Roman" panose="02020603050405020304" pitchFamily="18" charset="0"/>
              </a:rPr>
              <a:t>. </a:t>
            </a:r>
          </a:p>
        </p:txBody>
      </p:sp>
      <p:sp>
        <p:nvSpPr>
          <p:cNvPr id="22" name="TextBox 13">
            <a:extLst>
              <a:ext uri="{FF2B5EF4-FFF2-40B4-BE49-F238E27FC236}">
                <a16:creationId xmlns:a16="http://schemas.microsoft.com/office/drawing/2014/main" id="{25FFC0C9-CE5E-4A2A-B300-5B91E7365327}"/>
              </a:ext>
            </a:extLst>
          </p:cNvPr>
          <p:cNvSpPr txBox="1"/>
          <p:nvPr/>
        </p:nvSpPr>
        <p:spPr>
          <a:xfrm>
            <a:off x="4976504" y="1844825"/>
            <a:ext cx="4715565"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lvl="0" algn="just"/>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2022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жылдың</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25 </a:t>
            </a:r>
            <a:r>
              <a:rPr lang="kk-KZ" sz="1200" dirty="0">
                <a:solidFill>
                  <a:schemeClr val="tx1"/>
                </a:solidFill>
                <a:latin typeface="Times New Roman" panose="02020603050405020304" pitchFamily="18" charset="0"/>
                <a:cs typeface="Times New Roman" panose="02020603050405020304" pitchFamily="18" charset="0"/>
              </a:rPr>
              <a:t>қ</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азаннан</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26 </a:t>
            </a:r>
            <a:r>
              <a:rPr lang="kk-KZ" sz="1200" dirty="0">
                <a:solidFill>
                  <a:schemeClr val="tx1"/>
                </a:solidFill>
                <a:latin typeface="Times New Roman" panose="02020603050405020304" pitchFamily="18" charset="0"/>
                <a:cs typeface="Times New Roman" panose="02020603050405020304" pitchFamily="18" charset="0"/>
              </a:rPr>
              <a:t>қ</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азанына</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қараған</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түні</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метеорологиялық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жағдайлар</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қала</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атмосферасында</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ластаушы</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заттардың</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жағдайлар</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ыдыруына</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етеді</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a:t>
            </a:r>
          </a:p>
          <a:p>
            <a:pPr lvl="0" algn="just"/>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Жалпы</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қала</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бойынша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ауаның</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ластану</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деңгейі</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төмендеуі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болады</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деп</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күтілуде</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a:t>
            </a:r>
            <a:endParaRPr lang="kk-KZ" sz="1200" dirty="0">
              <a:solidFill>
                <a:prstClr val="black"/>
              </a:solidFill>
              <a:latin typeface="Times New Roman" panose="02020603050405020304" pitchFamily="18" charset="0"/>
              <a:cs typeface="Times New Roman" panose="02020603050405020304" pitchFamily="18" charset="0"/>
            </a:endParaRPr>
          </a:p>
        </p:txBody>
      </p:sp>
      <p:pic>
        <p:nvPicPr>
          <p:cNvPr id="21" name="Рисунок 20">
            <a:extLst>
              <a:ext uri="{FF2B5EF4-FFF2-40B4-BE49-F238E27FC236}">
                <a16:creationId xmlns:a16="http://schemas.microsoft.com/office/drawing/2014/main" id="{CA408AB8-0CD4-4017-A25B-3FE2672E59E7}"/>
              </a:ext>
            </a:extLst>
          </p:cNvPr>
          <p:cNvPicPr>
            <a:picLocks noChangeAspect="1"/>
          </p:cNvPicPr>
          <p:nvPr/>
        </p:nvPicPr>
        <p:blipFill>
          <a:blip r:embed="rId4"/>
          <a:stretch>
            <a:fillRect/>
          </a:stretch>
        </p:blipFill>
        <p:spPr>
          <a:xfrm>
            <a:off x="4953000" y="2859862"/>
            <a:ext cx="4797968" cy="461665"/>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848295"/>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32211" y="4587619"/>
            <a:ext cx="4661089" cy="1938992"/>
          </a:xfrm>
          <a:prstGeom prst="rect">
            <a:avLst/>
          </a:prstGeom>
          <a:noFill/>
          <a:ln w="9525">
            <a:noFill/>
          </a:ln>
        </p:spPr>
        <p:txBody>
          <a:bodyPr wrap="square">
            <a:spAutoFit/>
          </a:bodyPr>
          <a:lstStyle/>
          <a:p>
            <a:pPr algn="just"/>
            <a:r>
              <a:rPr lang="ru-RU" altLang="ru-RU" sz="1200" dirty="0">
                <a:solidFill>
                  <a:srgbClr val="000000"/>
                </a:solidFill>
                <a:latin typeface="Times New Roman" panose="02020603050405020304" pitchFamily="18" charset="0"/>
                <a:cs typeface="Times New Roman" panose="02020603050405020304" pitchFamily="18" charset="0"/>
              </a:rPr>
              <a:t>Павлодар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7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1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-Московская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12/1</a:t>
            </a:r>
          </a:p>
          <a:p>
            <a:pPr algn="just"/>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бекет-Айманов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26/1</a:t>
            </a:r>
          </a:p>
          <a:p>
            <a:pPr algn="just"/>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-Ломов к-</a:t>
            </a:r>
            <a:r>
              <a:rPr lang="ru-RU" altLang="ru-RU" sz="1200" dirty="0" err="1">
                <a:solidFill>
                  <a:srgbClr val="000000"/>
                </a:solidFill>
                <a:latin typeface="Times New Roman" panose="02020603050405020304" pitchFamily="18" charset="0"/>
                <a:cs typeface="Times New Roman" panose="02020603050405020304" pitchFamily="18" charset="0"/>
              </a:rPr>
              <a:t>сі</a:t>
            </a:r>
            <a:endParaRPr lang="ru-RU" altLang="ru-RU" sz="1200" dirty="0">
              <a:solidFill>
                <a:srgbClr val="000000"/>
              </a:solidFill>
              <a:latin typeface="Times New Roman" panose="02020603050405020304" pitchFamily="18" charset="0"/>
              <a:cs typeface="Times New Roman" panose="02020603050405020304" pitchFamily="18" charset="0"/>
            </a:endParaRPr>
          </a:p>
          <a:p>
            <a:pPr algn="just"/>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бекет-Каз</a:t>
            </a:r>
            <a:r>
              <a:rPr lang="ru-RU" altLang="ru-RU" sz="1200" dirty="0">
                <a:solidFill>
                  <a:srgbClr val="000000"/>
                </a:solidFill>
                <a:latin typeface="Times New Roman" panose="02020603050405020304" pitchFamily="18" charset="0"/>
                <a:cs typeface="Times New Roman" panose="02020603050405020304" pitchFamily="18" charset="0"/>
              </a:rPr>
              <a:t>. Правда к-</a:t>
            </a:r>
            <a:r>
              <a:rPr lang="ru-RU" altLang="ru-RU" sz="1200" dirty="0" err="1">
                <a:solidFill>
                  <a:srgbClr val="000000"/>
                </a:solidFill>
                <a:latin typeface="Times New Roman" panose="02020603050405020304" pitchFamily="18" charset="0"/>
                <a:cs typeface="Times New Roman" panose="02020603050405020304" pitchFamily="18" charset="0"/>
              </a:rPr>
              <a:t>сі</a:t>
            </a:r>
            <a:endParaRPr lang="ru-RU" altLang="ru-RU" sz="1200" dirty="0">
              <a:solidFill>
                <a:srgbClr val="000000"/>
              </a:solidFill>
              <a:latin typeface="Times New Roman" panose="02020603050405020304" pitchFamily="18" charset="0"/>
              <a:cs typeface="Times New Roman" panose="02020603050405020304" pitchFamily="18" charset="0"/>
            </a:endParaRPr>
          </a:p>
          <a:p>
            <a:pPr algn="just"/>
            <a:r>
              <a:rPr lang="ru-RU" altLang="ru-RU" sz="1200" dirty="0">
                <a:solidFill>
                  <a:srgbClr val="000000"/>
                </a:solidFill>
                <a:latin typeface="Times New Roman" panose="02020603050405020304" pitchFamily="18" charset="0"/>
                <a:cs typeface="Times New Roman" panose="02020603050405020304" pitchFamily="18" charset="0"/>
              </a:rPr>
              <a:t>№ 5 </a:t>
            </a:r>
            <a:r>
              <a:rPr lang="ru-RU" altLang="ru-RU" sz="1200" dirty="0" err="1">
                <a:solidFill>
                  <a:srgbClr val="000000"/>
                </a:solidFill>
                <a:latin typeface="Times New Roman" panose="02020603050405020304" pitchFamily="18" charset="0"/>
                <a:cs typeface="Times New Roman" panose="02020603050405020304" pitchFamily="18" charset="0"/>
              </a:rPr>
              <a:t>бекет-Естай</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54</a:t>
            </a:r>
          </a:p>
          <a:p>
            <a:pPr algn="just"/>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-Затон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39</a:t>
            </a:r>
          </a:p>
          <a:p>
            <a:pPr algn="just"/>
            <a:r>
              <a:rPr lang="ru-RU" altLang="ru-RU" sz="1200" dirty="0">
                <a:solidFill>
                  <a:srgbClr val="000000"/>
                </a:solidFill>
                <a:latin typeface="Times New Roman" panose="02020603050405020304" pitchFamily="18" charset="0"/>
                <a:cs typeface="Times New Roman" panose="02020603050405020304" pitchFamily="18" charset="0"/>
              </a:rPr>
              <a:t>№ 7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a:t>
            </a:r>
            <a:r>
              <a:rPr lang="ru-RU" altLang="ru-RU" sz="1200" dirty="0" err="1">
                <a:solidFill>
                  <a:srgbClr val="000000"/>
                </a:solidFill>
                <a:latin typeface="Times New Roman" panose="02020603050405020304" pitchFamily="18" charset="0"/>
                <a:cs typeface="Times New Roman" panose="02020603050405020304" pitchFamily="18" charset="0"/>
              </a:rPr>
              <a:t>Дүйсенов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мен </a:t>
            </a:r>
            <a:r>
              <a:rPr lang="ru-RU" altLang="ru-RU" sz="1200" dirty="0" err="1">
                <a:solidFill>
                  <a:srgbClr val="000000"/>
                </a:solidFill>
                <a:latin typeface="Times New Roman" panose="02020603050405020304" pitchFamily="18" charset="0"/>
                <a:cs typeface="Times New Roman" panose="02020603050405020304" pitchFamily="18" charset="0"/>
              </a:rPr>
              <a:t>Торайғыров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көшесінің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қиылысы</a:t>
            </a:r>
            <a:r>
              <a:rPr lang="ru-RU" altLang="ru-RU" sz="1200" dirty="0"/>
              <a:t> </a:t>
            </a:r>
          </a:p>
          <a:p>
            <a:pPr eaLnBrk="0" hangingPunct="0"/>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37125" y="71745"/>
            <a:ext cx="4815488"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200270" y="4188430"/>
            <a:ext cx="4305072" cy="1913221"/>
            <a:chOff x="517463" y="3799939"/>
            <a:chExt cx="4305072" cy="2098406"/>
          </a:xfrm>
        </p:grpSpPr>
        <p:graphicFrame>
          <p:nvGraphicFramePr>
            <p:cNvPr id="26" name="Таблица 25"/>
            <p:cNvGraphicFramePr/>
            <p:nvPr>
              <p:extLst>
                <p:ext uri="{D42A27DB-BD31-4B8C-83A1-F6EECF244321}">
                  <p14:modId xmlns:p14="http://schemas.microsoft.com/office/powerpoint/2010/main" val="733286916"/>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517463" y="4161401"/>
              <a:ext cx="2165978" cy="877674"/>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ea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ea typeface="Times New Roman" panose="02020603050405020304" pitchFamily="18" charset="0"/>
                </a:rPr>
                <a:t>:</a:t>
              </a:r>
            </a:p>
          </p:txBody>
        </p:sp>
      </p:grpSp>
      <p:sp>
        <p:nvSpPr>
          <p:cNvPr id="29" name="Прямоугольник 11"/>
          <p:cNvSpPr/>
          <p:nvPr/>
        </p:nvSpPr>
        <p:spPr>
          <a:xfrm>
            <a:off x="5017538" y="6400703"/>
            <a:ext cx="4781550" cy="400110"/>
          </a:xfrm>
          <a:prstGeom prst="rect">
            <a:avLst/>
          </a:prstGeom>
          <a:noFill/>
          <a:ln w="9525">
            <a:noFill/>
          </a:ln>
        </p:spPr>
        <p:txBody>
          <a:bodyPr>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44812" y="6113578"/>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Ертаева С.Ә.</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2205301285"/>
              </p:ext>
            </p:extLst>
          </p:nvPr>
        </p:nvGraphicFramePr>
        <p:xfrm>
          <a:off x="5276082" y="505311"/>
          <a:ext cx="4167505" cy="804672"/>
        </p:xfrm>
        <a:graphic>
          <a:graphicData uri="http://schemas.openxmlformats.org/drawingml/2006/table">
            <a:tbl>
              <a:tblPr/>
              <a:tblGrid>
                <a:gridCol w="1105309">
                  <a:extLst>
                    <a:ext uri="{9D8B030D-6E8A-4147-A177-3AD203B41FA5}">
                      <a16:colId xmlns:a16="http://schemas.microsoft.com/office/drawing/2014/main" val="20000"/>
                    </a:ext>
                  </a:extLst>
                </a:gridCol>
                <a:gridCol w="3062196">
                  <a:extLst>
                    <a:ext uri="{9D8B030D-6E8A-4147-A177-3AD203B41FA5}">
                      <a16:colId xmlns:a16="http://schemas.microsoft.com/office/drawing/2014/main" val="20001"/>
                    </a:ext>
                  </a:extLst>
                </a:gridCol>
              </a:tblGrid>
              <a:tr h="12333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09680">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0,1</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5163">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 ≤ Р &lt; 0,18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1474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0,18 ≤ Р &lt; 0,2</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31251">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0,2</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37125" y="1265658"/>
            <a:ext cx="4815488"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62840" y="2004567"/>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291679981"/>
              </p:ext>
            </p:extLst>
          </p:nvPr>
        </p:nvGraphicFramePr>
        <p:xfrm>
          <a:off x="5056762" y="2348239"/>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2840" y="4418342"/>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17630</TotalTime>
  <Words>582</Words>
  <Application>Microsoft Office PowerPoint</Application>
  <PresentationFormat>Лист A4 (210x297 мм)</PresentationFormat>
  <Paragraphs>86</Paragraphs>
  <Slides>2</Slides>
  <Notes>1</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2</vt:i4>
      </vt:variant>
    </vt:vector>
  </HeadingPairs>
  <TitlesOfParts>
    <vt:vector size="7" baseType="lpstr">
      <vt:lpstr>宋体</vt: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user</cp:lastModifiedBy>
  <cp:revision>2905</cp:revision>
  <cp:lastPrinted>2022-05-31T05:49:59Z</cp:lastPrinted>
  <dcterms:created xsi:type="dcterms:W3CDTF">2018-03-27T06:03:00Z</dcterms:created>
  <dcterms:modified xsi:type="dcterms:W3CDTF">2022-10-24T06:16:24Z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