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p:scale>
          <a:sx n="100" d="100"/>
          <a:sy n="100" d="100"/>
        </p:scale>
        <p:origin x="-1349" y="-58"/>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ukpp@meteo.kz" TargetMode="External"/><Relationship Id="rId2" Type="http://schemas.openxmlformats.org/officeDocument/2006/relationships/hyperlink" Target="mailto:info@meteo.kz"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851370" y="117475"/>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2255113917"/>
              </p:ext>
            </p:extLst>
          </p:nvPr>
        </p:nvGraphicFramePr>
        <p:xfrm>
          <a:off x="344488" y="6392863"/>
          <a:ext cx="4465638" cy="347663"/>
        </p:xfrm>
        <a:graphic>
          <a:graphicData uri="http://schemas.openxmlformats.org/drawingml/2006/table">
            <a:tbl>
              <a:tblPr/>
              <a:tblGrid>
                <a:gridCol w="4465638">
                  <a:extLst>
                    <a:ext uri="{9D8B030D-6E8A-4147-A177-3AD203B41FA5}">
                      <a16:colId xmlns=""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x-none" sz="1200" b="1" i="1" dirty="0" smtClean="0">
                          <a:solidFill>
                            <a:srgbClr val="002060"/>
                          </a:solidFill>
                          <a:latin typeface="Times New Roman" panose="02020603050405020304" pitchFamily="18" charset="0"/>
                          <a:cs typeface="Times New Roman" panose="02020603050405020304" pitchFamily="18" charset="0"/>
                        </a:rPr>
                        <a:t>Қарағанды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smtClean="0">
                <a:solidFill>
                  <a:srgbClr val="0070C0"/>
                </a:solidFill>
                <a:latin typeface="Times New Roman" panose="02020603050405020304" pitchFamily="18" charset="0"/>
                <a:cs typeface="Times New Roman" panose="02020603050405020304" pitchFamily="18" charset="0"/>
              </a:rPr>
              <a:t>Қазақстан</a:t>
            </a:r>
            <a:r>
              <a:rPr lang="ru-RU" altLang="ru-RU" sz="1400" b="1" dirty="0" smtClean="0">
                <a:solidFill>
                  <a:srgbClr val="0070C0"/>
                </a:solidFill>
                <a:latin typeface="Times New Roman" panose="02020603050405020304" pitchFamily="18" charset="0"/>
                <a:cs typeface="Times New Roman" panose="02020603050405020304" pitchFamily="18" charset="0"/>
              </a:rPr>
              <a:t> </a:t>
            </a:r>
            <a:r>
              <a:rPr lang="ru-RU" altLang="ru-RU" sz="1400" b="1" dirty="0" err="1" smtClean="0">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smtClean="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smtClean="0">
                <a:solidFill>
                  <a:srgbClr val="0070C0"/>
                </a:solidFill>
                <a:latin typeface="Times New Roman" panose="02020603050405020304" pitchFamily="18" charset="0"/>
                <a:cs typeface="Times New Roman" panose="02020603050405020304" pitchFamily="18" charset="0"/>
              </a:rPr>
              <a:t>және</a:t>
            </a:r>
            <a:r>
              <a:rPr lang="ru-RU" altLang="ru-RU" sz="1400" b="1" dirty="0" smtClean="0">
                <a:solidFill>
                  <a:srgbClr val="0070C0"/>
                </a:solidFill>
                <a:latin typeface="Times New Roman" panose="02020603050405020304" pitchFamily="18" charset="0"/>
                <a:cs typeface="Times New Roman" panose="02020603050405020304" pitchFamily="18" charset="0"/>
              </a:rPr>
              <a:t> </a:t>
            </a:r>
            <a:r>
              <a:rPr lang="ru-RU" altLang="ru-RU" sz="1400" b="1" dirty="0" err="1" smtClean="0">
                <a:solidFill>
                  <a:srgbClr val="0070C0"/>
                </a:solidFill>
                <a:latin typeface="Times New Roman" panose="02020603050405020304" pitchFamily="18" charset="0"/>
                <a:cs typeface="Times New Roman" panose="02020603050405020304" pitchFamily="18" charset="0"/>
              </a:rPr>
              <a:t>табиғи</a:t>
            </a:r>
            <a:r>
              <a:rPr lang="ru-RU" altLang="ru-RU" sz="1400" b="1" dirty="0" smtClean="0">
                <a:solidFill>
                  <a:srgbClr val="0070C0"/>
                </a:solidFill>
                <a:latin typeface="Times New Roman" panose="02020603050405020304" pitchFamily="18" charset="0"/>
                <a:cs typeface="Times New Roman" panose="02020603050405020304" pitchFamily="18" charset="0"/>
              </a:rPr>
              <a:t> </a:t>
            </a:r>
            <a:r>
              <a:rPr lang="ru-RU" altLang="ru-RU" sz="1400" b="1" dirty="0" err="1" smtClean="0">
                <a:solidFill>
                  <a:srgbClr val="0070C0"/>
                </a:solidFill>
                <a:latin typeface="Times New Roman" panose="02020603050405020304" pitchFamily="18" charset="0"/>
                <a:cs typeface="Times New Roman" panose="02020603050405020304" pitchFamily="18" charset="0"/>
              </a:rPr>
              <a:t>ресурстар</a:t>
            </a:r>
            <a:r>
              <a:rPr lang="ru-RU" altLang="ru-RU" sz="1400" b="1" dirty="0" smtClean="0">
                <a:solidFill>
                  <a:srgbClr val="0070C0"/>
                </a:solidFill>
                <a:latin typeface="Times New Roman" panose="02020603050405020304" pitchFamily="18" charset="0"/>
                <a:cs typeface="Times New Roman" panose="02020603050405020304" pitchFamily="18" charset="0"/>
              </a:rPr>
              <a:t> </a:t>
            </a:r>
            <a:r>
              <a:rPr lang="ru-RU" altLang="ru-RU" sz="1400" b="1" dirty="0" err="1" smtClean="0">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smtClean="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1911494638"/>
              </p:ext>
            </p:extLst>
          </p:nvPr>
        </p:nvGraphicFramePr>
        <p:xfrm>
          <a:off x="307975" y="2588895"/>
          <a:ext cx="4465638" cy="2209800"/>
        </p:xfrm>
        <a:graphic>
          <a:graphicData uri="http://schemas.openxmlformats.org/drawingml/2006/table">
            <a:tbl>
              <a:tblPr/>
              <a:tblGrid>
                <a:gridCol w="4465638">
                  <a:extLst>
                    <a:ext uri="{9D8B030D-6E8A-4147-A177-3AD203B41FA5}">
                      <a16:colId xmlns=""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smtClean="0">
                          <a:solidFill>
                            <a:srgbClr val="002060"/>
                          </a:solidFill>
                          <a:latin typeface="Times New Roman" panose="02020603050405020304" pitchFamily="18" charset="0"/>
                          <a:cs typeface="Times New Roman" panose="02020603050405020304" pitchFamily="18" charset="0"/>
                        </a:rPr>
                        <a:t>№297 КҮНДЕЛІКТІ</a:t>
                      </a:r>
                    </a:p>
                    <a:p>
                      <a:pPr lvl="0" algn="ctr" eaLnBrk="1" hangingPunct="1">
                        <a:buNone/>
                      </a:pPr>
                      <a:endParaRPr lang="ru-RU" altLang="x-none" sz="16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smtClean="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ru-RU" altLang="x-none" sz="16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smtClean="0">
                          <a:solidFill>
                            <a:srgbClr val="002060"/>
                          </a:solidFill>
                          <a:latin typeface="Times New Roman" panose="02020603050405020304" pitchFamily="18" charset="0"/>
                          <a:cs typeface="Times New Roman" panose="02020603050405020304" pitchFamily="18" charset="0"/>
                        </a:rPr>
                        <a:t>Қарағанды</a:t>
                      </a:r>
                      <a:r>
                        <a:rPr lang="ru-RU" altLang="x-none" sz="1400" b="1" i="1" dirty="0" smtClean="0">
                          <a:solidFill>
                            <a:srgbClr val="002060"/>
                          </a:solidFill>
                          <a:latin typeface="Times New Roman" panose="02020603050405020304" pitchFamily="18" charset="0"/>
                          <a:cs typeface="Times New Roman" panose="02020603050405020304" pitchFamily="18" charset="0"/>
                        </a:rPr>
                        <a:t> қ.</a:t>
                      </a:r>
                      <a:r>
                        <a:rPr lang="ru-RU" altLang="en-US" sz="1400" b="1" i="1" dirty="0" smtClean="0">
                          <a:solidFill>
                            <a:srgbClr val="002060"/>
                          </a:solidFill>
                          <a:latin typeface="Times New Roman" panose="02020603050405020304" pitchFamily="18" charset="0"/>
                          <a:cs typeface="Times New Roman" panose="02020603050405020304" pitchFamily="18" charset="0"/>
                        </a:rPr>
                        <a:t> </a:t>
                      </a:r>
                      <a:endParaRPr lang="en-US" altLang="x-none" sz="14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smtClean="0">
                          <a:solidFill>
                            <a:srgbClr val="002060"/>
                          </a:solidFill>
                          <a:latin typeface="Times New Roman" panose="02020603050405020304" pitchFamily="18" charset="0"/>
                          <a:cs typeface="Times New Roman" panose="02020603050405020304" pitchFamily="18" charset="0"/>
                        </a:rPr>
                        <a:t>2022</a:t>
                      </a:r>
                      <a:r>
                        <a:rPr lang="kk-KZ" altLang="zh-CN" sz="1200" b="1" i="1" baseline="0" dirty="0" smtClean="0">
                          <a:solidFill>
                            <a:srgbClr val="002060"/>
                          </a:solidFill>
                          <a:latin typeface="Times New Roman" panose="02020603050405020304" pitchFamily="18" charset="0"/>
                          <a:cs typeface="Times New Roman" panose="02020603050405020304" pitchFamily="18" charset="0"/>
                        </a:rPr>
                        <a:t> жыл 24 қазан</a:t>
                      </a:r>
                      <a:endParaRPr lang="zh-CN" altLang="x-none" sz="1200" b="1" i="1" dirty="0" smtClean="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bl>
          </a:graphicData>
        </a:graphic>
      </p:graphicFrame>
      <p:sp>
        <p:nvSpPr>
          <p:cNvPr id="3" name="Прямоугольник 2"/>
          <p:cNvSpPr/>
          <p:nvPr/>
        </p:nvSpPr>
        <p:spPr>
          <a:xfrm>
            <a:off x="4851370" y="114302"/>
            <a:ext cx="4910167" cy="1785104"/>
          </a:xfrm>
          <a:prstGeom prst="rect">
            <a:avLst/>
          </a:prstGeom>
        </p:spPr>
        <p:txBody>
          <a:bodyPr wrap="square">
            <a:spAutoFit/>
          </a:bodyPr>
          <a:lstStyle/>
          <a:p>
            <a:pPr lvl="0" algn="ctr"/>
            <a:r>
              <a:rPr lang="kk-KZ" altLang="ru-RU" sz="1100" b="1" dirty="0" smtClean="0">
                <a:latin typeface="Times New Roman" panose="02020603050405020304" pitchFamily="18" charset="0"/>
                <a:cs typeface="Times New Roman" panose="02020603050405020304" pitchFamily="18" charset="0"/>
              </a:rPr>
              <a:t>Қарағанды қаласы бойынша</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25 қазанға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24 </a:t>
            </a:r>
            <a:r>
              <a:rPr lang="ru-RU" altLang="ru-RU" sz="1100" b="1" dirty="0" err="1">
                <a:solidFill>
                  <a:srgbClr val="000000"/>
                </a:solidFill>
                <a:latin typeface="Times New Roman" panose="02020603050405020304" pitchFamily="18" charset="0"/>
                <a:cs typeface="Times New Roman" panose="02020603050405020304" pitchFamily="18" charset="0"/>
              </a:rPr>
              <a:t>қазан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25</a:t>
            </a:r>
            <a:r>
              <a:rPr lang="kk-KZ" altLang="ru-RU" sz="1100" b="1" dirty="0">
                <a:solidFill>
                  <a:srgbClr val="000000"/>
                </a:solidFill>
                <a:latin typeface="Times New Roman" panose="02020603050405020304" pitchFamily="18" charset="0"/>
                <a:cs typeface="Times New Roman" panose="02020603050405020304" pitchFamily="18" charset="0"/>
              </a:rPr>
              <a:t> қазан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a:latin typeface="Times New Roman" pitchFamily="18" charset="0"/>
                <a:cs typeface="Times New Roman" pitchFamily="18" charset="0"/>
              </a:rPr>
              <a:t>Аздаған</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a:t>
            </a:r>
            <a:r>
              <a:rPr lang="ru-RU" sz="1100" dirty="0" smtClean="0">
                <a:latin typeface="Times New Roman" pitchFamily="18" charset="0"/>
                <a:cs typeface="Times New Roman" pitchFamily="18" charset="0"/>
              </a:rPr>
              <a:t>3-5 </a:t>
            </a:r>
            <a:r>
              <a:rPr lang="ru-RU" sz="1100" dirty="0">
                <a:latin typeface="Times New Roman" pitchFamily="18" charset="0"/>
                <a:cs typeface="Times New Roman" pitchFamily="18" charset="0"/>
              </a:rPr>
              <a:t>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6-8 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 </a:t>
            </a: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endParaRPr lang="kk-KZ" altLang="ru-RU" sz="1100" b="1" dirty="0" smtClean="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smtClean="0">
                <a:solidFill>
                  <a:srgbClr val="000000"/>
                </a:solidFill>
                <a:latin typeface="Times New Roman" panose="02020603050405020304" pitchFamily="18" charset="0"/>
                <a:cs typeface="Times New Roman" panose="02020603050405020304" pitchFamily="18" charset="0"/>
              </a:rPr>
              <a:t>26 </a:t>
            </a:r>
            <a:r>
              <a:rPr lang="kk-KZ" altLang="ru-RU" sz="1100" b="1" dirty="0">
                <a:solidFill>
                  <a:srgbClr val="000000"/>
                </a:solidFill>
                <a:latin typeface="Times New Roman" panose="02020603050405020304" pitchFamily="18" charset="0"/>
                <a:cs typeface="Times New Roman" panose="02020603050405020304" pitchFamily="18" charset="0"/>
              </a:rPr>
              <a:t>қазанға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25 қазан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26 </a:t>
            </a:r>
            <a:r>
              <a:rPr lang="ru-RU" sz="1100" b="1" dirty="0" err="1">
                <a:solidFill>
                  <a:srgbClr val="000000"/>
                </a:solidFill>
                <a:latin typeface="Times New Roman" panose="02020603050405020304" pitchFamily="18" charset="0"/>
                <a:cs typeface="Times New Roman" panose="02020603050405020304" pitchFamily="18" charset="0"/>
              </a:rPr>
              <a:t>қазан</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lvl="0" algn="just"/>
            <a:r>
              <a:rPr lang="ru-RU" sz="1100" dirty="0" err="1">
                <a:latin typeface="Times New Roman" pitchFamily="18" charset="0"/>
                <a:cs typeface="Times New Roman" pitchFamily="18" charset="0"/>
              </a:rPr>
              <a:t>Көшпелі</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0-2 градус </a:t>
            </a:r>
            <a:r>
              <a:rPr lang="ru-RU" sz="1100" smtClean="0">
                <a:latin typeface="Times New Roman" pitchFamily="18" charset="0"/>
                <a:cs typeface="Times New Roman" pitchFamily="18" charset="0"/>
              </a:rPr>
              <a:t>жылы.</a:t>
            </a:r>
            <a:endParaRPr lang="ru-RU" sz="1100" dirty="0">
              <a:latin typeface="Times New Roman" pitchFamily="18" charset="0"/>
              <a:cs typeface="Times New Roman" pitchFamily="18" charset="0"/>
            </a:endParaRPr>
          </a:p>
        </p:txBody>
      </p:sp>
      <p:graphicFrame>
        <p:nvGraphicFramePr>
          <p:cNvPr id="23" name="Таблица 2">
            <a:extLst>
              <a:ext uri="{FF2B5EF4-FFF2-40B4-BE49-F238E27FC236}">
                <a16:creationId xmlns=""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554804415"/>
              </p:ext>
            </p:extLst>
          </p:nvPr>
        </p:nvGraphicFramePr>
        <p:xfrm>
          <a:off x="5008948" y="4151825"/>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 xmlns:a16="http://schemas.microsoft.com/office/drawing/2014/main" val="3583770891"/>
                    </a:ext>
                  </a:extLst>
                </a:gridCol>
                <a:gridCol w="1432949">
                  <a:extLst>
                    <a:ext uri="{9D8B030D-6E8A-4147-A177-3AD203B41FA5}">
                      <a16:colId xmlns="" xmlns:a16="http://schemas.microsoft.com/office/drawing/2014/main" val="1276116030"/>
                    </a:ext>
                  </a:extLst>
                </a:gridCol>
                <a:gridCol w="1438569">
                  <a:extLst>
                    <a:ext uri="{9D8B030D-6E8A-4147-A177-3AD203B41FA5}">
                      <a16:colId xmlns="" xmlns:a16="http://schemas.microsoft.com/office/drawing/2014/main" val="2096923049"/>
                    </a:ext>
                  </a:extLst>
                </a:gridCol>
              </a:tblGrid>
              <a:tr h="366764">
                <a:tc>
                  <a:txBody>
                    <a:bodyPr/>
                    <a:lstStyle/>
                    <a:p>
                      <a:pPr algn="ctr"/>
                      <a:r>
                        <a:rPr lang="ru-RU" sz="1000" dirty="0" err="1" smtClean="0">
                          <a:solidFill>
                            <a:schemeClr val="tx1"/>
                          </a:solidFill>
                          <a:latin typeface="Times New Roman" panose="02020603050405020304" pitchFamily="18" charset="0"/>
                          <a:cs typeface="Times New Roman" panose="02020603050405020304" pitchFamily="18" charset="0"/>
                        </a:rPr>
                        <a:t>Ластаушы</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smtClean="0">
                          <a:solidFill>
                            <a:schemeClr val="tx1"/>
                          </a:solidFill>
                          <a:latin typeface="Times New Roman" panose="02020603050405020304" pitchFamily="18" charset="0"/>
                          <a:cs typeface="Times New Roman" panose="02020603050405020304" pitchFamily="18" charset="0"/>
                        </a:rPr>
                        <a:t>Нақты</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шоғырлану</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a:solidFill>
                            <a:schemeClr val="tx1"/>
                          </a:solidFill>
                          <a:latin typeface="Times New Roman" panose="02020603050405020304" pitchFamily="18" charset="0"/>
                          <a:cs typeface="Times New Roman" panose="02020603050405020304" pitchFamily="18" charset="0"/>
                        </a:rPr>
                        <a:t>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smtClean="0">
                          <a:solidFill>
                            <a:schemeClr val="tx1"/>
                          </a:solidFill>
                          <a:latin typeface="Times New Roman" panose="02020603050405020304" pitchFamily="18" charset="0"/>
                          <a:cs typeface="Times New Roman" panose="02020603050405020304" pitchFamily="18" charset="0"/>
                        </a:rPr>
                        <a:t>ШЖШ асу</a:t>
                      </a:r>
                      <a:r>
                        <a:rPr lang="kk-KZ" sz="1000" baseline="0" dirty="0" smtClean="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3611334865"/>
                  </a:ext>
                </a:extLst>
              </a:tr>
              <a:tr h="225701">
                <a:tc>
                  <a:txBody>
                    <a:bodyPr/>
                    <a:lstStyle/>
                    <a:p>
                      <a:r>
                        <a:rPr lang="ru-RU" sz="1000" dirty="0" smtClean="0">
                          <a:solidFill>
                            <a:schemeClr val="tx1"/>
                          </a:solidFill>
                          <a:latin typeface="Times New Roman" panose="02020603050405020304" pitchFamily="18" charset="0"/>
                          <a:cs typeface="Times New Roman" panose="02020603050405020304" pitchFamily="18" charset="0"/>
                        </a:rPr>
                        <a:t>РМ-2,5 </a:t>
                      </a:r>
                      <a:r>
                        <a:rPr lang="ru-RU" sz="1000" dirty="0" err="1" smtClean="0">
                          <a:solidFill>
                            <a:schemeClr val="tx1"/>
                          </a:solidFill>
                          <a:latin typeface="Times New Roman" panose="02020603050405020304" pitchFamily="18" charset="0"/>
                          <a:cs typeface="Times New Roman" panose="02020603050405020304" pitchFamily="18" charset="0"/>
                        </a:rPr>
                        <a:t>қалқыма</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213</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1,3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988232626"/>
                  </a:ext>
                </a:extLst>
              </a:tr>
              <a:tr h="225701">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smtClean="0">
                          <a:solidFill>
                            <a:schemeClr val="tx1"/>
                          </a:solidFill>
                          <a:latin typeface="Times New Roman" panose="02020603050405020304" pitchFamily="18" charset="0"/>
                          <a:cs typeface="Times New Roman" panose="02020603050405020304" pitchFamily="18" charset="0"/>
                        </a:rPr>
                        <a:t>РМ-10 </a:t>
                      </a:r>
                      <a:r>
                        <a:rPr lang="ru-RU" sz="1000" dirty="0" err="1" smtClean="0">
                          <a:solidFill>
                            <a:schemeClr val="tx1"/>
                          </a:solidFill>
                          <a:latin typeface="Times New Roman" panose="02020603050405020304" pitchFamily="18" charset="0"/>
                          <a:cs typeface="Times New Roman" panose="02020603050405020304" pitchFamily="18" charset="0"/>
                        </a:rPr>
                        <a:t>қалқыма</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бөлшектері</a:t>
                      </a:r>
                      <a:endParaRPr lang="ru-RU" sz="1000" dirty="0" smtClean="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220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0,7</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3950010825"/>
                  </a:ext>
                </a:extLst>
              </a:tr>
              <a:tr h="225701">
                <a:tc>
                  <a:txBody>
                    <a:bodyPr/>
                    <a:lstStyle/>
                    <a:p>
                      <a:r>
                        <a:rPr lang="ru-RU" sz="1000" dirty="0" err="1" smtClean="0">
                          <a:solidFill>
                            <a:schemeClr val="tx1"/>
                          </a:solidFill>
                          <a:latin typeface="Times New Roman" panose="02020603050405020304" pitchFamily="18" charset="0"/>
                          <a:cs typeface="Times New Roman" panose="02020603050405020304" pitchFamily="18" charset="0"/>
                        </a:rPr>
                        <a:t>Күкірт</a:t>
                      </a:r>
                      <a:r>
                        <a:rPr lang="ru-RU" sz="1000" baseline="0" dirty="0" smtClean="0">
                          <a:solidFill>
                            <a:schemeClr val="tx1"/>
                          </a:solidFill>
                          <a:latin typeface="Times New Roman" panose="02020603050405020304" pitchFamily="18" charset="0"/>
                          <a:cs typeface="Times New Roman" panose="02020603050405020304" pitchFamily="18" charset="0"/>
                        </a:rPr>
                        <a:t> </a:t>
                      </a:r>
                      <a:r>
                        <a:rPr lang="ru-RU" sz="1000" baseline="0" dirty="0" err="1" smtClean="0">
                          <a:solidFill>
                            <a:schemeClr val="tx1"/>
                          </a:solidFill>
                          <a:latin typeface="Times New Roman" panose="02020603050405020304" pitchFamily="18" charset="0"/>
                          <a:cs typeface="Times New Roman" panose="02020603050405020304" pitchFamily="18" charset="0"/>
                        </a:rPr>
                        <a:t>д</a:t>
                      </a:r>
                      <a:r>
                        <a:rPr lang="ru-RU" sz="1000" dirty="0" err="1" smtClean="0">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78</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0,2</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1990536008"/>
                  </a:ext>
                </a:extLst>
              </a:tr>
              <a:tr h="225701">
                <a:tc>
                  <a:txBody>
                    <a:bodyPr/>
                    <a:lstStyle/>
                    <a:p>
                      <a:r>
                        <a:rPr lang="ru-RU" sz="1000" dirty="0" err="1" smtClean="0">
                          <a:solidFill>
                            <a:schemeClr val="tx1"/>
                          </a:solidFill>
                          <a:latin typeface="Times New Roman" panose="02020603050405020304" pitchFamily="18" charset="0"/>
                          <a:cs typeface="Times New Roman" panose="02020603050405020304" pitchFamily="18" charset="0"/>
                        </a:rPr>
                        <a:t>Көміртегі</a:t>
                      </a:r>
                      <a:r>
                        <a:rPr lang="ru-RU" sz="1000" baseline="0" dirty="0" smtClean="0">
                          <a:solidFill>
                            <a:schemeClr val="tx1"/>
                          </a:solidFill>
                          <a:latin typeface="Times New Roman" panose="02020603050405020304" pitchFamily="18" charset="0"/>
                          <a:cs typeface="Times New Roman" panose="02020603050405020304" pitchFamily="18" charset="0"/>
                        </a:rPr>
                        <a:t> о</a:t>
                      </a:r>
                      <a:r>
                        <a:rPr lang="ru-RU" sz="1000" dirty="0" smtClean="0">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683</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0,1</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879239550"/>
                  </a:ext>
                </a:extLst>
              </a:tr>
              <a:tr h="225701">
                <a:tc>
                  <a:txBody>
                    <a:bodyPr/>
                    <a:lstStyle/>
                    <a:p>
                      <a:r>
                        <a:rPr lang="ru-RU" sz="1000" dirty="0" smtClean="0">
                          <a:solidFill>
                            <a:schemeClr val="tx1"/>
                          </a:solidFill>
                          <a:latin typeface="Times New Roman" panose="02020603050405020304" pitchFamily="18" charset="0"/>
                          <a:cs typeface="Times New Roman" panose="02020603050405020304" pitchFamily="18" charset="0"/>
                        </a:rPr>
                        <a:t>Азот</a:t>
                      </a:r>
                      <a:r>
                        <a:rPr lang="ru-RU" sz="1000" baseline="0" dirty="0" smtClean="0">
                          <a:solidFill>
                            <a:schemeClr val="tx1"/>
                          </a:solidFill>
                          <a:latin typeface="Times New Roman" panose="02020603050405020304" pitchFamily="18" charset="0"/>
                          <a:cs typeface="Times New Roman" panose="02020603050405020304" pitchFamily="18" charset="0"/>
                        </a:rPr>
                        <a:t> </a:t>
                      </a:r>
                      <a:r>
                        <a:rPr lang="ru-RU" sz="1000" baseline="0" dirty="0" err="1" smtClean="0">
                          <a:solidFill>
                            <a:schemeClr val="tx1"/>
                          </a:solidFill>
                          <a:latin typeface="Times New Roman" panose="02020603050405020304" pitchFamily="18" charset="0"/>
                          <a:cs typeface="Times New Roman" panose="02020603050405020304" pitchFamily="18" charset="0"/>
                        </a:rPr>
                        <a:t>д</a:t>
                      </a:r>
                      <a:r>
                        <a:rPr lang="ru-RU" sz="1000" dirty="0" err="1" smtClean="0">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76</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ctr"/>
                      <a:r>
                        <a:rPr lang="kk-KZ" sz="1000" b="0" i="0" u="none" strike="noStrike" dirty="0" smtClean="0">
                          <a:solidFill>
                            <a:srgbClr val="000000"/>
                          </a:solidFill>
                          <a:effectLst/>
                          <a:latin typeface="Times New Roman" panose="02020603050405020304" pitchFamily="18" charset="0"/>
                        </a:rPr>
                        <a:t>0,4</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330178899"/>
                  </a:ext>
                </a:extLst>
              </a:tr>
              <a:tr h="225701">
                <a:tc>
                  <a:txBody>
                    <a:bodyPr/>
                    <a:lstStyle/>
                    <a:p>
                      <a:r>
                        <a:rPr lang="ru-RU" sz="1000" dirty="0" smtClean="0">
                          <a:solidFill>
                            <a:schemeClr val="tx1"/>
                          </a:solidFill>
                          <a:latin typeface="Times New Roman" panose="02020603050405020304" pitchFamily="18" charset="0"/>
                          <a:cs typeface="Times New Roman" panose="02020603050405020304" pitchFamily="18" charset="0"/>
                        </a:rPr>
                        <a:t>Азот</a:t>
                      </a:r>
                      <a:r>
                        <a:rPr lang="ru-RU" sz="1000" baseline="0" dirty="0" smtClean="0">
                          <a:solidFill>
                            <a:schemeClr val="tx1"/>
                          </a:solidFill>
                          <a:latin typeface="Times New Roman" panose="02020603050405020304" pitchFamily="18" charset="0"/>
                          <a:cs typeface="Times New Roman" panose="02020603050405020304" pitchFamily="18" charset="0"/>
                        </a:rPr>
                        <a:t> о</a:t>
                      </a:r>
                      <a:r>
                        <a:rPr lang="ru-RU" sz="1000" dirty="0" smtClean="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kk-KZ" sz="1000" b="0" i="0" u="none" strike="noStrike" dirty="0" smtClean="0">
                          <a:solidFill>
                            <a:srgbClr val="000000"/>
                          </a:solidFill>
                          <a:effectLst/>
                          <a:latin typeface="Times New Roman" panose="02020603050405020304" pitchFamily="18" charset="0"/>
                        </a:rPr>
                        <a:t>21</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rtl="0" fontAlgn="b"/>
                      <a:r>
                        <a:rPr lang="kk-KZ" sz="1000" b="0" i="0" u="none" strike="noStrike" dirty="0" smtClean="0">
                          <a:solidFill>
                            <a:srgbClr val="000000"/>
                          </a:solidFill>
                          <a:effectLst/>
                          <a:latin typeface="Times New Roman" panose="02020603050405020304" pitchFamily="18" charset="0"/>
                        </a:rPr>
                        <a:t>0,05</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141613162"/>
                  </a:ext>
                </a:extLst>
              </a:tr>
              <a:tr h="198120">
                <a:tc>
                  <a:txBody>
                    <a:bodyPr/>
                    <a:lstStyle/>
                    <a:p>
                      <a:r>
                        <a:rPr lang="kk-KZ" sz="1000" dirty="0" smtClean="0">
                          <a:solidFill>
                            <a:schemeClr val="tx1"/>
                          </a:solidFill>
                          <a:latin typeface="Times New Roman" panose="02020603050405020304" pitchFamily="18" charset="0"/>
                          <a:cs typeface="Times New Roman" panose="02020603050405020304" pitchFamily="18" charset="0"/>
                        </a:rPr>
                        <a:t>Күкіртті сутегі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kk-KZ" sz="1000" b="0" i="0" u="none" strike="noStrike" dirty="0" smtClean="0">
                          <a:solidFill>
                            <a:srgbClr val="000000"/>
                          </a:solidFill>
                          <a:effectLst/>
                          <a:latin typeface="Times New Roman" panose="02020603050405020304" pitchFamily="18" charset="0"/>
                        </a:rPr>
                        <a:t>16</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kk-KZ" sz="1000" b="0" i="0" u="none" strike="noStrike" dirty="0" smtClean="0">
                          <a:solidFill>
                            <a:srgbClr val="000000"/>
                          </a:solidFill>
                          <a:effectLst/>
                          <a:latin typeface="Times New Roman" panose="02020603050405020304" pitchFamily="18" charset="0"/>
                        </a:rPr>
                        <a:t>2,03</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3431089403"/>
                  </a:ext>
                </a:extLst>
              </a:tr>
              <a:tr h="198120">
                <a:tc>
                  <a:txBody>
                    <a:bodyPr/>
                    <a:lstStyle/>
                    <a:p>
                      <a:r>
                        <a:rPr lang="kk-KZ" sz="1000" dirty="0" smtClean="0">
                          <a:solidFill>
                            <a:schemeClr val="tx1"/>
                          </a:solidFill>
                          <a:latin typeface="Times New Roman" panose="02020603050405020304" pitchFamily="18" charset="0"/>
                          <a:cs typeface="Times New Roman" panose="02020603050405020304" pitchFamily="18" charset="0"/>
                        </a:rPr>
                        <a:t>Аммиак</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kk-KZ" sz="1000" b="0" i="0" u="none" strike="noStrike" dirty="0" smtClean="0">
                          <a:solidFill>
                            <a:srgbClr val="000000"/>
                          </a:solidFill>
                          <a:effectLst/>
                          <a:latin typeface="Times New Roman" panose="02020603050405020304" pitchFamily="18" charset="0"/>
                        </a:rPr>
                        <a:t>44</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kk-KZ" sz="1000" b="0" i="0" u="none" strike="noStrike" dirty="0" smtClean="0">
                          <a:solidFill>
                            <a:srgbClr val="000000"/>
                          </a:solidFill>
                          <a:effectLst/>
                          <a:latin typeface="Times New Roman" panose="02020603050405020304" pitchFamily="18" charset="0"/>
                        </a:rPr>
                        <a:t>0,2</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14696405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smtClean="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smtClean="0">
                          <a:latin typeface="Times New Roman" panose="02020603050405020304" pitchFamily="18" charset="0"/>
                          <a:cs typeface="Times New Roman" panose="02020603050405020304" pitchFamily="18" charset="0"/>
                        </a:rPr>
                        <a:t>«</a:t>
                      </a:r>
                      <a:r>
                        <a:rPr lang="ru-RU" sz="700" i="1" dirty="0" err="1" smtClean="0">
                          <a:latin typeface="Times New Roman" panose="02020603050405020304" pitchFamily="18" charset="0"/>
                          <a:cs typeface="Times New Roman" panose="02020603050405020304" pitchFamily="18" charset="0"/>
                        </a:rPr>
                        <a:t>атмосфералық</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ауаға</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қатысты</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санитарлық-эпидемиологиялық</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ережелер</a:t>
                      </a:r>
                      <a:r>
                        <a:rPr lang="ru-RU" sz="700" i="1" dirty="0" smtClean="0">
                          <a:latin typeface="Times New Roman" panose="02020603050405020304" pitchFamily="18" charset="0"/>
                          <a:cs typeface="Times New Roman" panose="02020603050405020304" pitchFamily="18" charset="0"/>
                        </a:rPr>
                        <a:t> мен </a:t>
                      </a:r>
                      <a:r>
                        <a:rPr lang="ru-RU" sz="700" i="1" dirty="0" err="1" smtClean="0">
                          <a:latin typeface="Times New Roman" panose="02020603050405020304" pitchFamily="18" charset="0"/>
                          <a:cs typeface="Times New Roman" panose="02020603050405020304" pitchFamily="18" charset="0"/>
                        </a:rPr>
                        <a:t>нормаларға</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сәйкес</a:t>
                      </a:r>
                      <a:r>
                        <a:rPr lang="ru-RU" sz="700" i="1" dirty="0" smtClean="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1"/>
                  </a:ext>
                </a:extLst>
              </a:tr>
            </a:tbl>
          </a:graphicData>
        </a:graphic>
      </p:graphicFrame>
      <p:sp>
        <p:nvSpPr>
          <p:cNvPr id="14" name="Прямоугольник 21"/>
          <p:cNvSpPr/>
          <p:nvPr/>
        </p:nvSpPr>
        <p:spPr>
          <a:xfrm>
            <a:off x="4867246" y="3705344"/>
            <a:ext cx="489429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a:t>
            </a:r>
            <a:r>
              <a:rPr lang="ru-RU" altLang="ru-RU" sz="1200" b="1" dirty="0" smtClean="0">
                <a:latin typeface="Times New Roman" panose="02020603050405020304" pitchFamily="18" charset="0"/>
                <a:cs typeface="Times New Roman" panose="02020603050405020304" pitchFamily="18" charset="0"/>
              </a:rPr>
              <a:t>24 </a:t>
            </a:r>
            <a:r>
              <a:rPr lang="kk-KZ" altLang="ru-RU" sz="1200" b="1" dirty="0" smtClean="0">
                <a:solidFill>
                  <a:srgbClr val="000000"/>
                </a:solidFill>
                <a:latin typeface="Times New Roman" panose="02020603050405020304" pitchFamily="18" charset="0"/>
                <a:cs typeface="Times New Roman" panose="02020603050405020304" pitchFamily="18" charset="0"/>
              </a:rPr>
              <a:t>қазан </a:t>
            </a:r>
            <a:r>
              <a:rPr lang="ru-RU" altLang="ru-RU" sz="1200" b="1" dirty="0" err="1" smtClean="0">
                <a:latin typeface="Times New Roman" panose="02020603050405020304" pitchFamily="18" charset="0"/>
                <a:cs typeface="Times New Roman" panose="02020603050405020304" pitchFamily="18" charset="0"/>
              </a:rPr>
              <a:t>Қарағанды</a:t>
            </a:r>
            <a:r>
              <a:rPr lang="ru-RU" altLang="ru-RU" sz="1200" b="1" dirty="0" smtClean="0">
                <a:latin typeface="Times New Roman" panose="02020603050405020304" pitchFamily="18" charset="0"/>
                <a:cs typeface="Times New Roman" panose="02020603050405020304" pitchFamily="18" charset="0"/>
              </a:rPr>
              <a:t> қ.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smtClean="0">
                <a:latin typeface="Times New Roman" panose="02020603050405020304" pitchFamily="18" charset="0"/>
                <a:cs typeface="Times New Roman" panose="02020603050405020304" pitchFamily="18" charset="0"/>
              </a:rPr>
              <a:t>жай-күйі</a:t>
            </a:r>
            <a:endParaRPr lang="ru-RU" altLang="ru-RU" sz="1200" b="1" dirty="0" smtClean="0">
              <a:latin typeface="Times New Roman" panose="02020603050405020304" pitchFamily="18" charset="0"/>
              <a:cs typeface="Times New Roman" panose="02020603050405020304" pitchFamily="18" charset="0"/>
            </a:endParaRPr>
          </a:p>
        </p:txBody>
      </p:sp>
      <p:sp>
        <p:nvSpPr>
          <p:cNvPr id="15" name="TextBox 13"/>
          <p:cNvSpPr txBox="1"/>
          <p:nvPr/>
        </p:nvSpPr>
        <p:spPr>
          <a:xfrm>
            <a:off x="5063222" y="2780928"/>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smtClean="0">
                <a:solidFill>
                  <a:schemeClr val="tx1"/>
                </a:solidFill>
                <a:latin typeface="Times New Roman" panose="02020603050405020304" pitchFamily="18" charset="0"/>
                <a:cs typeface="Times New Roman" panose="02020603050405020304" pitchFamily="18" charset="0"/>
              </a:rPr>
              <a:t>жоқ</a:t>
            </a:r>
            <a:r>
              <a:rPr lang="ru-RU" sz="1200" dirty="0" smtClean="0">
                <a:solidFill>
                  <a:schemeClr val="tx1"/>
                </a:solidFill>
                <a:latin typeface="Times New Roman" panose="02020603050405020304" pitchFamily="18" charset="0"/>
                <a:cs typeface="Times New Roman" panose="02020603050405020304" pitchFamily="18" charset="0"/>
              </a:rPr>
              <a:t>.</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16" name="TextBox 13"/>
          <p:cNvSpPr txBox="1"/>
          <p:nvPr/>
        </p:nvSpPr>
        <p:spPr>
          <a:xfrm>
            <a:off x="4952192" y="2180764"/>
            <a:ext cx="4902230"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smtClean="0">
                <a:solidFill>
                  <a:schemeClr val="tx1"/>
                </a:solidFill>
                <a:latin typeface="Times New Roman" panose="02020603050405020304" pitchFamily="18" charset="0"/>
                <a:cs typeface="Times New Roman" panose="02020603050405020304" pitchFamily="18" charset="0"/>
              </a:rPr>
              <a:t>25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a:solidFill>
                  <a:schemeClr val="tx1"/>
                </a:solidFill>
                <a:latin typeface="Times New Roman" panose="02020603050405020304" pitchFamily="18" charset="0"/>
                <a:cs typeface="Times New Roman" panose="02020603050405020304" pitchFamily="18" charset="0"/>
              </a:rPr>
              <a:t>, </a:t>
            </a:r>
            <a:r>
              <a:rPr lang="ru-RU" sz="1100" smtClean="0">
                <a:solidFill>
                  <a:schemeClr val="tx1"/>
                </a:solidFill>
                <a:latin typeface="Times New Roman" panose="02020603050405020304" pitchFamily="18" charset="0"/>
                <a:cs typeface="Times New Roman" panose="02020603050405020304" pitchFamily="18" charset="0"/>
              </a:rPr>
              <a:t>26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сейілуіне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p>
          <a:p>
            <a:pPr lvl="0" algn="just"/>
            <a:r>
              <a:rPr lang="ru-RU" sz="1100" dirty="0" err="1">
                <a:solidFill>
                  <a:schemeClr val="tx1"/>
                </a:solidFill>
                <a:latin typeface="Times New Roman" panose="02020603050405020304" pitchFamily="18" charset="0"/>
                <a:cs typeface="Times New Roman" panose="02020603050405020304" pitchFamily="18" charset="0"/>
              </a:rPr>
              <a:t>Жалпы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smtClean="0">
                <a:solidFill>
                  <a:srgbClr val="000000"/>
                </a:solidFill>
                <a:latin typeface="Times New Roman" pitchFamily="18" charset="0"/>
                <a:cs typeface="Times New Roman" pitchFamily="18" charset="0"/>
                <a:sym typeface="+mn-ea"/>
              </a:rPr>
              <a:t>ҚМЖ КЕЗІНДЕ </a:t>
            </a:r>
            <a:r>
              <a:rPr lang="ru-RU" sz="1400" b="1" dirty="0">
                <a:solidFill>
                  <a:srgbClr val="000000"/>
                </a:solidFill>
                <a:latin typeface="Times New Roman" pitchFamily="18" charset="0"/>
                <a:cs typeface="Times New Roman" pitchFamily="18" charset="0"/>
                <a:sym typeface="+mn-ea"/>
              </a:rPr>
              <a:t>ХАЛЫҚҚА АРНАЛҒАН ҰСЫНЫСТАР</a:t>
            </a:r>
            <a:endParaRPr lang="ru-RU" sz="1400" b="1" dirty="0"/>
          </a:p>
        </p:txBody>
      </p:sp>
      <p:sp>
        <p:nvSpPr>
          <p:cNvPr id="22" name="Прямоугольник 26"/>
          <p:cNvSpPr/>
          <p:nvPr/>
        </p:nvSpPr>
        <p:spPr>
          <a:xfrm>
            <a:off x="165367" y="4781387"/>
            <a:ext cx="4710670" cy="1938992"/>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Қарағанды</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7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1 бекет –</a:t>
            </a:r>
            <a:r>
              <a:rPr lang="en-US" sz="1200" dirty="0">
                <a:latin typeface="Times New Roman" panose="02020603050405020304" pitchFamily="18" charset="0"/>
                <a:cs typeface="Times New Roman" panose="02020603050405020304" pitchFamily="18" charset="0"/>
              </a:rPr>
              <a:t> </a:t>
            </a:r>
            <a:r>
              <a:rPr lang="kk-KZ" sz="1200" dirty="0">
                <a:latin typeface="Times New Roman" panose="02020603050405020304" pitchFamily="18" charset="0"/>
                <a:cs typeface="Times New Roman" panose="02020603050405020304" pitchFamily="18" charset="0"/>
              </a:rPr>
              <a:t>Стартовый, 61/7 бұрылысы, аэрологиялық станция, Қарағанды МС аумағы (ескі аэропорт аумағы)</a:t>
            </a:r>
            <a:r>
              <a:rPr lang="ru-RU" sz="1200" dirty="0">
                <a:latin typeface="Times New Roman" panose="02020603050405020304" pitchFamily="18" charset="0"/>
                <a:cs typeface="Times New Roman" panose="02020603050405020304" pitchFamily="18" charset="0"/>
              </a:rPr>
              <a:t>;</a:t>
            </a:r>
            <a:endParaRPr lang="kk-KZ"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3 бекет – Абай көшесі, 1 мен Бұқар Жырау даңғылы бұрышы;</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4 бекет – Бирюзов көшесі, 22 (Жаңа Майқұдық);</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7 бекет – Ермеков көшесі, 116;</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5 бекет – Мұқанов көшесі, 57/3;</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6 бекет – Архитектурная көшесі, 15/1 уч.;</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8 бекет – </a:t>
            </a:r>
            <a:r>
              <a:rPr lang="ru-RU" sz="1200" dirty="0" err="1">
                <a:latin typeface="Times New Roman" panose="02020603050405020304" pitchFamily="18" charset="0"/>
                <a:cs typeface="Times New Roman" panose="02020603050405020304" pitchFamily="18" charset="0"/>
              </a:rPr>
              <a:t>Ардақ</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көшесі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Пришахтинск</a:t>
            </a:r>
            <a:r>
              <a:rPr lang="ru-RU" sz="1200" dirty="0">
                <a:latin typeface="Times New Roman" panose="02020603050405020304" pitchFamily="18" charset="0"/>
                <a:cs typeface="Times New Roman" panose="02020603050405020304" pitchFamily="18" charset="0"/>
              </a:rPr>
              <a:t>).</a:t>
            </a:r>
            <a:endParaRPr lang="ru-RU" altLang="ru-RU" sz="1200" dirty="0">
              <a:latin typeface="Times New Roman" panose="02020603050405020304" pitchFamily="18" charset="0"/>
              <a:cs typeface="Times New Roman" panose="02020603050405020304" pitchFamily="18" charset="0"/>
            </a:endParaRPr>
          </a:p>
        </p:txBody>
      </p:sp>
      <p:sp>
        <p:nvSpPr>
          <p:cNvPr id="23" name="Прямоугольник 13"/>
          <p:cNvSpPr/>
          <p:nvPr/>
        </p:nvSpPr>
        <p:spPr>
          <a:xfrm>
            <a:off x="4953000" y="77152"/>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65437" y="4543519"/>
            <a:ext cx="4472585" cy="1780911"/>
            <a:chOff x="349950" y="3799939"/>
            <a:chExt cx="4472585"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 xmlns:a16="http://schemas.microsoft.com/office/drawing/2014/main" val="20000"/>
                      </a:ext>
                    </a:extLst>
                  </a:gridCol>
                  <a:gridCol w="2017888">
                    <a:extLst>
                      <a:ext uri="{9D8B030D-6E8A-4147-A177-3AD203B41FA5}">
                        <a16:colId xmlns=""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smtClean="0">
                          <a:latin typeface="Times New Roman" panose="02020603050405020304" pitchFamily="18" charset="0"/>
                          <a:cs typeface="Times New Roman" panose="02020603050405020304" pitchFamily="18" charset="0"/>
                        </a:endParaRPr>
                      </a:p>
                      <a:p>
                        <a:pPr lvl="0" eaLnBrk="1" hangingPunct="1">
                          <a:buNone/>
                        </a:pPr>
                        <a:r>
                          <a:rPr lang="ru-RU" sz="800" dirty="0" err="1" smtClean="0">
                            <a:latin typeface="Times New Roman" panose="02020603050405020304" pitchFamily="18" charset="0"/>
                            <a:cs typeface="Times New Roman" panose="02020603050405020304" pitchFamily="18" charset="0"/>
                          </a:rPr>
                          <a:t>Баспасөз</a:t>
                        </a:r>
                        <a:r>
                          <a:rPr lang="ru-RU" sz="800" dirty="0" smtClean="0">
                            <a:latin typeface="Times New Roman" panose="02020603050405020304" pitchFamily="18" charset="0"/>
                            <a:cs typeface="Times New Roman" panose="02020603050405020304" pitchFamily="18" charset="0"/>
                          </a:rPr>
                          <a:t> </a:t>
                        </a:r>
                        <a:r>
                          <a:rPr lang="ru-RU" sz="800" dirty="0" err="1" smtClean="0">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a:t>
                        </a:r>
                        <a:r>
                          <a:rPr sz="800" dirty="0" smtClean="0">
                            <a:latin typeface="Times New Roman" panose="02020603050405020304" pitchFamily="18" charset="0"/>
                            <a:cs typeface="Times New Roman" panose="02020603050405020304" pitchFamily="18" charset="0"/>
                          </a:rPr>
                          <a:t>79-83-3</a:t>
                        </a:r>
                        <a:r>
                          <a:rPr lang="en-US" sz="800" dirty="0" smtClean="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en-US" altLang="x-none" sz="800" dirty="0">
                            <a:latin typeface="Times New Roman" panose="02020603050405020304" pitchFamily="18" charset="0"/>
                            <a:cs typeface="Times New Roman" panose="02020603050405020304" pitchFamily="18" charset="0"/>
                          </a:rPr>
                          <a:t>E-mail: </a:t>
                        </a:r>
                        <a:r>
                          <a:rPr lang="en-US" altLang="x-none" sz="800" b="1" dirty="0" smtClean="0">
                            <a:latin typeface="Times New Roman" panose="02020603050405020304" pitchFamily="18" charset="0"/>
                            <a:cs typeface="Times New Roman" panose="02020603050405020304" pitchFamily="18" charset="0"/>
                            <a:hlinkClick r:id="rId2"/>
                          </a:rPr>
                          <a:t>info@meteo.kz</a:t>
                        </a:r>
                        <a:endParaRPr lang="en-US" altLang="x-none" sz="800" b="1" dirty="0" smtClean="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smtClean="0">
                            <a:latin typeface="Times New Roman" panose="02020603050405020304" pitchFamily="18" charset="0"/>
                            <a:cs typeface="Times New Roman" panose="02020603050405020304" pitchFamily="18" charset="0"/>
                          </a:rPr>
                          <a:t>Халықаралық</a:t>
                        </a:r>
                        <a:r>
                          <a:rPr lang="ru-RU" sz="800" dirty="0" smtClean="0">
                            <a:latin typeface="Times New Roman" panose="02020603050405020304" pitchFamily="18" charset="0"/>
                            <a:cs typeface="Times New Roman" panose="02020603050405020304" pitchFamily="18" charset="0"/>
                          </a:rPr>
                          <a:t> </a:t>
                        </a:r>
                        <a:r>
                          <a:rPr lang="ru-RU" sz="800" dirty="0" err="1" smtClean="0">
                            <a:latin typeface="Times New Roman" panose="02020603050405020304" pitchFamily="18" charset="0"/>
                            <a:cs typeface="Times New Roman" panose="02020603050405020304" pitchFamily="18" charset="0"/>
                          </a:rPr>
                          <a:t>ынтымақтастық</a:t>
                        </a:r>
                        <a:r>
                          <a:rPr lang="ru-RU" sz="800" dirty="0" smtClean="0">
                            <a:latin typeface="Times New Roman" panose="02020603050405020304" pitchFamily="18" charset="0"/>
                            <a:cs typeface="Times New Roman" panose="02020603050405020304" pitchFamily="18" charset="0"/>
                          </a:rPr>
                          <a:t> </a:t>
                        </a:r>
                        <a:r>
                          <a:rPr lang="ru-RU" sz="800" dirty="0" err="1" smtClean="0">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a:t>
                        </a:r>
                        <a:r>
                          <a:rPr sz="800" dirty="0" smtClean="0">
                            <a:latin typeface="Times New Roman" panose="02020603050405020304" pitchFamily="18" charset="0"/>
                            <a:cs typeface="Times New Roman" panose="02020603050405020304" pitchFamily="18" charset="0"/>
                          </a:rPr>
                          <a:t>79-83-</a:t>
                        </a:r>
                        <a:r>
                          <a:rPr lang="en-US" sz="800" dirty="0" smtClean="0">
                            <a:latin typeface="Times New Roman" panose="02020603050405020304" pitchFamily="18" charset="0"/>
                            <a:cs typeface="Times New Roman" panose="02020603050405020304" pitchFamily="18" charset="0"/>
                          </a:rPr>
                          <a:t>26</a:t>
                        </a:r>
                        <a:r>
                          <a:rPr sz="800" dirty="0" smtClean="0">
                            <a:latin typeface="Times New Roman" panose="02020603050405020304" pitchFamily="18" charset="0"/>
                            <a:cs typeface="Times New Roman" panose="02020603050405020304" pitchFamily="18" charset="0"/>
                          </a:rPr>
                          <a:t>, 79-83-</a:t>
                        </a:r>
                        <a:r>
                          <a:rPr lang="en-US" sz="800" dirty="0" smtClean="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en-US" altLang="x-none" sz="800" dirty="0">
                            <a:latin typeface="Times New Roman" panose="02020603050405020304" pitchFamily="18" charset="0"/>
                            <a:cs typeface="Times New Roman" panose="02020603050405020304" pitchFamily="18" charset="0"/>
                          </a:rPr>
                          <a:t>E-mail: </a:t>
                        </a:r>
                        <a:r>
                          <a:rPr lang="en-US" altLang="x-none" sz="800" b="1" dirty="0" smtClean="0">
                            <a:latin typeface="Times New Roman" panose="02020603050405020304" pitchFamily="18" charset="0"/>
                            <a:cs typeface="Times New Roman" panose="02020603050405020304" pitchFamily="18" charset="0"/>
                            <a:hlinkClick r:id="rId3"/>
                          </a:rPr>
                          <a:t>ukpp@meteo.kz</a:t>
                        </a:r>
                        <a:endParaRPr lang="en-US" altLang="x-none" sz="800" dirty="0" smtClean="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 xmlns:a16="http://schemas.microsoft.com/office/drawing/2014/main" val="10001"/>
                    </a:ext>
                  </a:extLst>
                </a:tr>
              </a:tbl>
            </a:graphicData>
          </a:graphic>
        </p:graphicFrame>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smtClean="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smtClean="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smtClean="0">
                  <a:latin typeface="Times New Roman" panose="02020603050405020304" pitchFamily="18" charset="0"/>
                  <a:cs typeface="Times New Roman" panose="02020603050405020304" pitchFamily="18" charset="0"/>
                </a:rPr>
                <a:t>Нұр-Сұлтан</a:t>
              </a:r>
              <a:r>
                <a:rPr lang="ru-RU" altLang="ru-RU" sz="1000" i="1" dirty="0" smtClean="0">
                  <a:latin typeface="Times New Roman" panose="02020603050405020304" pitchFamily="18" charset="0"/>
                  <a:cs typeface="Times New Roman" panose="02020603050405020304" pitchFamily="18" charset="0"/>
                </a:rPr>
                <a:t> қ.,  </a:t>
              </a:r>
              <a:r>
                <a:rPr lang="ru-RU" altLang="ru-RU" sz="1000" i="1" dirty="0" err="1" smtClean="0">
                  <a:latin typeface="Times New Roman" panose="02020603050405020304" pitchFamily="18" charset="0"/>
                  <a:cs typeface="Times New Roman" panose="02020603050405020304" pitchFamily="18" charset="0"/>
                </a:rPr>
                <a:t>Мәңгілік</a:t>
              </a:r>
              <a:r>
                <a:rPr lang="ru-RU" altLang="ru-RU" sz="1000" i="1" dirty="0" smtClean="0">
                  <a:latin typeface="Times New Roman" panose="02020603050405020304" pitchFamily="18" charset="0"/>
                  <a:cs typeface="Times New Roman" panose="02020603050405020304" pitchFamily="18" charset="0"/>
                </a:rPr>
                <a:t> ел </a:t>
              </a:r>
              <a:r>
                <a:rPr lang="ru-RU" altLang="ru-RU" sz="1000" i="1" dirty="0" err="1" smtClean="0">
                  <a:latin typeface="Times New Roman" panose="02020603050405020304" pitchFamily="18" charset="0"/>
                  <a:cs typeface="Times New Roman" panose="02020603050405020304" pitchFamily="18" charset="0"/>
                </a:rPr>
                <a:t>даңғылы</a:t>
              </a:r>
              <a:r>
                <a:rPr lang="ru-RU" altLang="ru-RU" sz="1000" i="1" dirty="0" smtClean="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smtClean="0">
                <a:solidFill>
                  <a:srgbClr val="000000"/>
                </a:solidFill>
                <a:latin typeface="Times New Roman" panose="02020603050405020304" pitchFamily="18" charset="0"/>
                <a:cs typeface="Times New Roman" panose="02020603050405020304" pitchFamily="18" charset="0"/>
              </a:endParaRPr>
            </a:p>
            <a:p>
              <a:endParaRPr lang="ru-RU" altLang="ru-RU" sz="1200" b="1" i="1" dirty="0" smtClean="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81702" y="6263946"/>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smtClean="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smtClean="0">
                <a:solidFill>
                  <a:srgbClr val="000000"/>
                </a:solidFill>
                <a:latin typeface="Times New Roman" panose="02020603050405020304" pitchFamily="18" charset="0"/>
                <a:cs typeface="Times New Roman" panose="02020603050405020304" pitchFamily="18" charset="0"/>
              </a:rPr>
              <a:t>:</a:t>
            </a:r>
            <a:r>
              <a:rPr lang="ru-RU" altLang="ru-RU" sz="1200" b="1" i="1" dirty="0" smtClean="0">
                <a:solidFill>
                  <a:srgbClr val="000000"/>
                </a:solidFill>
                <a:latin typeface="Times New Roman" panose="02020603050405020304" pitchFamily="18" charset="0"/>
                <a:cs typeface="Times New Roman" panose="02020603050405020304" pitchFamily="18" charset="0"/>
              </a:rPr>
              <a:t> </a:t>
            </a:r>
            <a:r>
              <a:rPr lang="kk-KZ" altLang="ru-RU" sz="1200" b="1" i="1">
                <a:solidFill>
                  <a:srgbClr val="000000"/>
                </a:solidFill>
                <a:latin typeface="Times New Roman" panose="02020603050405020304" pitchFamily="18" charset="0"/>
                <a:cs typeface="Times New Roman" panose="02020603050405020304" pitchFamily="18" charset="0"/>
              </a:rPr>
              <a:t>Нурмахамбет М.</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1422984870"/>
              </p:ext>
            </p:extLst>
          </p:nvPr>
        </p:nvGraphicFramePr>
        <p:xfrm>
          <a:off x="5306826" y="527618"/>
          <a:ext cx="4167505" cy="876312"/>
        </p:xfrm>
        <a:graphic>
          <a:graphicData uri="http://schemas.openxmlformats.org/drawingml/2006/table">
            <a:tbl>
              <a:tblPr/>
              <a:tblGrid>
                <a:gridCol w="1203909">
                  <a:extLst>
                    <a:ext uri="{9D8B030D-6E8A-4147-A177-3AD203B41FA5}">
                      <a16:colId xmlns="" xmlns:a16="http://schemas.microsoft.com/office/drawing/2014/main" val="20000"/>
                    </a:ext>
                  </a:extLst>
                </a:gridCol>
                <a:gridCol w="2963596">
                  <a:extLst>
                    <a:ext uri="{9D8B030D-6E8A-4147-A177-3AD203B41FA5}">
                      <a16:colId xmlns="" xmlns:a16="http://schemas.microsoft.com/office/drawing/2014/main" val="20001"/>
                    </a:ext>
                  </a:extLst>
                </a:gridCol>
              </a:tblGrid>
              <a:tr h="22404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smtClean="0">
                          <a:solidFill>
                            <a:srgbClr val="000000"/>
                          </a:solidFill>
                          <a:latin typeface="Times New Roman" panose="02020603050405020304" pitchFamily="18" charset="0"/>
                        </a:rPr>
                        <a:t>Ластану</a:t>
                      </a:r>
                      <a:r>
                        <a:rPr lang="ru-RU" sz="1000" dirty="0" smtClean="0">
                          <a:solidFill>
                            <a:srgbClr val="000000"/>
                          </a:solidFill>
                          <a:latin typeface="Times New Roman" panose="02020603050405020304" pitchFamily="18" charset="0"/>
                        </a:rPr>
                        <a:t> </a:t>
                      </a:r>
                      <a:r>
                        <a:rPr lang="ru-RU" sz="1000" dirty="0" err="1" smtClean="0">
                          <a:solidFill>
                            <a:srgbClr val="000000"/>
                          </a:solidFill>
                          <a:latin typeface="Times New Roman" panose="02020603050405020304" pitchFamily="18" charset="0"/>
                        </a:rPr>
                        <a:t>дәрежесін</a:t>
                      </a:r>
                      <a:r>
                        <a:rPr lang="ru-RU" sz="1000" dirty="0" smtClean="0">
                          <a:solidFill>
                            <a:srgbClr val="000000"/>
                          </a:solidFill>
                          <a:latin typeface="Times New Roman" panose="02020603050405020304" pitchFamily="18" charset="0"/>
                        </a:rPr>
                        <a:t> </a:t>
                      </a:r>
                      <a:r>
                        <a:rPr lang="ru-RU" sz="1000" dirty="0" err="1" smtClean="0">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 xmlns:a16="http://schemas.microsoft.com/office/drawing/2014/main" val="10000"/>
                  </a:ext>
                </a:extLst>
              </a:tr>
              <a:tr h="116539">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0,27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smtClean="0">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1"/>
                  </a:ext>
                </a:extLst>
              </a:tr>
              <a:tr h="11100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0,27 ≤ Р &lt; 0,38</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smtClean="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2"/>
                  </a:ext>
                </a:extLst>
              </a:tr>
              <a:tr h="121918">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0,38 ≤ Р &lt; 0,47</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smtClean="0">
                          <a:solidFill>
                            <a:srgbClr val="000000"/>
                          </a:solidFill>
                          <a:latin typeface="Times New Roman" panose="02020603050405020304" pitchFamily="18" charset="0"/>
                        </a:rPr>
                        <a:t>жоғары</a:t>
                      </a:r>
                      <a:endParaRPr lang="ru-RU" sz="1000" dirty="0" smtClean="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3"/>
                  </a:ext>
                </a:extLst>
              </a:tr>
              <a:tr h="139460">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0,47</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smtClean="0">
                          <a:latin typeface="Times New Roman" panose="02020603050405020304" pitchFamily="18" charset="0"/>
                          <a:cs typeface="Times New Roman" panose="02020603050405020304" pitchFamily="18" charset="0"/>
                        </a:rPr>
                        <a:t>өте</a:t>
                      </a:r>
                      <a:r>
                        <a:rPr lang="kk-KZ" sz="1000" baseline="0" dirty="0" smtClean="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367905"/>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37125" y="2104203"/>
            <a:ext cx="4840288"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a:t>
            </a:r>
            <a:r>
              <a:rPr lang="ru-RU" sz="1200" i="1" dirty="0" smtClean="0">
                <a:latin typeface="Times New Roman" panose="02020603050405020304" pitchFamily="18" charset="0"/>
                <a:cs typeface="Times New Roman" panose="02020603050405020304" pitchFamily="18" charset="0"/>
              </a:rPr>
              <a:t>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1213158937"/>
              </p:ext>
            </p:extLst>
          </p:nvPr>
        </p:nvGraphicFramePr>
        <p:xfrm>
          <a:off x="5039324" y="2432156"/>
          <a:ext cx="4606143" cy="2107132"/>
        </p:xfrm>
        <a:graphic>
          <a:graphicData uri="http://schemas.openxmlformats.org/drawingml/2006/table">
            <a:tbl>
              <a:tblPr/>
              <a:tblGrid>
                <a:gridCol w="848019">
                  <a:extLst>
                    <a:ext uri="{9D8B030D-6E8A-4147-A177-3AD203B41FA5}">
                      <a16:colId xmlns="" xmlns:a16="http://schemas.microsoft.com/office/drawing/2014/main" val="20000"/>
                    </a:ext>
                  </a:extLst>
                </a:gridCol>
                <a:gridCol w="3758124">
                  <a:extLst>
                    <a:ext uri="{9D8B030D-6E8A-4147-A177-3AD203B41FA5}">
                      <a16:colId xmlns=""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smtClean="0">
                          <a:solidFill>
                            <a:srgbClr val="000000"/>
                          </a:solidFill>
                          <a:latin typeface="Times New Roman" panose="02020603050405020304" pitchFamily="18" charset="0"/>
                        </a:rPr>
                        <a:t>ҚМЖ</a:t>
                      </a:r>
                    </a:p>
                    <a:p>
                      <a:pPr lvl="0" algn="ctr" eaLnBrk="1" fontAlgn="ctr" hangingPunct="1">
                        <a:buNone/>
                      </a:pPr>
                      <a:r>
                        <a:rPr lang="ru-RU" sz="1000" dirty="0" err="1" smtClean="0">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smtClean="0">
                          <a:solidFill>
                            <a:srgbClr val="000000"/>
                          </a:solidFill>
                          <a:latin typeface="Times New Roman" panose="02020603050405020304" pitchFamily="18" charset="0"/>
                        </a:rPr>
                        <a:t>Ескерту</a:t>
                      </a:r>
                      <a:r>
                        <a:rPr lang="ru-RU" altLang="en-US" sz="1000" dirty="0" smtClean="0">
                          <a:solidFill>
                            <a:srgbClr val="000000"/>
                          </a:solidFill>
                          <a:latin typeface="Times New Roman" panose="02020603050405020304" pitchFamily="18" charset="0"/>
                        </a:rPr>
                        <a:t> </a:t>
                      </a:r>
                      <a:r>
                        <a:rPr lang="ru-RU" altLang="en-US" sz="1000" dirty="0" err="1" smtClean="0">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smtClean="0">
                          <a:solidFill>
                            <a:srgbClr val="000000"/>
                          </a:solidFill>
                          <a:latin typeface="Times New Roman" panose="02020603050405020304" pitchFamily="18" charset="0"/>
                          <a:ea typeface="+mn-ea"/>
                          <a:cs typeface="+mn-cs"/>
                        </a:rPr>
                        <a:t>1 </a:t>
                      </a:r>
                      <a:r>
                        <a:rPr lang="ru-RU" sz="1000" b="0" i="0" u="none" kern="1200" baseline="0" dirty="0" err="1" smtClean="0">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smtClean="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latin typeface="Times New Roman" panose="02020603050405020304" pitchFamily="18" charset="0"/>
                          <a:cs typeface="Times New Roman" panose="02020603050405020304" pitchFamily="18" charset="0"/>
                        </a:rPr>
                        <a:t>немесе </a:t>
                      </a:r>
                      <a:r>
                        <a:rPr lang="ru-RU" sz="1000" dirty="0" smtClean="0">
                          <a:latin typeface="Times New Roman" panose="02020603050405020304" pitchFamily="18" charset="0"/>
                          <a:cs typeface="Times New Roman" panose="02020603050405020304" pitchFamily="18" charset="0"/>
                        </a:rPr>
                        <a:t>СИ ≥ 3ПДКм.р. </a:t>
                      </a:r>
                      <a:r>
                        <a:rPr lang="kk-KZ" sz="1000" dirty="0" smtClean="0">
                          <a:solidFill>
                            <a:schemeClr val="tx1"/>
                          </a:solidFill>
                          <a:latin typeface="Times New Roman" panose="02020603050405020304" pitchFamily="18" charset="0"/>
                        </a:rPr>
                        <a:t>шарты орындалса;</a:t>
                      </a:r>
                      <a:endPar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a:t>
                      </a:r>
                      <a:r>
                        <a:rPr lang="en-US" altLang="en-US" sz="1000" b="0" i="0" u="none" kern="1200" baseline="0" dirty="0" smtClean="0">
                          <a:solidFill>
                            <a:schemeClr val="tx1"/>
                          </a:solidFill>
                          <a:latin typeface="Times New Roman" panose="02020603050405020304" pitchFamily="18" charset="0"/>
                          <a:ea typeface="+mn-ea"/>
                          <a:cs typeface="+mn-cs"/>
                        </a:rPr>
                        <a:t>P" </a:t>
                      </a:r>
                      <a:r>
                        <a:rPr lang="kk-KZ" altLang="en-US" sz="1000" b="0" i="0" u="none" kern="1200" baseline="0" dirty="0" smtClean="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smtClean="0">
                          <a:solidFill>
                            <a:srgbClr val="000000"/>
                          </a:solidFill>
                          <a:latin typeface="Times New Roman" panose="02020603050405020304" pitchFamily="18" charset="0"/>
                        </a:rPr>
                        <a:t>2 </a:t>
                      </a:r>
                      <a:r>
                        <a:rPr lang="ru-RU" sz="1000" dirty="0" err="1" smtClean="0">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a:t>
                      </a:r>
                      <a:r>
                        <a:rPr lang="ru-RU" sz="1000" dirty="0" smtClean="0">
                          <a:latin typeface="Times New Roman" panose="02020603050405020304" pitchFamily="18" charset="0"/>
                          <a:cs typeface="Times New Roman" panose="02020603050405020304" pitchFamily="18" charset="0"/>
                        </a:rPr>
                        <a:t>≥</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smtClean="0">
                          <a:solidFill>
                            <a:srgbClr val="000000"/>
                          </a:solidFill>
                          <a:latin typeface="Times New Roman" panose="02020603050405020304" pitchFamily="18" charset="0"/>
                        </a:rPr>
                        <a:t>3</a:t>
                      </a:r>
                      <a:r>
                        <a:rPr lang="kk-KZ" sz="1000" baseline="0" dirty="0" smtClean="0">
                          <a:solidFill>
                            <a:srgbClr val="000000"/>
                          </a:solidFill>
                          <a:latin typeface="Times New Roman" panose="02020603050405020304" pitchFamily="18" charset="0"/>
                        </a:rPr>
                        <a:t> дәреже</a:t>
                      </a:r>
                      <a:endParaRPr lang="ru-RU" sz="1000" dirty="0" smtClean="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a:t>
                      </a:r>
                      <a:r>
                        <a:rPr lang="ru-RU" sz="1000" dirty="0" smtClean="0">
                          <a:latin typeface="Times New Roman" panose="02020603050405020304" pitchFamily="18" charset="0"/>
                          <a:cs typeface="Times New Roman" panose="02020603050405020304" pitchFamily="18" charset="0"/>
                        </a:rPr>
                        <a:t>≥</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3"/>
                  </a:ext>
                </a:extLst>
              </a:tr>
            </a:tbl>
          </a:graphicData>
        </a:graphic>
      </p:graphicFrame>
      <p:sp>
        <p:nvSpPr>
          <p:cNvPr id="35" name="TextBox 34"/>
          <p:cNvSpPr txBox="1"/>
          <p:nvPr/>
        </p:nvSpPr>
        <p:spPr>
          <a:xfrm>
            <a:off x="4960377" y="4515571"/>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14880</TotalTime>
  <Words>620</Words>
  <Application>Microsoft Office PowerPoint</Application>
  <PresentationFormat>Лист A4 (210x297 мм)</PresentationFormat>
  <Paragraphs>106</Paragraphs>
  <Slides>2</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2</vt:i4>
      </vt:variant>
    </vt:vector>
  </HeadingPairs>
  <TitlesOfParts>
    <vt:vector size="3" baseType="lpstr">
      <vt:lpstr>Тема Office</vt:lpstr>
      <vt:lpstr>Презентация PowerPoint</vt:lpstr>
      <vt:lpstr>Презентация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User</cp:lastModifiedBy>
  <cp:revision>2496</cp:revision>
  <cp:lastPrinted>2021-07-01T07:38:07Z</cp:lastPrinted>
  <dcterms:created xsi:type="dcterms:W3CDTF">2018-03-27T06:03:00Z</dcterms:created>
  <dcterms:modified xsi:type="dcterms:W3CDTF">2022-10-24T06:08:50Z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