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A8422"/>
    <a:srgbClr val="F9740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A69DF662-95EA-4CB3-81A6-6A0277DA51DA}" v="1" dt="2022-10-23T09:16:03.524"/>
  </p1510:revLst>
</p1510:revInfo>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horzBarState="maximized">
    <p:restoredLeft sz="15620"/>
    <p:restoredTop sz="94660"/>
  </p:normalViewPr>
  <p:slideViewPr>
    <p:cSldViewPr showGuides="1">
      <p:cViewPr varScale="1">
        <p:scale>
          <a:sx n="65" d="100"/>
          <a:sy n="65" d="100"/>
        </p:scale>
        <p:origin x="53" y="86"/>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10" Type="http://schemas.microsoft.com/office/2015/10/relationships/revisionInfo" Target="revisionInfo.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A69DF662-95EA-4CB3-81A6-6A0277DA51DA}"/>
    <pc:docChg chg="modSld">
      <pc:chgData name="Moldir Kabdualieva" userId="df42278df007c026" providerId="LiveId" clId="{A69DF662-95EA-4CB3-81A6-6A0277DA51DA}" dt="2022-10-23T09:18:22.408" v="22" actId="1076"/>
      <pc:docMkLst>
        <pc:docMk/>
      </pc:docMkLst>
      <pc:sldChg chg="modSp mod">
        <pc:chgData name="Moldir Kabdualieva" userId="df42278df007c026" providerId="LiveId" clId="{A69DF662-95EA-4CB3-81A6-6A0277DA51DA}" dt="2022-10-23T09:16:14.487" v="2" actId="20577"/>
        <pc:sldMkLst>
          <pc:docMk/>
          <pc:sldMk cId="0" sldId="261"/>
        </pc:sldMkLst>
        <pc:spChg chg="mod">
          <ac:chgData name="Moldir Kabdualieva" userId="df42278df007c026" providerId="LiveId" clId="{A69DF662-95EA-4CB3-81A6-6A0277DA51DA}" dt="2022-10-23T09:16:14.487" v="2" actId="20577"/>
          <ac:spMkLst>
            <pc:docMk/>
            <pc:sldMk cId="0" sldId="261"/>
            <ac:spMk id="14" creationId="{00000000-0000-0000-0000-000000000000}"/>
          </ac:spMkLst>
        </pc:spChg>
        <pc:graphicFrameChg chg="mod">
          <ac:chgData name="Moldir Kabdualieva" userId="df42278df007c026" providerId="LiveId" clId="{A69DF662-95EA-4CB3-81A6-6A0277DA51DA}" dt="2022-10-23T09:16:03.524" v="0"/>
          <ac:graphicFrameMkLst>
            <pc:docMk/>
            <pc:sldMk cId="0" sldId="261"/>
            <ac:graphicFrameMk id="23" creationId="{94CC0974-E1E4-47F3-9A8B-49A879A3B96B}"/>
          </ac:graphicFrameMkLst>
        </pc:graphicFrameChg>
      </pc:sldChg>
      <pc:sldChg chg="modSp mod">
        <pc:chgData name="Moldir Kabdualieva" userId="df42278df007c026" providerId="LiveId" clId="{A69DF662-95EA-4CB3-81A6-6A0277DA51DA}" dt="2022-10-23T09:18:22.408" v="22" actId="1076"/>
        <pc:sldMkLst>
          <pc:docMk/>
          <pc:sldMk cId="334028445" sldId="265"/>
        </pc:sldMkLst>
        <pc:spChg chg="mod">
          <ac:chgData name="Moldir Kabdualieva" userId="df42278df007c026" providerId="LiveId" clId="{A69DF662-95EA-4CB3-81A6-6A0277DA51DA}" dt="2022-10-23T09:18:22.408" v="22" actId="1076"/>
          <ac:spMkLst>
            <pc:docMk/>
            <pc:sldMk cId="334028445" sldId="265"/>
            <ac:spMk id="18" creationId="{00000000-0000-0000-0000-000000000000}"/>
          </ac:spMkLst>
        </pc:spChg>
      </pc:sldChg>
    </pc:docChg>
  </pc:docChgLst>
  <pc:docChgLst>
    <pc:chgData name="Moldir Kabdualieva" userId="df42278df007c026" providerId="LiveId" clId="{B936E41B-1926-4909-B1F3-9A64F67E6BDA}"/>
    <pc:docChg chg="custSel modSld">
      <pc:chgData name="Moldir Kabdualieva" userId="df42278df007c026" providerId="LiveId" clId="{B936E41B-1926-4909-B1F3-9A64F67E6BDA}" dt="2022-10-16T09:07:03.234" v="45" actId="14100"/>
      <pc:docMkLst>
        <pc:docMk/>
      </pc:docMkLst>
      <pc:sldChg chg="modSp mod">
        <pc:chgData name="Moldir Kabdualieva" userId="df42278df007c026" providerId="LiveId" clId="{B936E41B-1926-4909-B1F3-9A64F67E6BDA}" dt="2022-10-16T09:06:06.200" v="39" actId="20577"/>
        <pc:sldMkLst>
          <pc:docMk/>
          <pc:sldMk cId="0" sldId="261"/>
        </pc:sldMkLst>
        <pc:spChg chg="mod">
          <ac:chgData name="Moldir Kabdualieva" userId="df42278df007c026" providerId="LiveId" clId="{B936E41B-1926-4909-B1F3-9A64F67E6BDA}" dt="2022-10-16T09:06:06.200" v="39" actId="20577"/>
          <ac:spMkLst>
            <pc:docMk/>
            <pc:sldMk cId="0" sldId="261"/>
            <ac:spMk id="14" creationId="{00000000-0000-0000-0000-000000000000}"/>
          </ac:spMkLst>
        </pc:spChg>
        <pc:graphicFrameChg chg="modGraphic">
          <ac:chgData name="Moldir Kabdualieva" userId="df42278df007c026" providerId="LiveId" clId="{B936E41B-1926-4909-B1F3-9A64F67E6BDA}" dt="2022-10-16T09:05:29.323" v="37" actId="20577"/>
          <ac:graphicFrameMkLst>
            <pc:docMk/>
            <pc:sldMk cId="0" sldId="261"/>
            <ac:graphicFrameMk id="23" creationId="{94CC0974-E1E4-47F3-9A8B-49A879A3B96B}"/>
          </ac:graphicFrameMkLst>
        </pc:graphicFrameChg>
      </pc:sldChg>
      <pc:sldChg chg="addSp delSp modSp mod">
        <pc:chgData name="Moldir Kabdualieva" userId="df42278df007c026" providerId="LiveId" clId="{B936E41B-1926-4909-B1F3-9A64F67E6BDA}" dt="2022-10-16T09:07:03.234" v="45" actId="14100"/>
        <pc:sldMkLst>
          <pc:docMk/>
          <pc:sldMk cId="334028445" sldId="265"/>
        </pc:sldMkLst>
        <pc:spChg chg="add mod">
          <ac:chgData name="Moldir Kabdualieva" userId="df42278df007c026" providerId="LiveId" clId="{B936E41B-1926-4909-B1F3-9A64F67E6BDA}" dt="2022-10-16T09:07:03.234" v="45" actId="14100"/>
          <ac:spMkLst>
            <pc:docMk/>
            <pc:sldMk cId="334028445" sldId="265"/>
            <ac:spMk id="3" creationId="{72EF0996-3BE7-E9EF-DC5C-48C2E5EC4A47}"/>
          </ac:spMkLst>
        </pc:spChg>
        <pc:spChg chg="del">
          <ac:chgData name="Moldir Kabdualieva" userId="df42278df007c026" providerId="LiveId" clId="{B936E41B-1926-4909-B1F3-9A64F67E6BDA}" dt="2022-10-16T09:06:46.115" v="40" actId="478"/>
          <ac:spMkLst>
            <pc:docMk/>
            <pc:sldMk cId="334028445" sldId="265"/>
            <ac:spMk id="24" creationId="{00000000-0000-0000-0000-000000000000}"/>
          </ac:spMkLst>
        </pc:spChg>
      </pc:sldChg>
    </pc:docChg>
  </pc:docChgLst>
  <pc:docChgLst>
    <pc:chgData name="Moldir Kabdualieva" userId="df42278df007c026" providerId="LiveId" clId="{7DBA0B66-FC7F-4809-8D58-EA238EF22CF1}"/>
    <pc:docChg chg="modSld">
      <pc:chgData name="Moldir Kabdualieva" userId="df42278df007c026" providerId="LiveId" clId="{7DBA0B66-FC7F-4809-8D58-EA238EF22CF1}" dt="2022-10-24T08:39:22.605" v="40" actId="20577"/>
      <pc:docMkLst>
        <pc:docMk/>
      </pc:docMkLst>
      <pc:sldChg chg="modSp mod">
        <pc:chgData name="Moldir Kabdualieva" userId="df42278df007c026" providerId="LiveId" clId="{7DBA0B66-FC7F-4809-8D58-EA238EF22CF1}" dt="2022-10-24T08:39:22.605" v="40" actId="20577"/>
        <pc:sldMkLst>
          <pc:docMk/>
          <pc:sldMk cId="0" sldId="261"/>
        </pc:sldMkLst>
        <pc:spChg chg="mod">
          <ac:chgData name="Moldir Kabdualieva" userId="df42278df007c026" providerId="LiveId" clId="{7DBA0B66-FC7F-4809-8D58-EA238EF22CF1}" dt="2022-10-24T08:39:22.605" v="40" actId="20577"/>
          <ac:spMkLst>
            <pc:docMk/>
            <pc:sldMk cId="0" sldId="261"/>
            <ac:spMk id="14" creationId="{00000000-0000-0000-0000-000000000000}"/>
          </ac:spMkLst>
        </pc:spChg>
        <pc:graphicFrameChg chg="modGraphic">
          <ac:chgData name="Moldir Kabdualieva" userId="df42278df007c026" providerId="LiveId" clId="{7DBA0B66-FC7F-4809-8D58-EA238EF22CF1}" dt="2022-10-24T08:38:43.397" v="38" actId="20577"/>
          <ac:graphicFrameMkLst>
            <pc:docMk/>
            <pc:sldMk cId="0" sldId="261"/>
            <ac:graphicFrameMk id="23" creationId="{94CC0974-E1E4-47F3-9A8B-49A879A3B96B}"/>
          </ac:graphicFrameMkLst>
        </pc:graphicFrame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3452476426"/>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en-US" altLang="x-none" sz="1200" b="1" i="1" dirty="0">
                          <a:solidFill>
                            <a:srgbClr val="002060"/>
                          </a:solidFill>
                          <a:latin typeface="Times New Roman" panose="02020603050405020304" pitchFamily="18" charset="0"/>
                          <a:cs typeface="Times New Roman" panose="02020603050405020304" pitchFamily="18" charset="0"/>
                        </a:rPr>
                        <a:t> </a:t>
                      </a:r>
                      <a:r>
                        <a:rPr lang="ru-RU" altLang="x-none" sz="1200" b="1" i="1" dirty="0" err="1">
                          <a:solidFill>
                            <a:srgbClr val="002060"/>
                          </a:solidFill>
                          <a:latin typeface="Times New Roman" panose="02020603050405020304" pitchFamily="18" charset="0"/>
                          <a:cs typeface="Times New Roman" panose="02020603050405020304" pitchFamily="18" charset="0"/>
                        </a:rPr>
                        <a:t>Ақтөбе</a:t>
                      </a:r>
                      <a:r>
                        <a:rPr lang="ru-RU" altLang="x-none" sz="1200" b="1" i="1" dirty="0">
                          <a:solidFill>
                            <a:srgbClr val="002060"/>
                          </a:solidFill>
                          <a:latin typeface="Times New Roman" panose="02020603050405020304" pitchFamily="18" charset="0"/>
                          <a:cs typeface="Times New Roman" panose="02020603050405020304" pitchFamily="18" charset="0"/>
                        </a:rPr>
                        <a:t>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724450153"/>
              </p:ext>
            </p:extLst>
          </p:nvPr>
        </p:nvGraphicFramePr>
        <p:xfrm>
          <a:off x="307975" y="2636528"/>
          <a:ext cx="4465638" cy="1935480"/>
        </p:xfrm>
        <a:graphic>
          <a:graphicData uri="http://schemas.openxmlformats.org/drawingml/2006/table">
            <a:tbl>
              <a:tblPr/>
              <a:tblGrid>
                <a:gridCol w="4465638">
                  <a:extLst>
                    <a:ext uri="{9D8B030D-6E8A-4147-A177-3AD203B41FA5}">
                      <a16:colId xmlns:a16="http://schemas.microsoft.com/office/drawing/2014/main" val="20000"/>
                    </a:ext>
                  </a:extLst>
                </a:gridCol>
              </a:tblGrid>
              <a:tr h="1928827">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№297 КҮНДЕЛІКТІ БЮЛЛЕТЕНЬ</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Ақтөбе</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24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3" name="Прямоугольник 2"/>
          <p:cNvSpPr/>
          <p:nvPr/>
        </p:nvSpPr>
        <p:spPr>
          <a:xfrm>
            <a:off x="4953000" y="114300"/>
            <a:ext cx="4857784" cy="2123658"/>
          </a:xfrm>
          <a:prstGeom prst="rect">
            <a:avLst/>
          </a:prstGeom>
        </p:spPr>
        <p:txBody>
          <a:bodyPr wrap="square">
            <a:spAutoFit/>
          </a:bodyPr>
          <a:lstStyle/>
          <a:p>
            <a:pPr lvl="0" algn="ctr"/>
            <a:r>
              <a:rPr lang="ru-RU" altLang="ru-RU" sz="1200" b="1" dirty="0" err="1">
                <a:latin typeface="Times New Roman" pitchFamily="18" charset="0"/>
                <a:cs typeface="Times New Roman" pitchFamily="18" charset="0"/>
              </a:rPr>
              <a:t>Ақтөбе</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қаласы</a:t>
            </a:r>
            <a:r>
              <a:rPr lang="ru-RU" altLang="ru-RU" sz="1200" b="1" dirty="0">
                <a:latin typeface="Times New Roman" pitchFamily="18" charset="0"/>
                <a:cs typeface="Times New Roman" pitchFamily="18" charset="0"/>
              </a:rPr>
              <a:t> </a:t>
            </a:r>
            <a:r>
              <a:rPr lang="ru-RU" altLang="ru-RU" sz="1200" b="1" dirty="0" err="1">
                <a:latin typeface="Times New Roman" pitchFamily="18" charset="0"/>
                <a:cs typeface="Times New Roman" pitchFamily="18" charset="0"/>
              </a:rPr>
              <a:t>бойынша</a:t>
            </a:r>
            <a:endParaRPr lang="ru-RU" altLang="ru-RU" sz="1200" b="1" dirty="0">
              <a:latin typeface="Times New Roman" pitchFamily="18" charset="0"/>
              <a:cs typeface="Times New Roman" pitchFamily="18" charset="0"/>
            </a:endParaRPr>
          </a:p>
          <a:p>
            <a:pPr lvl="0" algn="ctr"/>
            <a:r>
              <a:rPr lang="kk-KZ" altLang="ru-RU" sz="1200" b="1" dirty="0">
                <a:latin typeface="Times New Roman" pitchFamily="18" charset="0"/>
                <a:cs typeface="Times New Roman" pitchFamily="18" charset="0"/>
              </a:rPr>
              <a:t>25 қазанға арналған ауа-райы болжамы</a:t>
            </a:r>
            <a:endParaRPr lang="ru-RU" altLang="ru-RU" sz="1200" b="1" dirty="0">
              <a:latin typeface="Times New Roman" pitchFamily="18" charset="0"/>
              <a:cs typeface="Times New Roman" pitchFamily="18" charset="0"/>
            </a:endParaRPr>
          </a:p>
          <a:p>
            <a:pPr lvl="0" algn="ctr"/>
            <a:r>
              <a:rPr lang="ru-RU" altLang="ru-RU" sz="1200" b="1" dirty="0">
                <a:solidFill>
                  <a:srgbClr val="000000"/>
                </a:solidFill>
                <a:latin typeface="Times New Roman" pitchFamily="18" charset="0"/>
                <a:cs typeface="Times New Roman" pitchFamily="18" charset="0"/>
              </a:rPr>
              <a:t>2022 </a:t>
            </a:r>
            <a:r>
              <a:rPr lang="ru-RU" altLang="ru-RU" sz="1200" b="1" dirty="0" err="1">
                <a:solidFill>
                  <a:srgbClr val="000000"/>
                </a:solidFill>
                <a:latin typeface="Times New Roman" pitchFamily="18" charset="0"/>
                <a:cs typeface="Times New Roman" pitchFamily="18" charset="0"/>
              </a:rPr>
              <a:t>жылғы </a:t>
            </a:r>
            <a:r>
              <a:rPr lang="ru-RU" altLang="ru-RU" sz="1200" b="1" dirty="0">
                <a:solidFill>
                  <a:srgbClr val="000000"/>
                </a:solidFill>
                <a:latin typeface="Times New Roman" pitchFamily="18" charset="0"/>
                <a:cs typeface="Times New Roman" pitchFamily="18" charset="0"/>
              </a:rPr>
              <a:t>24 </a:t>
            </a:r>
            <a:r>
              <a:rPr lang="kk-KZ" altLang="ru-RU" sz="1200" b="1" dirty="0">
                <a:solidFill>
                  <a:srgbClr val="000000"/>
                </a:solidFill>
                <a:latin typeface="Times New Roman" pitchFamily="18" charset="0"/>
                <a:cs typeface="Times New Roman" pitchFamily="18" charset="0"/>
              </a:rPr>
              <a:t>қазан </a:t>
            </a:r>
            <a:r>
              <a:rPr lang="ru-RU" altLang="ru-RU" sz="1200" b="1" dirty="0" err="1">
                <a:solidFill>
                  <a:srgbClr val="000000"/>
                </a:solidFill>
                <a:latin typeface="Times New Roman" pitchFamily="18" charset="0"/>
                <a:cs typeface="Times New Roman" pitchFamily="18" charset="0"/>
              </a:rPr>
              <a:t>сағ.</a:t>
            </a:r>
            <a:r>
              <a:rPr lang="ru-RU" altLang="ru-RU" sz="1200" b="1" dirty="0">
                <a:solidFill>
                  <a:srgbClr val="000000"/>
                </a:solidFill>
                <a:latin typeface="Times New Roman" pitchFamily="18" charset="0"/>
                <a:cs typeface="Times New Roman" pitchFamily="18" charset="0"/>
              </a:rPr>
              <a:t> 20-дан 25 </a:t>
            </a:r>
            <a:r>
              <a:rPr lang="ru-RU" altLang="ru-RU" sz="1200" b="1" dirty="0" err="1">
                <a:solidFill>
                  <a:srgbClr val="000000"/>
                </a:solidFill>
                <a:latin typeface="Times New Roman" pitchFamily="18" charset="0"/>
                <a:cs typeface="Times New Roman" pitchFamily="18" charset="0"/>
              </a:rPr>
              <a:t>қазан</a:t>
            </a:r>
            <a:r>
              <a:rPr lang="kk-KZ" altLang="ru-RU" sz="1200" b="1" dirty="0">
                <a:latin typeface="Times New Roman" pitchFamily="18" charset="0"/>
                <a:cs typeface="Times New Roman" pitchFamily="18" charset="0"/>
              </a:rPr>
              <a:t> </a:t>
            </a:r>
            <a:r>
              <a:rPr lang="ru-RU" altLang="ru-RU" sz="1200" b="1" dirty="0" err="1">
                <a:solidFill>
                  <a:srgbClr val="000000"/>
                </a:solidFill>
                <a:latin typeface="Times New Roman" pitchFamily="18" charset="0"/>
                <a:cs typeface="Times New Roman" pitchFamily="18" charset="0"/>
              </a:rPr>
              <a:t>сағ.</a:t>
            </a:r>
            <a:r>
              <a:rPr lang="ru-RU" altLang="ru-RU" sz="1200" b="1" dirty="0">
                <a:solidFill>
                  <a:srgbClr val="000000"/>
                </a:solidFill>
                <a:latin typeface="Times New Roman" pitchFamily="18" charset="0"/>
                <a:cs typeface="Times New Roman" pitchFamily="18" charset="0"/>
              </a:rPr>
              <a:t> 20-ға </a:t>
            </a:r>
            <a:r>
              <a:rPr lang="ru-RU" altLang="ru-RU" sz="1200" b="1" dirty="0" err="1">
                <a:solidFill>
                  <a:srgbClr val="000000"/>
                </a:solidFill>
                <a:latin typeface="Times New Roman" pitchFamily="18" charset="0"/>
                <a:cs typeface="Times New Roman" pitchFamily="18" charset="0"/>
              </a:rPr>
              <a:t>дейін</a:t>
            </a:r>
            <a:endParaRPr lang="ru-RU" altLang="ru-RU" sz="1200" b="1" dirty="0">
              <a:solidFill>
                <a:srgbClr val="000000"/>
              </a:solidFill>
              <a:latin typeface="Times New Roman" pitchFamily="18" charset="0"/>
              <a:cs typeface="Times New Roman" pitchFamily="18" charset="0"/>
              <a:sym typeface="+mn-ea"/>
            </a:endParaRPr>
          </a:p>
          <a:p>
            <a:pPr lvl="0" algn="just"/>
            <a:r>
              <a:rPr lang="kk-KZ" sz="1200" dirty="0">
                <a:latin typeface="Times New Roman" pitchFamily="18" charset="0"/>
                <a:cs typeface="Times New Roman" pitchFamily="18" charset="0"/>
              </a:rPr>
              <a:t>Көшпелі бұлтты, күндіз кей уақыттарда жаңбыр жауады. Оңтүстіктен жел соғады, күші 5-10 м/с. Ауа температурасы түнде 1-3, күндіз 6-8 градус жылы болады. </a:t>
            </a:r>
          </a:p>
          <a:p>
            <a:pPr lvl="0" algn="ctr"/>
            <a:r>
              <a:rPr lang="kk-KZ" sz="1200" b="1" dirty="0">
                <a:solidFill>
                  <a:srgbClr val="000000"/>
                </a:solidFill>
                <a:latin typeface="Times New Roman" pitchFamily="18" charset="0"/>
                <a:cs typeface="Times New Roman" pitchFamily="18" charset="0"/>
              </a:rPr>
              <a:t>26 қазанға</a:t>
            </a:r>
            <a:endParaRPr lang="ru-RU" sz="1200" b="1" dirty="0">
              <a:solidFill>
                <a:srgbClr val="000000"/>
              </a:solidFill>
              <a:latin typeface="Times New Roman" pitchFamily="18" charset="0"/>
              <a:cs typeface="Times New Roman" pitchFamily="18" charset="0"/>
            </a:endParaRPr>
          </a:p>
          <a:p>
            <a:pPr lvl="0" algn="ctr"/>
            <a:r>
              <a:rPr lang="ru-RU" sz="1200" b="1" dirty="0">
                <a:solidFill>
                  <a:srgbClr val="000000"/>
                </a:solidFill>
                <a:latin typeface="Times New Roman" pitchFamily="18" charset="0"/>
                <a:cs typeface="Times New Roman" pitchFamily="18" charset="0"/>
              </a:rPr>
              <a:t>2022 ж. </a:t>
            </a:r>
            <a:r>
              <a:rPr lang="kk-KZ" sz="1200" b="1" dirty="0">
                <a:solidFill>
                  <a:srgbClr val="000000"/>
                </a:solidFill>
                <a:latin typeface="Times New Roman" pitchFamily="18" charset="0"/>
                <a:cs typeface="Times New Roman" pitchFamily="18" charset="0"/>
              </a:rPr>
              <a:t>25 қазан </a:t>
            </a:r>
            <a:r>
              <a:rPr lang="ru-RU" sz="1200" b="1" dirty="0" err="1">
                <a:solidFill>
                  <a:srgbClr val="000000"/>
                </a:solidFill>
                <a:latin typeface="Times New Roman" pitchFamily="18" charset="0"/>
                <a:cs typeface="Times New Roman" pitchFamily="18" charset="0"/>
              </a:rPr>
              <a:t>сағ.</a:t>
            </a:r>
            <a:r>
              <a:rPr lang="ru-RU" sz="1200" b="1" dirty="0">
                <a:solidFill>
                  <a:srgbClr val="000000"/>
                </a:solidFill>
                <a:latin typeface="Times New Roman" pitchFamily="18" charset="0"/>
                <a:cs typeface="Times New Roman" pitchFamily="18" charset="0"/>
              </a:rPr>
              <a:t> 20-дан </a:t>
            </a:r>
            <a:r>
              <a:rPr lang="ru-RU" sz="1200" b="1" dirty="0" err="1">
                <a:solidFill>
                  <a:srgbClr val="000000"/>
                </a:solidFill>
                <a:latin typeface="Times New Roman" pitchFamily="18" charset="0"/>
                <a:cs typeface="Times New Roman" pitchFamily="18" charset="0"/>
              </a:rPr>
              <a:t>бастап</a:t>
            </a:r>
            <a:r>
              <a:rPr lang="ru-RU" sz="1200" b="1" dirty="0">
                <a:solidFill>
                  <a:srgbClr val="000000"/>
                </a:solidFill>
                <a:latin typeface="Times New Roman" pitchFamily="18" charset="0"/>
                <a:cs typeface="Times New Roman" pitchFamily="18" charset="0"/>
              </a:rPr>
              <a:t> 26 </a:t>
            </a:r>
            <a:r>
              <a:rPr lang="ru-RU" sz="1200" b="1" dirty="0" err="1">
                <a:solidFill>
                  <a:srgbClr val="000000"/>
                </a:solidFill>
                <a:latin typeface="Times New Roman" pitchFamily="18" charset="0"/>
                <a:cs typeface="Times New Roman" pitchFamily="18" charset="0"/>
              </a:rPr>
              <a:t>қазан сағ</a:t>
            </a:r>
            <a:r>
              <a:rPr lang="ru-RU" sz="1200" b="1" dirty="0">
                <a:solidFill>
                  <a:srgbClr val="000000"/>
                </a:solidFill>
                <a:latin typeface="Times New Roman" pitchFamily="18" charset="0"/>
                <a:cs typeface="Times New Roman" pitchFamily="18" charset="0"/>
              </a:rPr>
              <a:t>. 08-ге </a:t>
            </a:r>
            <a:r>
              <a:rPr lang="ru-RU" sz="1200" b="1" dirty="0" err="1">
                <a:solidFill>
                  <a:srgbClr val="000000"/>
                </a:solidFill>
                <a:latin typeface="Times New Roman" pitchFamily="18" charset="0"/>
                <a:cs typeface="Times New Roman" pitchFamily="18" charset="0"/>
              </a:rPr>
              <a:t>дейін</a:t>
            </a:r>
            <a:endParaRPr lang="ru-RU" sz="1200" b="1" dirty="0">
              <a:solidFill>
                <a:srgbClr val="000000"/>
              </a:solidFill>
              <a:latin typeface="Times New Roman" pitchFamily="18" charset="0"/>
              <a:cs typeface="Times New Roman" pitchFamily="18" charset="0"/>
            </a:endParaRPr>
          </a:p>
          <a:p>
            <a:pPr lvl="0" algn="just"/>
            <a:r>
              <a:rPr lang="kk-KZ" sz="1200" dirty="0">
                <a:latin typeface="Times New Roman" pitchFamily="18" charset="0"/>
                <a:cs typeface="Times New Roman" pitchFamily="18" charset="0"/>
              </a:rPr>
              <a:t>Көшпелі бұлтты, кей уақыттарда аздаған </a:t>
            </a:r>
            <a:r>
              <a:rPr lang="kk-KZ" sz="1200">
                <a:latin typeface="Times New Roman" pitchFamily="18" charset="0"/>
                <a:cs typeface="Times New Roman" pitchFamily="18" charset="0"/>
              </a:rPr>
              <a:t>жауын-шашын (қар, жаңбыр) </a:t>
            </a:r>
            <a:r>
              <a:rPr lang="kk-KZ" sz="1200" dirty="0">
                <a:latin typeface="Times New Roman" pitchFamily="18" charset="0"/>
                <a:cs typeface="Times New Roman" pitchFamily="18" charset="0"/>
              </a:rPr>
              <a:t>жауады. Солтүстік-батыстан жел соғады, күші 5-10 м/с. Ауа температурасы 2-4 градус суық болады.</a:t>
            </a:r>
            <a:r>
              <a:rPr lang="ru-RU" sz="1200" dirty="0">
                <a:latin typeface="Times New Roman" pitchFamily="18" charset="0"/>
                <a:cs typeface="Times New Roman" pitchFamily="18" charset="0"/>
              </a:rPr>
              <a:t> </a:t>
            </a:r>
            <a:r>
              <a:rPr lang="ru-RU" sz="1200" dirty="0">
                <a:solidFill>
                  <a:srgbClr val="000000"/>
                </a:solidFill>
                <a:latin typeface="Times New Roman" pitchFamily="18" charset="0"/>
                <a:cs typeface="Times New Roman" pitchFamily="18" charset="0"/>
                <a:sym typeface="+mn-ea"/>
              </a:rPr>
              <a:t> </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963228124"/>
              </p:ext>
            </p:extLst>
          </p:nvPr>
        </p:nvGraphicFramePr>
        <p:xfrm>
          <a:off x="5037031" y="4349422"/>
          <a:ext cx="4667576" cy="210312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75722">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Ластаушы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123498">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235947">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235947">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52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235947">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1372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235947">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62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235947">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о</a:t>
                      </a:r>
                      <a:r>
                        <a:rPr lang="ru-RU" sz="1000" dirty="0">
                          <a:solidFill>
                            <a:schemeClr val="tx1"/>
                          </a:solidFill>
                          <a:latin typeface="Times New Roman" panose="02020603050405020304" pitchFamily="18" charset="0"/>
                          <a:cs typeface="Times New Roman" panose="02020603050405020304" pitchFamily="18" charset="0"/>
                        </a:rPr>
                        <a:t>ксиді</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91</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0,2</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r h="235947">
                <a:tc>
                  <a:txBody>
                    <a:bodyPr/>
                    <a:lstStyle/>
                    <a:p>
                      <a:r>
                        <a:rPr lang="kk-KZ" sz="1000" dirty="0">
                          <a:solidFill>
                            <a:schemeClr val="tx1"/>
                          </a:solidFill>
                          <a:latin typeface="Times New Roman" panose="02020603050405020304" pitchFamily="18" charset="0"/>
                          <a:cs typeface="Times New Roman" panose="02020603050405020304" pitchFamily="18" charset="0"/>
                        </a:rPr>
                        <a:t>Күкіртті сутегі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3</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latin typeface="Times New Roman" pitchFamily="18" charset="0"/>
                          <a:cs typeface="Times New Roman" pitchFamily="18" charset="0"/>
                        </a:rPr>
                        <a:t>0,4</a:t>
                      </a:r>
                    </a:p>
                  </a:txBody>
                  <a:tcPr marL="9525" marR="9525" marT="9525"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431089403"/>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53001" y="3848551"/>
            <a:ext cx="4824412" cy="461665"/>
          </a:xfrm>
          <a:prstGeom prst="rect">
            <a:avLst/>
          </a:prstGeom>
          <a:noFill/>
          <a:ln w="9525">
            <a:noFill/>
          </a:ln>
        </p:spPr>
        <p:txBody>
          <a:bodyPr wrap="square">
            <a:spAutoFit/>
          </a:bodyPr>
          <a:lstStyle/>
          <a:p>
            <a:pPr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24 </a:t>
            </a:r>
            <a:r>
              <a:rPr lang="ru-RU" altLang="ru-RU" sz="1200" b="1" dirty="0" err="1">
                <a:latin typeface="Times New Roman" panose="02020603050405020304" pitchFamily="18" charset="0"/>
                <a:cs typeface="Times New Roman" panose="02020603050405020304" pitchFamily="18" charset="0"/>
              </a:rPr>
              <a:t>қазан</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Ақтөбе</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TextBox 13"/>
          <p:cNvSpPr txBox="1"/>
          <p:nvPr/>
        </p:nvSpPr>
        <p:spPr>
          <a:xfrm>
            <a:off x="5024438" y="2214554"/>
            <a:ext cx="4643470" cy="1015663"/>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indent="185738" algn="just"/>
            <a:r>
              <a:rPr lang="ru-RU" sz="1200" dirty="0">
                <a:solidFill>
                  <a:schemeClr val="tx1"/>
                </a:solidFill>
                <a:latin typeface="Times New Roman" panose="02020603050405020304" pitchFamily="18" charset="0"/>
                <a:cs typeface="Times New Roman" panose="02020603050405020304" pitchFamily="18" charset="0"/>
              </a:rPr>
              <a:t>2022 </a:t>
            </a:r>
            <a:r>
              <a:rPr lang="ru-RU" sz="1200" dirty="0" err="1">
                <a:solidFill>
                  <a:schemeClr val="tx1"/>
                </a:solidFill>
                <a:latin typeface="Times New Roman" panose="02020603050405020304" pitchFamily="18" charset="0"/>
                <a:cs typeface="Times New Roman" panose="02020603050405020304" pitchFamily="18" charset="0"/>
              </a:rPr>
              <a:t>жылғы </a:t>
            </a:r>
            <a:r>
              <a:rPr lang="ru-RU" sz="1200" dirty="0">
                <a:solidFill>
                  <a:schemeClr val="tx1"/>
                </a:solidFill>
                <a:latin typeface="Times New Roman" panose="02020603050405020304" pitchFamily="18" charset="0"/>
                <a:cs typeface="Times New Roman" panose="02020603050405020304" pitchFamily="18" charset="0"/>
              </a:rPr>
              <a:t>25 </a:t>
            </a:r>
            <a:r>
              <a:rPr lang="ru-RU" sz="1200" dirty="0" err="1">
                <a:solidFill>
                  <a:schemeClr val="tx1"/>
                </a:solidFill>
                <a:latin typeface="Times New Roman" panose="02020603050405020304" pitchFamily="18" charset="0"/>
                <a:cs typeface="Times New Roman" panose="02020603050405020304" pitchFamily="18" charset="0"/>
              </a:rPr>
              <a:t>қазанда</a:t>
            </a:r>
            <a:r>
              <a:rPr lang="ru-RU" sz="1200" dirty="0">
                <a:solidFill>
                  <a:schemeClr val="tx1"/>
                </a:solidFill>
                <a:latin typeface="Times New Roman" panose="02020603050405020304" pitchFamily="18" charset="0"/>
                <a:cs typeface="Times New Roman" panose="02020603050405020304" pitchFamily="18" charset="0"/>
              </a:rPr>
              <a:t>, 26 </a:t>
            </a:r>
            <a:r>
              <a:rPr lang="ru-RU" sz="1200" dirty="0" err="1">
                <a:solidFill>
                  <a:schemeClr val="tx1"/>
                </a:solidFill>
                <a:latin typeface="Times New Roman" panose="02020603050405020304" pitchFamily="18" charset="0"/>
                <a:cs typeface="Times New Roman" panose="02020603050405020304" pitchFamily="18" charset="0"/>
              </a:rPr>
              <a:t>қазанда түнде метеорологиялық жағдайлар қала атмосферасында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ластаушы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заттардың </a:t>
            </a:r>
            <a:r>
              <a:rPr lang="ru-RU" sz="1200" b="1" dirty="0" err="1">
                <a:solidFill>
                  <a:schemeClr val="tx1"/>
                </a:solidFill>
                <a:latin typeface="Times New Roman" panose="02020603050405020304" pitchFamily="18" charset="0"/>
                <a:cs typeface="Times New Roman" panose="02020603050405020304" pitchFamily="18" charset="0"/>
              </a:rPr>
              <a:t>ыдырауына</a:t>
            </a:r>
            <a:r>
              <a:rPr lang="ru-RU" sz="1200" b="1"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ықпал етеді</a:t>
            </a:r>
            <a:r>
              <a:rPr lang="ru-RU" sz="1200" dirty="0">
                <a:solidFill>
                  <a:schemeClr val="tx1"/>
                </a:solidFill>
                <a:latin typeface="Times New Roman" panose="02020603050405020304" pitchFamily="18" charset="0"/>
                <a:cs typeface="Times New Roman" panose="02020603050405020304" pitchFamily="18" charset="0"/>
              </a:rPr>
              <a:t>. </a:t>
            </a:r>
          </a:p>
          <a:p>
            <a:pPr indent="185738" algn="just"/>
            <a:r>
              <a:rPr lang="ru-RU" sz="1200" dirty="0">
                <a:solidFill>
                  <a:schemeClr val="tx1"/>
                </a:solidFill>
                <a:latin typeface="Times New Roman" panose="02020603050405020304" pitchFamily="18" charset="0"/>
                <a:cs typeface="Times New Roman" panose="02020603050405020304" pitchFamily="18" charset="0"/>
              </a:rPr>
              <a:t>Жалпы </a:t>
            </a:r>
            <a:r>
              <a:rPr lang="ru-RU" sz="1200" dirty="0" err="1">
                <a:solidFill>
                  <a:schemeClr val="tx1"/>
                </a:solidFill>
                <a:latin typeface="Times New Roman" panose="02020603050405020304" pitchFamily="18" charset="0"/>
                <a:cs typeface="Times New Roman" panose="02020603050405020304" pitchFamily="18" charset="0"/>
              </a:rPr>
              <a:t>қала бойынша</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ауаның ластану</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деңгейі</a:t>
            </a:r>
            <a:r>
              <a:rPr lang="ru-RU" sz="1200" dirty="0">
                <a:solidFill>
                  <a:schemeClr val="tx1"/>
                </a:solidFill>
                <a:latin typeface="Times New Roman" panose="02020603050405020304" pitchFamily="18" charset="0"/>
                <a:cs typeface="Times New Roman" panose="02020603050405020304" pitchFamily="18" charset="0"/>
              </a:rPr>
              <a:t> </a:t>
            </a:r>
            <a:r>
              <a:rPr lang="kk-KZ" sz="1200" dirty="0">
                <a:solidFill>
                  <a:schemeClr val="tx1"/>
                </a:solidFill>
                <a:latin typeface="Times New Roman" panose="02020603050405020304" pitchFamily="18" charset="0"/>
                <a:cs typeface="Times New Roman" panose="02020603050405020304" pitchFamily="18" charset="0"/>
              </a:rPr>
              <a:t>төмен </a:t>
            </a:r>
            <a:r>
              <a:rPr lang="ru-RU" sz="1200" dirty="0" err="1">
                <a:solidFill>
                  <a:schemeClr val="tx1"/>
                </a:solidFill>
                <a:latin typeface="Times New Roman" panose="02020603050405020304" pitchFamily="18" charset="0"/>
                <a:cs typeface="Times New Roman" panose="02020603050405020304" pitchFamily="18" charset="0"/>
              </a:rPr>
              <a:t>болады</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деп</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күтілуде.</a:t>
            </a:r>
            <a:endParaRPr lang="ru-RU" sz="1200" dirty="0">
              <a:solidFill>
                <a:schemeClr val="tx1"/>
              </a:solidFill>
              <a:latin typeface="Times New Roman" panose="02020603050405020304" pitchFamily="18" charset="0"/>
              <a:cs typeface="Times New Roman" panose="02020603050405020304" pitchFamily="18" charset="0"/>
            </a:endParaRPr>
          </a:p>
        </p:txBody>
      </p:sp>
      <p:sp>
        <p:nvSpPr>
          <p:cNvPr id="15" name="TextBox 13"/>
          <p:cNvSpPr txBox="1"/>
          <p:nvPr/>
        </p:nvSpPr>
        <p:spPr>
          <a:xfrm>
            <a:off x="5024438" y="3429000"/>
            <a:ext cx="4680169" cy="276999"/>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200" dirty="0">
                <a:solidFill>
                  <a:schemeClr val="tx1"/>
                </a:solidFill>
                <a:latin typeface="Times New Roman" panose="02020603050405020304" pitchFamily="18" charset="0"/>
                <a:cs typeface="Times New Roman" panose="02020603050405020304" pitchFamily="18" charset="0"/>
              </a:rPr>
              <a:t>1, 2, 3 </a:t>
            </a:r>
            <a:r>
              <a:rPr lang="ru-RU" sz="1200" dirty="0" err="1">
                <a:solidFill>
                  <a:schemeClr val="tx1"/>
                </a:solidFill>
                <a:latin typeface="Times New Roman" panose="02020603050405020304" pitchFamily="18" charset="0"/>
                <a:cs typeface="Times New Roman" panose="02020603050405020304" pitchFamily="18" charset="0"/>
              </a:rPr>
              <a:t>дәрежелі </a:t>
            </a:r>
            <a:r>
              <a:rPr lang="ru-RU" sz="1200" dirty="0">
                <a:solidFill>
                  <a:schemeClr val="tx1"/>
                </a:solidFill>
                <a:latin typeface="Times New Roman" panose="02020603050405020304" pitchFamily="18" charset="0"/>
                <a:cs typeface="Times New Roman" panose="02020603050405020304" pitchFamily="18" charset="0"/>
              </a:rPr>
              <a:t>ҚМЖ </a:t>
            </a:r>
            <a:r>
              <a:rPr lang="ru-RU" sz="1200" dirty="0" err="1">
                <a:solidFill>
                  <a:schemeClr val="tx1"/>
                </a:solidFill>
                <a:latin typeface="Times New Roman" panose="02020603050405020304" pitchFamily="18" charset="0"/>
                <a:cs typeface="Times New Roman" panose="02020603050405020304" pitchFamily="18" charset="0"/>
              </a:rPr>
              <a:t>ескертуі</a:t>
            </a:r>
            <a:r>
              <a:rPr lang="ru-RU" sz="1200" dirty="0">
                <a:solidFill>
                  <a:schemeClr val="tx1"/>
                </a:solidFill>
                <a:latin typeface="Times New Roman" panose="02020603050405020304" pitchFamily="18" charset="0"/>
                <a:cs typeface="Times New Roman" panose="02020603050405020304" pitchFamily="18" charset="0"/>
              </a:rPr>
              <a:t> </a:t>
            </a:r>
            <a:r>
              <a:rPr lang="ru-RU" sz="1200" dirty="0" err="1">
                <a:solidFill>
                  <a:schemeClr val="tx1"/>
                </a:solidFill>
                <a:latin typeface="Times New Roman" panose="02020603050405020304" pitchFamily="18" charset="0"/>
                <a:cs typeface="Times New Roman" panose="02020603050405020304" pitchFamily="18" charset="0"/>
              </a:rPr>
              <a:t>жоқ</a:t>
            </a:r>
            <a:endParaRPr lang="ru-RU" sz="1200" dirty="0">
              <a:solidFill>
                <a:schemeClr val="tx1"/>
              </a:solidFill>
              <a:latin typeface="Times New Roman" panose="02020603050405020304" pitchFamily="18" charset="0"/>
              <a:cs typeface="Times New Roman" panose="02020603050405020304"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317284" y="4659557"/>
            <a:ext cx="4661089" cy="1569660"/>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Ақтөбе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ауаның</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ластану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6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1 бекет –</a:t>
            </a:r>
            <a:r>
              <a:rPr lang="ru-RU" altLang="ru-RU" sz="1200" dirty="0">
                <a:latin typeface="Times New Roman" panose="02020603050405020304" pitchFamily="18" charset="0"/>
                <a:cs typeface="Times New Roman" panose="02020603050405020304" pitchFamily="18" charset="0"/>
              </a:rPr>
              <a:t> Авиагородок к-</a:t>
            </a:r>
            <a:r>
              <a:rPr lang="ru-RU" altLang="ru-RU" sz="1200" dirty="0" err="1">
                <a:latin typeface="Times New Roman" panose="02020603050405020304" pitchFamily="18" charset="0"/>
                <a:cs typeface="Times New Roman" panose="02020603050405020304" pitchFamily="18" charset="0"/>
              </a:rPr>
              <a:t>сі</a:t>
            </a:r>
            <a:r>
              <a:rPr lang="ru-RU" altLang="ru-RU" sz="1200" dirty="0">
                <a:latin typeface="Times New Roman" panose="02020603050405020304" pitchFamily="18" charset="0"/>
                <a:cs typeface="Times New Roman" panose="02020603050405020304" pitchFamily="18" charset="0"/>
              </a:rPr>
              <a:t>, 14 </a:t>
            </a:r>
            <a:r>
              <a:rPr lang="ru-RU" altLang="ru-RU" sz="1200" dirty="0" err="1">
                <a:latin typeface="Times New Roman" panose="02020603050405020304" pitchFamily="18" charset="0"/>
                <a:cs typeface="Times New Roman" panose="02020603050405020304" pitchFamily="18" charset="0"/>
              </a:rPr>
              <a:t>әуежай</a:t>
            </a:r>
            <a:r>
              <a:rPr lang="ru-RU" altLang="ru-RU" sz="1200" dirty="0">
                <a:latin typeface="Times New Roman" panose="02020603050405020304" pitchFamily="18" charset="0"/>
                <a:cs typeface="Times New Roman" panose="02020603050405020304" pitchFamily="18" charset="0"/>
              </a:rPr>
              <a:t> </a:t>
            </a:r>
            <a:r>
              <a:rPr lang="ru-RU" altLang="ru-RU" sz="1200" dirty="0" err="1">
                <a:latin typeface="Times New Roman" panose="02020603050405020304" pitchFamily="18" charset="0"/>
                <a:cs typeface="Times New Roman" panose="02020603050405020304" pitchFamily="18" charset="0"/>
              </a:rPr>
              <a:t>ауданы</a:t>
            </a:r>
            <a:r>
              <a:rPr lang="ru-RU" altLang="ru-RU" sz="1200" dirty="0">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2 бекет – </a:t>
            </a:r>
            <a:r>
              <a:rPr lang="ru-RU" sz="1200" dirty="0" err="1">
                <a:latin typeface="Times New Roman" panose="02020603050405020304" pitchFamily="18" charset="0"/>
                <a:cs typeface="Times New Roman" panose="02020603050405020304" pitchFamily="18" charset="0"/>
              </a:rPr>
              <a:t>Рысқұлов</a:t>
            </a:r>
            <a:r>
              <a:rPr lang="ru-RU" sz="1200" dirty="0">
                <a:latin typeface="Times New Roman" panose="02020603050405020304" pitchFamily="18" charset="0"/>
                <a:cs typeface="Times New Roman" panose="02020603050405020304" pitchFamily="18" charset="0"/>
              </a:rPr>
              <a:t> к-</a:t>
            </a:r>
            <a:r>
              <a:rPr lang="ru-RU" sz="1200" dirty="0" err="1">
                <a:latin typeface="Times New Roman" panose="02020603050405020304" pitchFamily="18" charset="0"/>
                <a:cs typeface="Times New Roman" panose="02020603050405020304" pitchFamily="18" charset="0"/>
              </a:rPr>
              <a:t>сі</a:t>
            </a:r>
            <a:r>
              <a:rPr lang="ru-RU" sz="1200" dirty="0">
                <a:latin typeface="Times New Roman" panose="02020603050405020304" pitchFamily="18" charset="0"/>
                <a:cs typeface="Times New Roman" panose="02020603050405020304" pitchFamily="18" charset="0"/>
              </a:rPr>
              <a:t>, 4 Шанхай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a:t>
            </a:r>
            <a:endParaRPr lang="kk-KZ" altLang="ru-RU" sz="1200" dirty="0">
              <a:latin typeface="Times New Roman" panose="02020603050405020304" pitchFamily="18" charset="0"/>
              <a:cs typeface="Times New Roman" panose="02020603050405020304" pitchFamily="18" charset="0"/>
            </a:endParaRPr>
          </a:p>
          <a:p>
            <a:pPr algn="just"/>
            <a:r>
              <a:rPr lang="kk-KZ" sz="1200" dirty="0">
                <a:latin typeface="Times New Roman" panose="02020603050405020304" pitchFamily="18" charset="0"/>
                <a:cs typeface="Times New Roman" panose="02020603050405020304" pitchFamily="18" charset="0"/>
              </a:rPr>
              <a:t>№ 3 бекет – Есет батыр к-сі, 109;</a:t>
            </a:r>
          </a:p>
          <a:p>
            <a:pPr algn="just"/>
            <a:r>
              <a:rPr lang="kk-KZ" sz="1200" dirty="0">
                <a:latin typeface="Times New Roman" panose="02020603050405020304" pitchFamily="18" charset="0"/>
                <a:cs typeface="Times New Roman" panose="02020603050405020304" pitchFamily="18" charset="0"/>
              </a:rPr>
              <a:t>№ 4 бекет – Белинский көшесі, 5 тұрғын қалашық ауданы;</a:t>
            </a:r>
            <a:endParaRPr lang="ru-RU" altLang="ru-RU" sz="1200" dirty="0">
              <a:latin typeface="Times New Roman" panose="02020603050405020304" pitchFamily="18" charset="0"/>
              <a:cs typeface="Times New Roman" panose="02020603050405020304" pitchFamily="18" charset="0"/>
            </a:endParaRPr>
          </a:p>
          <a:p>
            <a:pPr algn="just"/>
            <a:r>
              <a:rPr lang="kk-KZ" sz="1200" dirty="0">
                <a:latin typeface="Times New Roman" panose="02020603050405020304" pitchFamily="18" charset="0"/>
                <a:cs typeface="Times New Roman" panose="02020603050405020304" pitchFamily="18" charset="0"/>
              </a:rPr>
              <a:t>№ 5 бекет – </a:t>
            </a:r>
            <a:r>
              <a:rPr lang="ru-RU" sz="1200" dirty="0">
                <a:latin typeface="Times New Roman" panose="02020603050405020304" pitchFamily="18" charset="0"/>
                <a:cs typeface="Times New Roman" panose="02020603050405020304" pitchFamily="18" charset="0"/>
              </a:rPr>
              <a:t>Ломоносов к-</a:t>
            </a:r>
            <a:r>
              <a:rPr lang="ru-RU" sz="1200" dirty="0" err="1">
                <a:latin typeface="Times New Roman" panose="02020603050405020304" pitchFamily="18" charset="0"/>
                <a:cs typeface="Times New Roman" panose="02020603050405020304" pitchFamily="18" charset="0"/>
              </a:rPr>
              <a:t>сі</a:t>
            </a:r>
            <a:r>
              <a:rPr lang="ru-RU" sz="1200" dirty="0">
                <a:latin typeface="Times New Roman" panose="02020603050405020304" pitchFamily="18" charset="0"/>
                <a:cs typeface="Times New Roman" panose="02020603050405020304" pitchFamily="18" charset="0"/>
              </a:rPr>
              <a:t>, 7 </a:t>
            </a:r>
            <a:r>
              <a:rPr lang="ru-RU" sz="1200" dirty="0" err="1">
                <a:latin typeface="Times New Roman" panose="02020603050405020304" pitchFamily="18" charset="0"/>
                <a:cs typeface="Times New Roman" panose="02020603050405020304" pitchFamily="18" charset="0"/>
              </a:rPr>
              <a:t>темір</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жол</a:t>
            </a:r>
            <a:r>
              <a:rPr lang="ru-RU" sz="1200" dirty="0">
                <a:latin typeface="Times New Roman" panose="02020603050405020304" pitchFamily="18" charset="0"/>
                <a:cs typeface="Times New Roman" panose="02020603050405020304" pitchFamily="18" charset="0"/>
              </a:rPr>
              <a:t> вокзалы </a:t>
            </a:r>
            <a:r>
              <a:rPr lang="ru-RU" sz="1200" dirty="0" err="1">
                <a:latin typeface="Times New Roman" panose="02020603050405020304" pitchFamily="18" charset="0"/>
                <a:cs typeface="Times New Roman" panose="02020603050405020304" pitchFamily="18" charset="0"/>
              </a:rPr>
              <a:t>ауданы</a:t>
            </a:r>
            <a:r>
              <a:rPr lang="ru-RU" sz="1200" dirty="0">
                <a:latin typeface="Times New Roman" panose="02020603050405020304" pitchFamily="18" charset="0"/>
                <a:cs typeface="Times New Roman" panose="02020603050405020304" pitchFamily="18" charset="0"/>
              </a:rPr>
              <a:t>;</a:t>
            </a:r>
            <a:endParaRPr lang="ru-RU" altLang="ru-RU" sz="1200" dirty="0">
              <a:latin typeface="Times New Roman" panose="02020603050405020304" pitchFamily="18" charset="0"/>
              <a:cs typeface="Times New Roman" panose="02020603050405020304" pitchFamily="18" charset="0"/>
            </a:endParaRPr>
          </a:p>
          <a:p>
            <a:pPr algn="just"/>
            <a:r>
              <a:rPr lang="kk-KZ" sz="1200" dirty="0">
                <a:latin typeface="Times New Roman" panose="02020603050405020304" pitchFamily="18" charset="0"/>
                <a:cs typeface="Times New Roman" panose="02020603050405020304" pitchFamily="18" charset="0"/>
              </a:rPr>
              <a:t>№ 6 бекет – </a:t>
            </a:r>
            <a:r>
              <a:rPr lang="ru-RU" altLang="ru-RU" sz="1200" dirty="0">
                <a:latin typeface="Times New Roman" panose="02020603050405020304" pitchFamily="18" charset="0"/>
                <a:cs typeface="Times New Roman" panose="02020603050405020304" pitchFamily="18" charset="0"/>
              </a:rPr>
              <a:t>ул. </a:t>
            </a:r>
            <a:r>
              <a:rPr lang="ru-RU" altLang="ru-RU" sz="1200" dirty="0" err="1">
                <a:latin typeface="Times New Roman" panose="02020603050405020304" pitchFamily="18" charset="0"/>
                <a:cs typeface="Times New Roman" panose="02020603050405020304" pitchFamily="18" charset="0"/>
              </a:rPr>
              <a:t>Жанкожа</a:t>
            </a:r>
            <a:r>
              <a:rPr lang="ru-RU" altLang="ru-RU" sz="1200" dirty="0">
                <a:latin typeface="Times New Roman" panose="02020603050405020304" pitchFamily="18" charset="0"/>
                <a:cs typeface="Times New Roman" panose="02020603050405020304" pitchFamily="18" charset="0"/>
              </a:rPr>
              <a:t> батыра, 89 район </a:t>
            </a:r>
            <a:r>
              <a:rPr lang="ru-RU" altLang="ru-RU" sz="1200" dirty="0" err="1">
                <a:latin typeface="Times New Roman" panose="02020603050405020304" pitchFamily="18" charset="0"/>
                <a:cs typeface="Times New Roman" panose="02020603050405020304" pitchFamily="18" charset="0"/>
              </a:rPr>
              <a:t>Курмыш</a:t>
            </a:r>
            <a:r>
              <a:rPr lang="ru-RU" altLang="ru-RU" sz="1200" dirty="0">
                <a:latin typeface="Times New Roman" panose="02020603050405020304" pitchFamily="18" charset="0"/>
                <a:cs typeface="Times New Roman" panose="02020603050405020304" pitchFamily="18" charset="0"/>
              </a:rPr>
              <a:t>.</a:t>
            </a:r>
          </a:p>
        </p:txBody>
      </p:sp>
      <p:sp>
        <p:nvSpPr>
          <p:cNvPr id="23" name="Прямоугольник 13"/>
          <p:cNvSpPr/>
          <p:nvPr/>
        </p:nvSpPr>
        <p:spPr>
          <a:xfrm>
            <a:off x="4953000" y="7873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қала бойынша</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ауаның ластануының жалпыланған көрсеткіші 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128914" y="4448306"/>
            <a:ext cx="4472585" cy="1206726"/>
            <a:chOff x="349950" y="3799939"/>
            <a:chExt cx="4472585" cy="1323528"/>
          </a:xfrm>
        </p:grpSpPr>
        <p:sp>
          <p:nvSpPr>
            <p:cNvPr id="27" name="Прямоугольник 8"/>
            <p:cNvSpPr/>
            <p:nvPr/>
          </p:nvSpPr>
          <p:spPr>
            <a:xfrm>
              <a:off x="349950" y="4077010"/>
              <a:ext cx="250100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164955" y="6260171"/>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ru-RU" altLang="ru-RU" sz="1200" b="1" i="1" dirty="0" err="1">
                <a:solidFill>
                  <a:srgbClr val="000000"/>
                </a:solidFill>
                <a:latin typeface="Times New Roman" panose="02020603050405020304" pitchFamily="18" charset="0"/>
                <a:cs typeface="Times New Roman" panose="02020603050405020304" pitchFamily="18" charset="0"/>
              </a:rPr>
              <a:t>Қабдуалиева</a:t>
            </a:r>
            <a:r>
              <a:rPr lang="ru-RU" altLang="ru-RU" sz="1200" b="1" i="1" dirty="0">
                <a:solidFill>
                  <a:srgbClr val="000000"/>
                </a:solidFill>
                <a:latin typeface="Times New Roman" panose="02020603050405020304" pitchFamily="18" charset="0"/>
                <a:cs typeface="Times New Roman" panose="02020603050405020304" pitchFamily="18" charset="0"/>
              </a:rPr>
              <a:t> М.С.</a:t>
            </a:r>
            <a:endParaRPr lang="ru-RU" sz="1200" b="1" i="1" dirty="0">
              <a:solidFill>
                <a:srgbClr val="000000"/>
              </a:solidFill>
              <a:latin typeface="Times New Roman" panose="02020603050405020304" pitchFamily="18" charset="0"/>
              <a:ea typeface="Times New Roman" panose="02020603050405020304" pitchFamily="18" charset="0"/>
              <a:cs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1425927221"/>
              </p:ext>
            </p:extLst>
          </p:nvPr>
        </p:nvGraphicFramePr>
        <p:xfrm>
          <a:off x="5172478" y="500987"/>
          <a:ext cx="4410830" cy="762000"/>
        </p:xfrm>
        <a:graphic>
          <a:graphicData uri="http://schemas.openxmlformats.org/drawingml/2006/table">
            <a:tbl>
              <a:tblPr/>
              <a:tblGrid>
                <a:gridCol w="1264245">
                  <a:extLst>
                    <a:ext uri="{9D8B030D-6E8A-4147-A177-3AD203B41FA5}">
                      <a16:colId xmlns:a16="http://schemas.microsoft.com/office/drawing/2014/main" val="20000"/>
                    </a:ext>
                  </a:extLst>
                </a:gridCol>
                <a:gridCol w="3146585">
                  <a:extLst>
                    <a:ext uri="{9D8B030D-6E8A-4147-A177-3AD203B41FA5}">
                      <a16:colId xmlns:a16="http://schemas.microsoft.com/office/drawing/2014/main" val="20001"/>
                    </a:ext>
                  </a:extLst>
                </a:gridCol>
              </a:tblGrid>
              <a:tr h="108887">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sz="1000" dirty="0">
                          <a:latin typeface="Times New Roman" panose="02020603050405020304" pitchFamily="18" charset="0"/>
                        </a:rPr>
                        <a:t>Р</a:t>
                      </a:r>
                      <a:endParaRPr lang="ru-RU" altLang="en-US" sz="100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err="1">
                          <a:solidFill>
                            <a:srgbClr val="000000"/>
                          </a:solidFill>
                          <a:latin typeface="Times New Roman" panose="02020603050405020304" pitchFamily="18" charset="0"/>
                        </a:rPr>
                        <a:t>Ластану</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дәрежесін</a:t>
                      </a:r>
                      <a:r>
                        <a:rPr lang="ru-RU" sz="1000" dirty="0">
                          <a:solidFill>
                            <a:srgbClr val="000000"/>
                          </a:solidFill>
                          <a:latin typeface="Times New Roman" panose="02020603050405020304" pitchFamily="18" charset="0"/>
                        </a:rPr>
                        <a:t> </a:t>
                      </a:r>
                      <a:r>
                        <a:rPr lang="ru-RU" sz="1000" dirty="0" err="1">
                          <a:solidFill>
                            <a:srgbClr val="000000"/>
                          </a:solidFill>
                          <a:latin typeface="Times New Roman" panose="02020603050405020304" pitchFamily="18" charset="0"/>
                        </a:rPr>
                        <a:t>анықтау</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5664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Р &lt; 0,1</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err="1">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8168">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0,1 ≤ Р &lt; 0,17</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59254">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0,17 ≤ Р &lt; 0,23</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67780">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ru-RU" sz="900" kern="1200" dirty="0">
                          <a:solidFill>
                            <a:schemeClr val="tx1"/>
                          </a:solidFill>
                          <a:effectLst/>
                          <a:latin typeface="Times New Roman" panose="02020603050405020304" pitchFamily="18" charset="0"/>
                          <a:ea typeface="+mn-ea"/>
                          <a:cs typeface="Times New Roman" panose="02020603050405020304" pitchFamily="18" charset="0"/>
                        </a:rPr>
                        <a:t>Р ≥ 0,23</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30" name="Прямоугольник 29"/>
          <p:cNvSpPr/>
          <p:nvPr/>
        </p:nvSpPr>
        <p:spPr>
          <a:xfrm>
            <a:off x="4953000" y="1231513"/>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3" name="Прямоугольник 32"/>
          <p:cNvSpPr/>
          <p:nvPr/>
        </p:nvSpPr>
        <p:spPr>
          <a:xfrm>
            <a:off x="4966095" y="1964545"/>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4" name="Таблица 33"/>
          <p:cNvGraphicFramePr/>
          <p:nvPr>
            <p:extLst>
              <p:ext uri="{D42A27DB-BD31-4B8C-83A1-F6EECF244321}">
                <p14:modId xmlns:p14="http://schemas.microsoft.com/office/powerpoint/2010/main" val="403119070"/>
              </p:ext>
            </p:extLst>
          </p:nvPr>
        </p:nvGraphicFramePr>
        <p:xfrm>
          <a:off x="5034447" y="2306735"/>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5" name="TextBox 34"/>
          <p:cNvSpPr txBox="1"/>
          <p:nvPr/>
        </p:nvSpPr>
        <p:spPr>
          <a:xfrm>
            <a:off x="4937126" y="4384856"/>
            <a:ext cx="4832348"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graphicFrame>
        <p:nvGraphicFramePr>
          <p:cNvPr id="20" name="Таблица 19"/>
          <p:cNvGraphicFramePr/>
          <p:nvPr>
            <p:extLst>
              <p:ext uri="{D42A27DB-BD31-4B8C-83A1-F6EECF244321}">
                <p14:modId xmlns:p14="http://schemas.microsoft.com/office/powerpoint/2010/main" val="958793986"/>
              </p:ext>
            </p:extLst>
          </p:nvPr>
        </p:nvGraphicFramePr>
        <p:xfrm>
          <a:off x="5159708" y="5536467"/>
          <a:ext cx="4035777" cy="792592"/>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altLang="en-US" sz="800" dirty="0" err="1">
                          <a:latin typeface="Times New Roman" panose="02020603050405020304" pitchFamily="18" charset="0"/>
                          <a:ea typeface="Times New Roman" panose="02020603050405020304" pitchFamily="18" charset="0"/>
                        </a:rPr>
                        <a:t>Баспасөз</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a:t>
                      </a:r>
                      <a:r>
                        <a:rPr lang="ru-RU" sz="800" dirty="0">
                          <a:latin typeface="Times New Roman" panose="02020603050405020304" pitchFamily="18" charset="0"/>
                          <a:cs typeface="Times New Roman" panose="02020603050405020304" pitchFamily="18" charset="0"/>
                        </a:rPr>
                        <a:t>3</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info@meteo.kz</a:t>
                      </a:r>
                      <a:endParaRPr lang="en-US" altLang="x-none" sz="800" b="1" dirty="0">
                        <a:latin typeface="Times New Roman" panose="02020603050405020304" pitchFamily="18" charset="0"/>
                        <a:cs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altLang="en-US" sz="800" dirty="0" err="1">
                          <a:latin typeface="Times New Roman" panose="02020603050405020304" pitchFamily="18" charset="0"/>
                          <a:ea typeface="Times New Roman" panose="02020603050405020304" pitchFamily="18" charset="0"/>
                        </a:rPr>
                        <a:t>Халықаралық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ынтымақтастық</a:t>
                      </a:r>
                      <a:r>
                        <a:rPr lang="ru-RU" altLang="en-US" sz="800" dirty="0">
                          <a:latin typeface="Times New Roman" panose="02020603050405020304" pitchFamily="18" charset="0"/>
                          <a:ea typeface="Times New Roman" panose="02020603050405020304" pitchFamily="18" charset="0"/>
                        </a:rPr>
                        <a:t> </a:t>
                      </a:r>
                      <a:r>
                        <a:rPr lang="ru-RU" altLang="en-US" sz="800" dirty="0" err="1">
                          <a:latin typeface="Times New Roman" panose="02020603050405020304" pitchFamily="18" charset="0"/>
                          <a:ea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a:t>
                      </a:r>
                      <a:r>
                        <a:rPr lang="ru-RU" sz="800" dirty="0">
                          <a:latin typeface="Times New Roman" panose="02020603050405020304" pitchFamily="18" charset="0"/>
                          <a:cs typeface="Times New Roman" panose="02020603050405020304" pitchFamily="18" charset="0"/>
                        </a:rPr>
                        <a:t>7</a:t>
                      </a:r>
                      <a:r>
                        <a:rPr sz="800" dirty="0">
                          <a:latin typeface="Times New Roman" panose="02020603050405020304" pitchFamily="18" charset="0"/>
                          <a:cs typeface="Times New Roman" panose="02020603050405020304" pitchFamily="18" charset="0"/>
                        </a:rPr>
                        <a:t>5, 79-83-</a:t>
                      </a:r>
                      <a:r>
                        <a:rPr lang="ru-RU" sz="800" dirty="0">
                          <a:latin typeface="Times New Roman" panose="02020603050405020304" pitchFamily="18" charset="0"/>
                          <a:cs typeface="Times New Roman" panose="02020603050405020304" pitchFamily="18" charset="0"/>
                        </a:rPr>
                        <a:t>27</a:t>
                      </a:r>
                      <a:endParaRPr sz="800" dirty="0">
                        <a:latin typeface="Times New Roman" panose="02020603050405020304" pitchFamily="18" charset="0"/>
                        <a:cs typeface="Times New Roman" panose="02020603050405020304" pitchFamily="18" charset="0"/>
                      </a:endParaRP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 action="ppaction://noaction"/>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3" name="TextBox 2">
            <a:extLst>
              <a:ext uri="{FF2B5EF4-FFF2-40B4-BE49-F238E27FC236}">
                <a16:creationId xmlns:a16="http://schemas.microsoft.com/office/drawing/2014/main" id="{72EF0996-3BE7-E9EF-DC5C-48C2E5EC4A47}"/>
              </a:ext>
            </a:extLst>
          </p:cNvPr>
          <p:cNvSpPr txBox="1"/>
          <p:nvPr/>
        </p:nvSpPr>
        <p:spPr>
          <a:xfrm>
            <a:off x="128588" y="831186"/>
            <a:ext cx="4801098" cy="584775"/>
          </a:xfrm>
          <a:prstGeom prst="rect">
            <a:avLst/>
          </a:prstGeom>
          <a:noFill/>
        </p:spPr>
        <p:txBody>
          <a:bodyPr wrap="square">
            <a:spAutoFit/>
          </a:bodyPr>
          <a:lstStyle/>
          <a:p>
            <a:pPr algn="just"/>
            <a:r>
              <a:rPr lang="kk-KZ" sz="1600" dirty="0">
                <a:latin typeface="Times New Roman" pitchFamily="18" charset="0"/>
                <a:cs typeface="Times New Roman" pitchFamily="18" charset="0"/>
              </a:rPr>
              <a:t>Ұсыныстар жоқ.</a:t>
            </a:r>
            <a:endParaRPr lang="ru-RU" sz="1600" dirty="0">
              <a:latin typeface="Times New Roman" pitchFamily="18" charset="0"/>
              <a:cs typeface="Times New Roman" pitchFamily="18" charset="0"/>
            </a:endParaRPr>
          </a:p>
          <a:p>
            <a:pPr marL="0" indent="0" algn="just">
              <a:buFont typeface="Arial" panose="020B0604020202020204" pitchFamily="34" charset="0"/>
              <a:buNone/>
            </a:pPr>
            <a:endParaRPr lang="ru-RU" sz="1600" dirty="0">
              <a:latin typeface="Times New Roman" pitchFamily="18" charset="0"/>
              <a:cs typeface="Times New Roman" pitchFamily="18" charset="0"/>
            </a:endParaRPr>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13644</TotalTime>
  <Words>649</Words>
  <Application>Microsoft Office PowerPoint</Application>
  <PresentationFormat>Лист A4 (210x297 мм)</PresentationFormat>
  <Paragraphs>101</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2470</cp:revision>
  <cp:lastPrinted>2021-07-01T07:38:07Z</cp:lastPrinted>
  <dcterms:created xsi:type="dcterms:W3CDTF">2018-03-27T06:03:00Z</dcterms:created>
  <dcterms:modified xsi:type="dcterms:W3CDTF">2022-10-24T08:39:32Z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