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p:scale>
          <a:sx n="100" d="100"/>
          <a:sy n="100" d="100"/>
        </p:scale>
        <p:origin x="-1349"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smtClean="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911494638"/>
              </p:ext>
            </p:extLst>
          </p:nvPr>
        </p:nvGraphicFramePr>
        <p:xfrm>
          <a:off x="307975" y="2588895"/>
          <a:ext cx="4465638" cy="220980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№297 КҮНДЕЛІКТІ</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smtClean="0">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smtClean="0">
                          <a:solidFill>
                            <a:srgbClr val="002060"/>
                          </a:solidFill>
                          <a:latin typeface="Times New Roman" panose="02020603050405020304" pitchFamily="18" charset="0"/>
                          <a:cs typeface="Times New Roman" panose="02020603050405020304" pitchFamily="18" charset="0"/>
                        </a:rPr>
                        <a:t> қ.</a:t>
                      </a:r>
                      <a:r>
                        <a:rPr lang="ru-RU" altLang="en-US" sz="1400" b="1" i="1" dirty="0" smtClean="0">
                          <a:solidFill>
                            <a:srgbClr val="002060"/>
                          </a:solidFill>
                          <a:latin typeface="Times New Roman" panose="02020603050405020304" pitchFamily="18" charset="0"/>
                          <a:cs typeface="Times New Roman" panose="02020603050405020304" pitchFamily="18" charset="0"/>
                        </a:rPr>
                        <a:t> </a:t>
                      </a: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24 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3" name="Прямоугольник 2"/>
          <p:cNvSpPr/>
          <p:nvPr/>
        </p:nvSpPr>
        <p:spPr>
          <a:xfrm>
            <a:off x="4851370" y="114302"/>
            <a:ext cx="4910167" cy="1785104"/>
          </a:xfrm>
          <a:prstGeom prst="rect">
            <a:avLst/>
          </a:prstGeom>
        </p:spPr>
        <p:txBody>
          <a:bodyPr wrap="square">
            <a:spAutoFit/>
          </a:bodyPr>
          <a:lstStyle/>
          <a:p>
            <a:pPr lvl="0" algn="ctr"/>
            <a:r>
              <a:rPr lang="kk-KZ" altLang="ru-RU" sz="1100" b="1" dirty="0" smtClean="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smtClean="0">
                <a:latin typeface="Times New Roman" pitchFamily="18" charset="0"/>
                <a:cs typeface="Times New Roman" pitchFamily="18" charset="0"/>
              </a:rPr>
              <a:t>3-5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smtClean="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smtClean="0">
                <a:solidFill>
                  <a:srgbClr val="000000"/>
                </a:solidFill>
                <a:latin typeface="Times New Roman" panose="02020603050405020304" pitchFamily="18" charset="0"/>
                <a:cs typeface="Times New Roman" panose="02020603050405020304" pitchFamily="18" charset="0"/>
              </a:rPr>
              <a:t>26 </a:t>
            </a:r>
            <a:r>
              <a:rPr lang="kk-KZ" altLang="ru-RU" sz="1100" b="1" dirty="0">
                <a:solidFill>
                  <a:srgbClr val="000000"/>
                </a:solidFill>
                <a:latin typeface="Times New Roman" panose="02020603050405020304" pitchFamily="18" charset="0"/>
                <a:cs typeface="Times New Roman" panose="02020603050405020304" pitchFamily="18" charset="0"/>
              </a:rPr>
              <a:t>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25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26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smtClean="0">
                <a:latin typeface="Times New Roman" pitchFamily="18" charset="0"/>
                <a:cs typeface="Times New Roman" pitchFamily="18" charset="0"/>
              </a:rPr>
              <a:t>жылы.</a:t>
            </a:r>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54804415"/>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 xmlns:a16="http://schemas.microsoft.com/office/drawing/2014/main" val="3583770891"/>
                    </a:ext>
                  </a:extLst>
                </a:gridCol>
                <a:gridCol w="1432949">
                  <a:extLst>
                    <a:ext uri="{9D8B030D-6E8A-4147-A177-3AD203B41FA5}">
                      <a16:colId xmlns="" xmlns:a16="http://schemas.microsoft.com/office/drawing/2014/main" val="1276116030"/>
                    </a:ext>
                  </a:extLst>
                </a:gridCol>
                <a:gridCol w="1438569">
                  <a:extLst>
                    <a:ext uri="{9D8B030D-6E8A-4147-A177-3AD203B41FA5}">
                      <a16:colId xmlns="" xmlns:a16="http://schemas.microsoft.com/office/drawing/2014/main" val="2096923049"/>
                    </a:ext>
                  </a:extLst>
                </a:gridCol>
              </a:tblGrid>
              <a:tr h="36676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Нақты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шоғырлану</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ШЖШ асу</a:t>
                      </a:r>
                      <a:r>
                        <a:rPr lang="kk-KZ" sz="1000" baseline="0" dirty="0" smtClean="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РМ-2,5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213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smtClean="0">
                          <a:solidFill>
                            <a:schemeClr val="tx1"/>
                          </a:solidFill>
                          <a:latin typeface="Times New Roman" panose="02020603050405020304" pitchFamily="18" charset="0"/>
                          <a:cs typeface="Times New Roman" panose="02020603050405020304" pitchFamily="18" charset="0"/>
                        </a:rPr>
                        <a:t>РМ-10 </a:t>
                      </a: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бөлшектері</a:t>
                      </a:r>
                      <a:endParaRPr lang="ru-RU"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220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78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990536008"/>
                  </a:ext>
                </a:extLst>
              </a:tr>
              <a:tr h="225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Көміртегі</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683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79239550"/>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a:t>
                      </a:r>
                      <a:r>
                        <a:rPr lang="ru-RU" sz="1000" baseline="0" dirty="0" err="1" smtClean="0">
                          <a:solidFill>
                            <a:schemeClr val="tx1"/>
                          </a:solidFill>
                          <a:latin typeface="Times New Roman" panose="02020603050405020304" pitchFamily="18" charset="0"/>
                          <a:cs typeface="Times New Roman" panose="02020603050405020304" pitchFamily="18" charset="0"/>
                        </a:rPr>
                        <a:t>д</a:t>
                      </a:r>
                      <a:r>
                        <a:rPr lang="ru-RU" sz="1000" dirty="0" err="1" smtClean="0">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76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225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a:t>
                      </a:r>
                      <a:r>
                        <a:rPr lang="ru-RU" sz="1000" baseline="0" dirty="0" smtClean="0">
                          <a:solidFill>
                            <a:schemeClr val="tx1"/>
                          </a:solidFill>
                          <a:latin typeface="Times New Roman" panose="02020603050405020304" pitchFamily="18" charset="0"/>
                          <a:cs typeface="Times New Roman" panose="02020603050405020304" pitchFamily="18" charset="0"/>
                        </a:rPr>
                        <a:t> о</a:t>
                      </a:r>
                      <a:r>
                        <a:rPr lang="ru-RU" sz="1000" dirty="0" smtClean="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21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2,03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431089403"/>
                  </a:ext>
                </a:extLst>
              </a:tr>
              <a:tr h="19812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44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smtClean="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smtClean="0">
                          <a:latin typeface="Times New Roman" panose="02020603050405020304" pitchFamily="18" charset="0"/>
                          <a:cs typeface="Times New Roman" panose="02020603050405020304" pitchFamily="18" charset="0"/>
                        </a:rPr>
                        <a:t>«</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24 </a:t>
            </a:r>
            <a:r>
              <a:rPr lang="kk-KZ" altLang="ru-RU" sz="1200" b="1" dirty="0" smtClean="0">
                <a:solidFill>
                  <a:srgbClr val="000000"/>
                </a:solidFill>
                <a:latin typeface="Times New Roman" panose="02020603050405020304" pitchFamily="18" charset="0"/>
                <a:cs typeface="Times New Roman" panose="02020603050405020304" pitchFamily="18" charset="0"/>
              </a:rPr>
              <a:t>қазан </a:t>
            </a:r>
            <a:r>
              <a:rPr lang="ru-RU" altLang="ru-RU" sz="1200" b="1" dirty="0" err="1" smtClean="0">
                <a:latin typeface="Times New Roman" panose="02020603050405020304" pitchFamily="18" charset="0"/>
                <a:cs typeface="Times New Roman" panose="02020603050405020304" pitchFamily="18" charset="0"/>
              </a:rPr>
              <a:t>Қарағанды</a:t>
            </a:r>
            <a:r>
              <a:rPr lang="ru-RU" altLang="ru-RU" sz="1200" b="1" dirty="0" smtClean="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жай-күйі</a:t>
            </a:r>
            <a:endParaRPr lang="ru-RU" altLang="ru-RU" sz="1200" b="1" dirty="0" smtClean="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жоқ</a:t>
            </a:r>
            <a:r>
              <a:rPr lang="ru-RU" sz="1200" dirty="0" smtClean="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52192" y="2180764"/>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smtClean="0">
                <a:solidFill>
                  <a:schemeClr val="tx1"/>
                </a:solidFill>
                <a:latin typeface="Times New Roman" panose="02020603050405020304" pitchFamily="18" charset="0"/>
                <a:cs typeface="Times New Roman" panose="02020603050405020304" pitchFamily="18" charset="0"/>
              </a:rPr>
              <a:t>25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a:t>
            </a:r>
            <a:r>
              <a:rPr lang="ru-RU" sz="1100" smtClean="0">
                <a:solidFill>
                  <a:schemeClr val="tx1"/>
                </a:solidFill>
                <a:latin typeface="Times New Roman" panose="02020603050405020304" pitchFamily="18" charset="0"/>
                <a:cs typeface="Times New Roman" panose="02020603050405020304" pitchFamily="18" charset="0"/>
              </a:rPr>
              <a:t>26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КЕЗІНДЕ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smtClean="0">
                          <a:latin typeface="Times New Roman" panose="02020603050405020304" pitchFamily="18" charset="0"/>
                          <a:cs typeface="Times New Roman" panose="02020603050405020304" pitchFamily="18" charset="0"/>
                        </a:endParaRPr>
                      </a:p>
                      <a:p>
                        <a:pPr lvl="0" eaLnBrk="1" hangingPunct="1">
                          <a:buNone/>
                        </a:pPr>
                        <a:r>
                          <a:rPr lang="ru-RU" sz="800" dirty="0" err="1" smtClean="0">
                            <a:latin typeface="Times New Roman" panose="02020603050405020304" pitchFamily="18" charset="0"/>
                            <a:cs typeface="Times New Roman" panose="02020603050405020304" pitchFamily="18" charset="0"/>
                          </a:rPr>
                          <a:t>Баспасөз</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en-US"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rId2"/>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smtClean="0">
                            <a:latin typeface="Times New Roman" panose="02020603050405020304" pitchFamily="18" charset="0"/>
                            <a:cs typeface="Times New Roman" panose="02020603050405020304" pitchFamily="18" charset="0"/>
                          </a:rPr>
                          <a:t>Халықаралық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ынтымақтастық</a:t>
                        </a:r>
                        <a:r>
                          <a:rPr lang="ru-RU" sz="800" dirty="0" smtClean="0">
                            <a:latin typeface="Times New Roman" panose="02020603050405020304" pitchFamily="18" charset="0"/>
                            <a:cs typeface="Times New Roman" panose="02020603050405020304" pitchFamily="18" charset="0"/>
                          </a:rPr>
                          <a:t> </a:t>
                        </a:r>
                        <a:r>
                          <a:rPr lang="ru-RU" sz="800" dirty="0" err="1" smtClean="0">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rId3"/>
                          </a:rPr>
                          <a:t>ukpp@meteo.kz</a:t>
                        </a:r>
                        <a:endParaRPr lang="en-US" altLang="x-none" sz="800" dirty="0" smtClean="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smtClean="0">
                  <a:latin typeface="Times New Roman" panose="02020603050405020304" pitchFamily="18" charset="0"/>
                  <a:cs typeface="Times New Roman" panose="02020603050405020304" pitchFamily="18" charset="0"/>
                </a:rPr>
                <a:t>Нұр-Сұлтан</a:t>
              </a:r>
              <a:r>
                <a:rPr lang="ru-RU" altLang="ru-RU" sz="1000" i="1" dirty="0" smtClean="0">
                  <a:latin typeface="Times New Roman" panose="02020603050405020304" pitchFamily="18" charset="0"/>
                  <a:cs typeface="Times New Roman" panose="02020603050405020304" pitchFamily="18" charset="0"/>
                </a:rPr>
                <a:t> қ.,  </a:t>
              </a:r>
              <a:r>
                <a:rPr lang="ru-RU" altLang="ru-RU" sz="1000" i="1" dirty="0" err="1" smtClean="0">
                  <a:latin typeface="Times New Roman" panose="02020603050405020304" pitchFamily="18" charset="0"/>
                  <a:cs typeface="Times New Roman" panose="02020603050405020304" pitchFamily="18" charset="0"/>
                </a:rPr>
                <a:t>Мәңгілік</a:t>
              </a:r>
              <a:r>
                <a:rPr lang="ru-RU" altLang="ru-RU" sz="1000" i="1" dirty="0" smtClean="0">
                  <a:latin typeface="Times New Roman" panose="02020603050405020304" pitchFamily="18" charset="0"/>
                  <a:cs typeface="Times New Roman" panose="02020603050405020304" pitchFamily="18" charset="0"/>
                </a:rPr>
                <a:t> ел </a:t>
              </a:r>
              <a:r>
                <a:rPr lang="ru-RU" altLang="ru-RU" sz="1000" i="1" dirty="0" err="1" smtClean="0">
                  <a:latin typeface="Times New Roman" panose="02020603050405020304" pitchFamily="18" charset="0"/>
                  <a:cs typeface="Times New Roman" panose="02020603050405020304" pitchFamily="18" charset="0"/>
                </a:rPr>
                <a:t>даңғылы</a:t>
              </a:r>
              <a:r>
                <a:rPr lang="ru-RU" altLang="ru-RU" sz="1000" i="1" dirty="0" smtClean="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Нурмахамбет М.</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76312"/>
        </p:xfrm>
        <a:graphic>
          <a:graphicData uri="http://schemas.openxmlformats.org/drawingml/2006/table">
            <a:tbl>
              <a:tblPr/>
              <a:tblGrid>
                <a:gridCol w="1203909">
                  <a:extLst>
                    <a:ext uri="{9D8B030D-6E8A-4147-A177-3AD203B41FA5}">
                      <a16:colId xmlns="" xmlns:a16="http://schemas.microsoft.com/office/drawing/2014/main" val="20000"/>
                    </a:ext>
                  </a:extLst>
                </a:gridCol>
                <a:gridCol w="2963596">
                  <a:extLst>
                    <a:ext uri="{9D8B030D-6E8A-4147-A177-3AD203B41FA5}">
                      <a16:colId xmlns=""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smtClean="0">
                          <a:solidFill>
                            <a:srgbClr val="000000"/>
                          </a:solidFill>
                          <a:latin typeface="Times New Roman" panose="02020603050405020304" pitchFamily="18" charset="0"/>
                        </a:rPr>
                        <a:t>Ластану</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дәрежесін</a:t>
                      </a:r>
                      <a:r>
                        <a:rPr lang="ru-RU" sz="1000" dirty="0" smtClean="0">
                          <a:solidFill>
                            <a:srgbClr val="000000"/>
                          </a:solidFill>
                          <a:latin typeface="Times New Roman" panose="02020603050405020304" pitchFamily="18" charset="0"/>
                        </a:rPr>
                        <a:t> </a:t>
                      </a:r>
                      <a:r>
                        <a:rPr lang="ru-RU"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a:t>
                      </a:r>
                      <a:r>
                        <a:rPr lang="kk-KZ" sz="1000" baseline="0" dirty="0" smtClean="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14880</TotalTime>
  <Words>620</Words>
  <Application>Microsoft Office PowerPoint</Application>
  <PresentationFormat>Лист A4 (210x297 мм)</PresentationFormat>
  <Paragraphs>106</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2496</cp:revision>
  <cp:lastPrinted>2021-07-01T07:38:07Z</cp:lastPrinted>
  <dcterms:created xsi:type="dcterms:W3CDTF">2018-03-27T06:03:00Z</dcterms:created>
  <dcterms:modified xsi:type="dcterms:W3CDTF">2022-10-24T06:08:50Z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