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117" d="100"/>
          <a:sy n="117" d="100"/>
        </p:scale>
        <p:origin x="-2058" y="-10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Тараз</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50785119"/>
              </p:ext>
            </p:extLst>
          </p:nvPr>
        </p:nvGraphicFramePr>
        <p:xfrm>
          <a:off x="307975" y="2588895"/>
          <a:ext cx="4465638" cy="242316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smtClean="0">
                          <a:solidFill>
                            <a:srgbClr val="002060"/>
                          </a:solidFill>
                          <a:latin typeface="Times New Roman" panose="02020603050405020304" pitchFamily="18" charset="0"/>
                          <a:cs typeface="Times New Roman" panose="02020603050405020304" pitchFamily="18" charset="0"/>
                        </a:rPr>
                        <a:t>№ 297</a:t>
                      </a:r>
                      <a:r>
                        <a:rPr lang="ru-RU" altLang="x-none" sz="1600" b="1" i="1" baseline="0" dirty="0" smtClean="0">
                          <a:solidFill>
                            <a:srgbClr val="002060"/>
                          </a:solidFill>
                          <a:latin typeface="Times New Roman" panose="02020603050405020304" pitchFamily="18" charset="0"/>
                          <a:cs typeface="Times New Roman" panose="02020603050405020304" pitchFamily="18" charset="0"/>
                        </a:rPr>
                        <a:t> </a:t>
                      </a:r>
                      <a:r>
                        <a:rPr lang="ru-RU" altLang="x-none" sz="1600" b="1" i="1" dirty="0" smtClean="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smtClean="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smtClean="0">
                          <a:solidFill>
                            <a:srgbClr val="002060"/>
                          </a:solidFill>
                          <a:latin typeface="Times New Roman" panose="02020603050405020304" pitchFamily="18" charset="0"/>
                          <a:cs typeface="Times New Roman" panose="02020603050405020304" pitchFamily="18" charset="0"/>
                        </a:rPr>
                        <a:t> </a:t>
                      </a:r>
                      <a:endParaRPr lang="kk-KZ"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smtClean="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smtClean="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smtClean="0">
                          <a:solidFill>
                            <a:srgbClr val="002060"/>
                          </a:solidFill>
                          <a:latin typeface="Times New Roman" panose="02020603050405020304" pitchFamily="18" charset="0"/>
                          <a:cs typeface="Times New Roman" panose="02020603050405020304" pitchFamily="18" charset="0"/>
                        </a:rPr>
                        <a:t>2022</a:t>
                      </a:r>
                      <a:r>
                        <a:rPr lang="kk-KZ" altLang="zh-CN" sz="1200" b="1" i="0" baseline="0" dirty="0" smtClean="0">
                          <a:solidFill>
                            <a:srgbClr val="002060"/>
                          </a:solidFill>
                          <a:latin typeface="Times New Roman" panose="02020603050405020304" pitchFamily="18" charset="0"/>
                          <a:cs typeface="Times New Roman" panose="02020603050405020304" pitchFamily="18" charset="0"/>
                        </a:rPr>
                        <a:t> жыл 24 </a:t>
                      </a:r>
                      <a:r>
                        <a:rPr lang="kk-KZ" altLang="zh-CN" sz="1200" b="1" i="0" u="none" baseline="0" dirty="0" smtClean="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smtClean="0">
                          <a:solidFill>
                            <a:srgbClr val="002060"/>
                          </a:solidFill>
                          <a:latin typeface="Times New Roman" panose="02020603050405020304" pitchFamily="18" charset="0"/>
                          <a:cs typeface="Times New Roman" panose="02020603050405020304" pitchFamily="18" charset="0"/>
                        </a:rPr>
                        <a:t> </a:t>
                      </a:r>
                      <a:endParaRPr lang="zh-CN" altLang="x-none" sz="1200" b="1" i="0" u="none"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smtClean="0">
                <a:latin typeface="Times New Roman" pitchFamily="18" charset="0"/>
                <a:cs typeface="Times New Roman" pitchFamily="18" charset="0"/>
              </a:rPr>
              <a:t>24</a:t>
            </a:r>
            <a:r>
              <a:rPr lang="kk-KZ" altLang="ru-RU" sz="1200" b="1" smtClean="0">
                <a:latin typeface="Times New Roman" panose="02020603050405020304" pitchFamily="18" charset="0"/>
                <a:cs typeface="Times New Roman" panose="02020603050405020304" pitchFamily="18" charset="0"/>
              </a:rPr>
              <a:t> </a:t>
            </a:r>
            <a:r>
              <a:rPr lang="kk-KZ" altLang="ru-RU" sz="1200" b="1" dirty="0" smtClean="0">
                <a:latin typeface="Times New Roman" panose="02020603050405020304" pitchFamily="18" charset="0"/>
                <a:cs typeface="Times New Roman" panose="02020603050405020304" pitchFamily="18" charset="0"/>
              </a:rPr>
              <a:t>қазан</a:t>
            </a:r>
            <a:r>
              <a:rPr lang="ru-RU" altLang="ru-RU" sz="1200" b="1" dirty="0" smtClean="0">
                <a:latin typeface="Times New Roman" panose="02020603050405020304" pitchFamily="18" charset="0"/>
                <a:cs typeface="Times New Roman" panose="02020603050405020304" pitchFamily="18" charset="0"/>
              </a:rPr>
              <a:t> </a:t>
            </a:r>
            <a:r>
              <a:rPr lang="kk-KZ" altLang="ru-RU" sz="1200" b="1" dirty="0" smtClean="0">
                <a:latin typeface="Times New Roman" pitchFamily="18" charset="0"/>
                <a:cs typeface="Times New Roman" pitchFamily="18" charset="0"/>
              </a:rPr>
              <a:t>Тараз</a:t>
            </a:r>
            <a:r>
              <a:rPr lang="ru-RU" altLang="ru-RU" sz="1200" b="1" dirty="0" smtClean="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endParaRPr lang="ru-RU" altLang="ru-RU" sz="1200" b="1" dirty="0" smtClean="0">
              <a:latin typeface="Times New Roman" pitchFamily="18" charset="0"/>
              <a:cs typeface="Times New Roman" pitchFamily="18" charset="0"/>
            </a:endParaRPr>
          </a:p>
          <a:p>
            <a:pPr algn="ctr"/>
            <a:r>
              <a:rPr lang="ru-RU" altLang="ru-RU" sz="1200" b="1" dirty="0" err="1" smtClean="0">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677656"/>
          </a:xfrm>
          <a:prstGeom prst="rect">
            <a:avLst/>
          </a:prstGeom>
        </p:spPr>
        <p:txBody>
          <a:bodyPr wrap="square">
            <a:spAutoFit/>
          </a:bodyPr>
          <a:lstStyle/>
          <a:p>
            <a:pPr lvl="0" algn="ctr"/>
            <a:endParaRPr lang="ru-RU" altLang="ru-RU" sz="1200" b="1" dirty="0" smtClean="0">
              <a:latin typeface="Times New Roman" panose="02020603050405020304" pitchFamily="18" charset="0"/>
              <a:cs typeface="Times New Roman" panose="02020603050405020304" pitchFamily="18" charset="0"/>
            </a:endParaRPr>
          </a:p>
          <a:p>
            <a:pPr lvl="0" algn="ctr"/>
            <a:r>
              <a:rPr lang="ru-RU" altLang="ru-RU" sz="1200" b="1" dirty="0" err="1" smtClean="0">
                <a:latin typeface="Times New Roman" panose="02020603050405020304" pitchFamily="18" charset="0"/>
                <a:cs typeface="Times New Roman" panose="02020603050405020304" pitchFamily="18" charset="0"/>
              </a:rPr>
              <a:t>Тараз</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қаласы</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бойынша</a:t>
            </a:r>
            <a:r>
              <a:rPr lang="ru-RU" altLang="ru-RU" sz="1200" b="1" dirty="0" smtClean="0">
                <a:latin typeface="Times New Roman" panose="02020603050405020304" pitchFamily="18" charset="0"/>
                <a:cs typeface="Times New Roman" panose="02020603050405020304" pitchFamily="18" charset="0"/>
              </a:rPr>
              <a:t> АУА-РАЙЫ БОЛЖАМЫ</a:t>
            </a:r>
          </a:p>
          <a:p>
            <a:pPr algn="ctr"/>
            <a:r>
              <a:rPr lang="ru-RU" sz="1200" b="1" dirty="0" smtClean="0">
                <a:latin typeface="Times New Roman" pitchFamily="18" charset="0"/>
                <a:cs typeface="Times New Roman" pitchFamily="18" charset="0"/>
              </a:rPr>
              <a:t>2022 </a:t>
            </a:r>
            <a:r>
              <a:rPr lang="ru-RU" sz="1200" b="1" dirty="0" err="1" smtClean="0">
                <a:latin typeface="Times New Roman" pitchFamily="18" charset="0"/>
                <a:cs typeface="Times New Roman" pitchFamily="18" charset="0"/>
              </a:rPr>
              <a:t>жылғы</a:t>
            </a:r>
            <a:r>
              <a:rPr lang="ru-RU" sz="1200" b="1" dirty="0" smtClean="0">
                <a:latin typeface="Times New Roman" pitchFamily="18" charset="0"/>
                <a:cs typeface="Times New Roman" pitchFamily="18" charset="0"/>
              </a:rPr>
              <a:t> 25 </a:t>
            </a:r>
            <a:r>
              <a:rPr lang="kk-KZ" sz="1200" b="1" dirty="0" smtClean="0">
                <a:latin typeface="Times New Roman" pitchFamily="18" charset="0"/>
                <a:cs typeface="Times New Roman" pitchFamily="18" charset="0"/>
              </a:rPr>
              <a:t>қазанға</a:t>
            </a:r>
            <a:endParaRPr lang="ru-RU" sz="1200" b="1" dirty="0" smtClean="0">
              <a:latin typeface="Times New Roman" pitchFamily="18" charset="0"/>
              <a:cs typeface="Times New Roman" pitchFamily="18" charset="0"/>
            </a:endParaRPr>
          </a:p>
          <a:p>
            <a:pPr algn="ctr"/>
            <a:r>
              <a:rPr lang="kk-KZ" altLang="ru-RU" sz="1200" b="1" dirty="0" smtClean="0">
                <a:latin typeface="Times New Roman" panose="02020603050405020304" pitchFamily="18" charset="0"/>
                <a:cs typeface="Times New Roman" panose="02020603050405020304" pitchFamily="18" charset="0"/>
              </a:rPr>
              <a:t>24 қазан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a:t>
            </a:r>
            <a:r>
              <a:rPr lang="ru-RU" altLang="ru-RU" sz="1200" b="1" dirty="0" smtClean="0">
                <a:latin typeface="Times New Roman" panose="02020603050405020304" pitchFamily="18" charset="0"/>
                <a:cs typeface="Times New Roman" panose="02020603050405020304" pitchFamily="18" charset="0"/>
              </a:rPr>
              <a:t>25 </a:t>
            </a:r>
            <a:r>
              <a:rPr lang="kk-KZ" altLang="ru-RU" sz="1200" b="1" dirty="0" smtClean="0">
                <a:latin typeface="Times New Roman" panose="02020603050405020304" pitchFamily="18" charset="0"/>
                <a:cs typeface="Times New Roman" panose="02020603050405020304" pitchFamily="18" charset="0"/>
              </a:rPr>
              <a:t>қазан</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smtClean="0">
                <a:latin typeface="Times New Roman" panose="02020603050405020304" pitchFamily="18" charset="0"/>
                <a:cs typeface="Times New Roman" panose="02020603050405020304" pitchFamily="18" charset="0"/>
              </a:rPr>
              <a:t>дейін</a:t>
            </a:r>
            <a:r>
              <a:rPr lang="kk-KZ" sz="1200" dirty="0" smtClean="0">
                <a:latin typeface="Times New Roman" pitchFamily="18" charset="0"/>
                <a:cs typeface="Times New Roman" pitchFamily="18" charset="0"/>
              </a:rPr>
              <a:t>         </a:t>
            </a:r>
          </a:p>
          <a:p>
            <a:pPr indent="182563">
              <a:defRPr/>
            </a:pPr>
            <a:r>
              <a:rPr lang="kk-KZ" sz="1200" dirty="0" smtClean="0">
                <a:solidFill>
                  <a:prstClr val="black"/>
                </a:solidFill>
                <a:latin typeface="Times New Roman" pitchFamily="18" charset="0"/>
                <a:cs typeface="Times New Roman" pitchFamily="18" charset="0"/>
              </a:rPr>
              <a:t>       Жауын-шашынсыз. </a:t>
            </a:r>
            <a:r>
              <a:rPr lang="kk-KZ" sz="1200" dirty="0" smtClean="0">
                <a:latin typeface="Times New Roman"/>
                <a:ea typeface="Calibri"/>
              </a:rPr>
              <a:t>Солтүстік-шығыстан </a:t>
            </a:r>
            <a:r>
              <a:rPr lang="kk-KZ" sz="1200" dirty="0">
                <a:latin typeface="Times New Roman"/>
                <a:ea typeface="Calibri"/>
              </a:rPr>
              <a:t>соғатын жел оңтүстік-шығыс желіне ауысады</a:t>
            </a:r>
            <a:r>
              <a:rPr lang="kk-KZ" sz="1200" dirty="0" smtClean="0">
                <a:latin typeface="Times New Roman"/>
                <a:ea typeface="Calibri"/>
              </a:rPr>
              <a:t>, </a:t>
            </a:r>
            <a:r>
              <a:rPr lang="kk-KZ" sz="1200" dirty="0">
                <a:latin typeface="Times New Roman"/>
                <a:ea typeface="Calibri"/>
              </a:rPr>
              <a:t>күші </a:t>
            </a:r>
            <a:r>
              <a:rPr lang="kk-KZ" sz="1200" dirty="0" smtClean="0">
                <a:latin typeface="Times New Roman"/>
                <a:ea typeface="Calibri"/>
              </a:rPr>
              <a:t>9-14 </a:t>
            </a:r>
            <a:r>
              <a:rPr lang="kk-KZ" sz="1200" dirty="0" smtClean="0">
                <a:latin typeface="Times New Roman" pitchFamily="18" charset="0"/>
                <a:cs typeface="Times New Roman" pitchFamily="18" charset="0"/>
              </a:rPr>
              <a:t>м/с</a:t>
            </a:r>
            <a:r>
              <a:rPr lang="kk-KZ" sz="1200" dirty="0">
                <a:latin typeface="Times New Roman" pitchFamily="18" charset="0"/>
                <a:cs typeface="Times New Roman" pitchFamily="18" charset="0"/>
              </a:rPr>
              <a:t>. Ауа температурасы түнде </a:t>
            </a:r>
            <a:r>
              <a:rPr lang="kk-KZ" sz="1200" dirty="0" smtClean="0">
                <a:latin typeface="Times New Roman" pitchFamily="18" charset="0"/>
                <a:cs typeface="Times New Roman" pitchFamily="18" charset="0"/>
              </a:rPr>
              <a:t>5-7, </a:t>
            </a:r>
            <a:r>
              <a:rPr lang="kk-KZ" sz="1200" dirty="0">
                <a:latin typeface="Times New Roman" pitchFamily="18" charset="0"/>
                <a:cs typeface="Times New Roman" pitchFamily="18" charset="0"/>
              </a:rPr>
              <a:t>күндіз </a:t>
            </a:r>
            <a:r>
              <a:rPr lang="kk-KZ" sz="1200" dirty="0" smtClean="0">
                <a:latin typeface="Times New Roman" pitchFamily="18" charset="0"/>
                <a:cs typeface="Times New Roman" pitchFamily="18" charset="0"/>
              </a:rPr>
              <a:t>15-17 </a:t>
            </a:r>
            <a:r>
              <a:rPr lang="kk-KZ" sz="1200" dirty="0" smtClean="0">
                <a:latin typeface="Times New Roman" pitchFamily="18" charset="0"/>
                <a:cs typeface="Times New Roman" pitchFamily="18" charset="0"/>
              </a:rPr>
              <a:t>градус </a:t>
            </a:r>
            <a:r>
              <a:rPr lang="kk-KZ" sz="1200" dirty="0">
                <a:latin typeface="Times New Roman" pitchFamily="18" charset="0"/>
                <a:cs typeface="Times New Roman" pitchFamily="18" charset="0"/>
              </a:rPr>
              <a:t>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smtClean="0">
                <a:latin typeface="Times New Roman" panose="02020603050405020304" pitchFamily="18" charset="0"/>
                <a:cs typeface="Times New Roman" panose="02020603050405020304" pitchFamily="18" charset="0"/>
              </a:rPr>
              <a:t>жылғы</a:t>
            </a:r>
            <a:r>
              <a:rPr lang="ru-RU" altLang="ru-RU" sz="1200" b="1" dirty="0" smtClean="0">
                <a:latin typeface="Times New Roman" panose="02020603050405020304" pitchFamily="18" charset="0"/>
                <a:cs typeface="Times New Roman" panose="02020603050405020304" pitchFamily="18" charset="0"/>
              </a:rPr>
              <a:t> 26 </a:t>
            </a:r>
            <a:r>
              <a:rPr lang="ru-RU" altLang="ru-RU" sz="1200" b="1" dirty="0" err="1" smtClean="0">
                <a:latin typeface="Times New Roman" panose="02020603050405020304" pitchFamily="18" charset="0"/>
                <a:cs typeface="Times New Roman" panose="02020603050405020304" pitchFamily="18" charset="0"/>
              </a:rPr>
              <a:t>қазанға</a:t>
            </a:r>
            <a:endParaRPr lang="ru-RU" sz="1200" b="1" dirty="0" smtClean="0">
              <a:latin typeface="Times New Roman" panose="02020603050405020304" pitchFamily="18" charset="0"/>
              <a:cs typeface="Times New Roman" panose="02020603050405020304" pitchFamily="18" charset="0"/>
            </a:endParaRPr>
          </a:p>
          <a:p>
            <a:pPr indent="182563" algn="ctr">
              <a:defRPr/>
            </a:pPr>
            <a:r>
              <a:rPr lang="ru-RU" sz="1200" b="1" dirty="0" smtClean="0">
                <a:solidFill>
                  <a:prstClr val="black"/>
                </a:solidFill>
                <a:latin typeface="Times New Roman" panose="02020603050405020304" pitchFamily="18" charset="0"/>
                <a:cs typeface="Times New Roman" panose="02020603050405020304" pitchFamily="18" charset="0"/>
              </a:rPr>
              <a:t>25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smtClean="0">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a:t>
            </a:r>
            <a:r>
              <a:rPr lang="ru-RU" sz="1200" b="1" dirty="0" smtClean="0">
                <a:latin typeface="Times New Roman" panose="02020603050405020304" pitchFamily="18" charset="0"/>
                <a:cs typeface="Times New Roman" panose="02020603050405020304" pitchFamily="18" charset="0"/>
              </a:rPr>
              <a:t> 26 </a:t>
            </a:r>
            <a:r>
              <a:rPr lang="ru-RU" altLang="ru-RU" sz="1200" b="1" dirty="0" err="1" smtClean="0">
                <a:latin typeface="Times New Roman" panose="02020603050405020304" pitchFamily="18" charset="0"/>
                <a:cs typeface="Times New Roman" panose="02020603050405020304" pitchFamily="18" charset="0"/>
              </a:rPr>
              <a:t>қазан</a:t>
            </a:r>
            <a:r>
              <a:rPr lang="kk-KZ" altLang="ru-RU" sz="1200" b="1" dirty="0" smtClean="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smtClean="0">
                <a:latin typeface="Times New Roman" panose="02020603050405020304" pitchFamily="18" charset="0"/>
                <a:cs typeface="Times New Roman" panose="02020603050405020304" pitchFamily="18" charset="0"/>
              </a:rPr>
              <a:t>дейін</a:t>
            </a:r>
            <a:r>
              <a:rPr lang="ru-RU" sz="1200" b="1" dirty="0" smtClean="0">
                <a:latin typeface="Times New Roman" panose="02020603050405020304" pitchFamily="18" charset="0"/>
                <a:cs typeface="Times New Roman" panose="02020603050405020304" pitchFamily="18" charset="0"/>
              </a:rPr>
              <a:t> </a:t>
            </a:r>
            <a:r>
              <a:rPr lang="kk-KZ" sz="1200" dirty="0" smtClean="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a:t>
            </a:r>
            <a:r>
              <a:rPr lang="kk-KZ" sz="1200" dirty="0" smtClean="0">
                <a:solidFill>
                  <a:prstClr val="black"/>
                </a:solidFill>
                <a:latin typeface="Times New Roman" pitchFamily="18" charset="0"/>
                <a:ea typeface="Calibri"/>
                <a:cs typeface="Times New Roman" pitchFamily="18" charset="0"/>
              </a:rPr>
              <a:t>       Кей уақытта жаңбыр жауады. </a:t>
            </a:r>
            <a:r>
              <a:rPr lang="kk-KZ" sz="1200" dirty="0" smtClean="0">
                <a:solidFill>
                  <a:prstClr val="black"/>
                </a:solidFill>
                <a:latin typeface="Times New Roman" pitchFamily="18" charset="0"/>
                <a:ea typeface="Calibri"/>
                <a:cs typeface="Times New Roman" pitchFamily="18" charset="0"/>
              </a:rPr>
              <a:t>О</a:t>
            </a:r>
            <a:r>
              <a:rPr lang="kk-KZ" sz="1200" dirty="0" smtClean="0">
                <a:latin typeface="Times New Roman"/>
                <a:ea typeface="Calibri"/>
              </a:rPr>
              <a:t>ңтүстік-батыстан </a:t>
            </a:r>
            <a:r>
              <a:rPr lang="kk-KZ" sz="1200" dirty="0">
                <a:latin typeface="Times New Roman"/>
                <a:ea typeface="Calibri"/>
              </a:rPr>
              <a:t>жел соғады</a:t>
            </a:r>
            <a:r>
              <a:rPr lang="kk-KZ" sz="1200" dirty="0" smtClean="0">
                <a:latin typeface="Times New Roman"/>
                <a:ea typeface="Calibri"/>
              </a:rPr>
              <a:t>, </a:t>
            </a:r>
            <a:r>
              <a:rPr lang="kk-KZ" sz="1200" dirty="0">
                <a:latin typeface="Times New Roman"/>
                <a:ea typeface="Calibri"/>
              </a:rPr>
              <a:t>күші 9-14 </a:t>
            </a:r>
            <a:r>
              <a:rPr lang="kk-KZ" sz="1200" dirty="0" smtClean="0">
                <a:latin typeface="Times New Roman" pitchFamily="18" charset="0"/>
                <a:cs typeface="Times New Roman" pitchFamily="18" charset="0"/>
              </a:rPr>
              <a:t>м/с. </a:t>
            </a:r>
            <a:r>
              <a:rPr lang="kk-KZ" sz="1200" dirty="0">
                <a:latin typeface="Times New Roman" pitchFamily="18" charset="0"/>
                <a:cs typeface="Times New Roman" pitchFamily="18" charset="0"/>
              </a:rPr>
              <a:t>Ауа температурасы </a:t>
            </a:r>
            <a:r>
              <a:rPr lang="kk-KZ" sz="1200" dirty="0" smtClean="0">
                <a:latin typeface="Times New Roman" pitchFamily="18" charset="0"/>
                <a:cs typeface="Times New Roman" pitchFamily="18" charset="0"/>
              </a:rPr>
              <a:t>түнде </a:t>
            </a:r>
            <a:r>
              <a:rPr lang="kk-KZ" sz="1200" dirty="0" smtClean="0">
                <a:latin typeface="Times New Roman" pitchFamily="18" charset="0"/>
                <a:cs typeface="Times New Roman" pitchFamily="18" charset="0"/>
              </a:rPr>
              <a:t>7-9 </a:t>
            </a:r>
            <a:r>
              <a:rPr lang="kk-KZ" sz="1200" dirty="0" smtClean="0">
                <a:latin typeface="Times New Roman" pitchFamily="18" charset="0"/>
                <a:cs typeface="Times New Roman" pitchFamily="18" charset="0"/>
              </a:rPr>
              <a:t>градус </a:t>
            </a:r>
            <a:r>
              <a:rPr lang="kk-KZ" sz="1200" dirty="0">
                <a:latin typeface="Times New Roman" pitchFamily="18" charset="0"/>
                <a:cs typeface="Times New Roman" pitchFamily="18" charset="0"/>
              </a:rPr>
              <a:t>жылы болады.</a:t>
            </a:r>
            <a:r>
              <a:rPr lang="kk-KZ" sz="1200" dirty="0" smtClean="0">
                <a:solidFill>
                  <a:prstClr val="black"/>
                </a:solidFill>
                <a:latin typeface="Times New Roman" pitchFamily="18" charset="0"/>
                <a:cs typeface="Times New Roman" pitchFamily="18" charset="0"/>
              </a:rPr>
              <a:t>  </a:t>
            </a:r>
            <a:endParaRPr lang="kk-KZ" sz="1200" dirty="0">
              <a:solidFill>
                <a:prstClr val="black"/>
              </a:solidFill>
              <a:latin typeface="Times New Roman" pitchFamily="18" charset="0"/>
              <a:cs typeface="Times New Roman" pitchFamily="18" charset="0"/>
            </a:endParaRP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smtClean="0">
                <a:solidFill>
                  <a:schemeClr val="tx1"/>
                </a:solidFill>
                <a:latin typeface="Times New Roman" panose="02020603050405020304" pitchFamily="18" charset="0"/>
                <a:cs typeface="Times New Roman" panose="02020603050405020304" pitchFamily="18" charset="0"/>
              </a:rPr>
              <a:t>        25 </a:t>
            </a:r>
            <a:r>
              <a:rPr lang="ru-RU" sz="1200" dirty="0" err="1" smtClean="0">
                <a:solidFill>
                  <a:schemeClr val="tx1"/>
                </a:solidFill>
                <a:latin typeface="Times New Roman" panose="02020603050405020304" pitchFamily="18" charset="0"/>
                <a:cs typeface="Times New Roman" panose="02020603050405020304" pitchFamily="18" charset="0"/>
              </a:rPr>
              <a:t>қазанға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метеорологиялық</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ыдырауына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smtClean="0">
                <a:solidFill>
                  <a:schemeClr val="tx1"/>
                </a:solidFill>
                <a:latin typeface="Times New Roman" panose="02020603050405020304" pitchFamily="18" charset="0"/>
                <a:cs typeface="Times New Roman" panose="02020603050405020304" pitchFamily="18" charset="0"/>
              </a:rPr>
              <a:t>. </a:t>
            </a:r>
          </a:p>
          <a:p>
            <a:pPr algn="just"/>
            <a:r>
              <a:rPr lang="ru-RU" sz="1200" dirty="0" smtClean="0">
                <a:solidFill>
                  <a:schemeClr val="tx1"/>
                </a:solidFill>
                <a:latin typeface="Times New Roman" panose="02020603050405020304" pitchFamily="18" charset="0"/>
                <a:cs typeface="Times New Roman" panose="02020603050405020304" pitchFamily="18" charset="0"/>
              </a:rPr>
              <a:t>        25 </a:t>
            </a:r>
            <a:r>
              <a:rPr lang="ru-RU" sz="1200" dirty="0" err="1" smtClean="0">
                <a:solidFill>
                  <a:schemeClr val="tx1"/>
                </a:solidFill>
                <a:latin typeface="Times New Roman" panose="02020603050405020304" pitchFamily="18" charset="0"/>
                <a:cs typeface="Times New Roman" panose="02020603050405020304" pitchFamily="18" charset="0"/>
              </a:rPr>
              <a:t>қазанға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төмен</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a:solidFill>
                  <a:schemeClr val="tx1"/>
                </a:solidFill>
                <a:latin typeface="Times New Roman" panose="02020603050405020304" pitchFamily="18" charset="0"/>
                <a:cs typeface="Times New Roman" panose="02020603050405020304" pitchFamily="18" charset="0"/>
              </a:rPr>
              <a:t>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xmlns="" id="{94CC0974-E1E4-47F3-9A8B-49A879A3B96B}"/>
              </a:ext>
            </a:extLst>
          </p:cNvPr>
          <p:cNvGraphicFramePr>
            <a:graphicFrameLocks noGrp="1"/>
          </p:cNvGraphicFramePr>
          <p:nvPr>
            <p:extLst>
              <p:ext uri="{D42A27DB-BD31-4B8C-83A1-F6EECF244321}">
                <p14:modId xmlns:p14="http://schemas.microsoft.com/office/powerpoint/2010/main" val="3320310364"/>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xmlns="" val="3583770891"/>
                    </a:ext>
                  </a:extLst>
                </a:gridCol>
                <a:gridCol w="1440160">
                  <a:extLst>
                    <a:ext uri="{9D8B030D-6E8A-4147-A177-3AD203B41FA5}">
                      <a16:colId xmlns:a16="http://schemas.microsoft.com/office/drawing/2014/main" xmlns="" val="1276116030"/>
                    </a:ext>
                  </a:extLst>
                </a:gridCol>
                <a:gridCol w="1445808">
                  <a:extLst>
                    <a:ext uri="{9D8B030D-6E8A-4147-A177-3AD203B41FA5}">
                      <a16:colId xmlns:a16="http://schemas.microsoft.com/office/drawing/2014/main" xmlns="" val="2096923049"/>
                    </a:ext>
                  </a:extLst>
                </a:gridCol>
              </a:tblGrid>
              <a:tr h="516984">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solidFill>
                            <a:schemeClr val="tx1"/>
                          </a:solidFill>
                          <a:latin typeface="Times New Roman" panose="02020603050405020304" pitchFamily="18" charset="0"/>
                          <a:cs typeface="Times New Roman" panose="02020603050405020304" pitchFamily="18" charset="0"/>
                        </a:rPr>
                        <a:t>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1"/>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988232626"/>
                  </a:ext>
                </a:extLst>
              </a:tr>
              <a:tr h="244390">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950010825"/>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990536008"/>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879239550"/>
                  </a:ext>
                </a:extLst>
              </a:tr>
              <a:tr h="244390">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0,02</a:t>
                      </a:r>
                      <a:endParaRPr lang="ru-RU" sz="1000" b="0" i="0" u="none" strike="noStrike" dirty="0" smtClean="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30178899"/>
                  </a:ext>
                </a:extLst>
              </a:tr>
              <a:tr h="244390">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41613162"/>
                  </a:ext>
                </a:extLst>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smtClean="0">
                <a:solidFill>
                  <a:srgbClr val="000000"/>
                </a:solidFill>
                <a:latin typeface="Times New Roman" panose="02020603050405020304" pitchFamily="18" charset="0"/>
                <a:cs typeface="Times New Roman" panose="02020603050405020304" pitchFamily="18" charset="0"/>
              </a:rPr>
              <a:t>қиылысы</a:t>
            </a:r>
            <a:endParaRPr lang="ru-RU" altLang="ru-RU" sz="1200" dirty="0" smtClean="0">
              <a:solidFill>
                <a:srgbClr val="000000"/>
              </a:solidFill>
              <a:latin typeface="Times New Roman" panose="02020603050405020304" pitchFamily="18" charset="0"/>
              <a:cs typeface="Times New Roman" panose="02020603050405020304" pitchFamily="18" charset="0"/>
            </a:endParaRP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162</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smtClean="0">
                <a:solidFill>
                  <a:srgbClr val="000000"/>
                </a:solidFill>
                <a:latin typeface="Times New Roman" panose="02020603050405020304" pitchFamily="18" charset="0"/>
                <a:cs typeface="Times New Roman" panose="02020603050405020304" pitchFamily="18" charset="0"/>
              </a:rPr>
              <a:t>Нұрмахамбет М.</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804672"/>
        </p:xfrm>
        <a:graphic>
          <a:graphicData uri="http://schemas.openxmlformats.org/drawingml/2006/table">
            <a:tbl>
              <a:tblPr/>
              <a:tblGrid>
                <a:gridCol w="989013">
                  <a:extLst>
                    <a:ext uri="{9D8B030D-6E8A-4147-A177-3AD203B41FA5}">
                      <a16:colId xmlns="" xmlns:a16="http://schemas.microsoft.com/office/drawing/2014/main" val="20000"/>
                    </a:ext>
                  </a:extLst>
                </a:gridCol>
                <a:gridCol w="3178492">
                  <a:extLst>
                    <a:ext uri="{9D8B030D-6E8A-4147-A177-3AD203B41FA5}">
                      <a16:colId xmlns=""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Ластану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дәрежесін</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smtClean="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smtClean="0">
                          <a:solidFill>
                            <a:srgbClr val="000000"/>
                          </a:solidFill>
                          <a:latin typeface="Times New Roman" panose="02020603050405020304" pitchFamily="18" charset="0"/>
                        </a:rPr>
                        <a:t>жоғары</a:t>
                      </a:r>
                      <a:endParaRPr lang="ru-RU" sz="1000" dirty="0" smtClean="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14105</TotalTime>
  <Words>569</Words>
  <Application>Microsoft Office PowerPoint</Application>
  <PresentationFormat>Лист A4 (210x297 мм)</PresentationFormat>
  <Paragraphs>104</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sinoptik1</cp:lastModifiedBy>
  <cp:revision>2706</cp:revision>
  <cp:lastPrinted>2022-10-24T06:29:07Z</cp:lastPrinted>
  <dcterms:created xsi:type="dcterms:W3CDTF">2018-03-27T06:03:00Z</dcterms:created>
  <dcterms:modified xsi:type="dcterms:W3CDTF">2022-10-24T06:29:40Z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