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61" r:id="rId2"/>
    <p:sldId id="265" r:id="rId3"/>
  </p:sldIdLst>
  <p:sldSz cx="9906000" cy="6858000" type="A4"/>
  <p:notesSz cx="6797675" cy="9926638"/>
  <p:defaultTextStyle>
    <a:defPPr>
      <a:defRPr lang="ru-RU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59">
          <p15:clr>
            <a:srgbClr val="A4A3A4"/>
          </p15:clr>
        </p15:guide>
        <p15:guide id="2" pos="310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/>
    <p:restoredTop sz="94660"/>
  </p:normalViewPr>
  <p:slideViewPr>
    <p:cSldViewPr showGuides="1">
      <p:cViewPr varScale="1">
        <p:scale>
          <a:sx n="117" d="100"/>
          <a:sy n="117" d="100"/>
        </p:scale>
        <p:origin x="-2058" y="-102"/>
      </p:cViewPr>
      <p:guideLst>
        <p:guide orient="horz" pos="2159"/>
        <p:guide pos="31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862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 algn="r"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6148" name="Образ слайда 3"/>
          <p:cNvSpPr>
            <a:spLocks noGrp="1" noRot="1" noChangeAspect="1"/>
          </p:cNvSpPr>
          <p:nvPr>
            <p:ph type="sldImg"/>
          </p:nvPr>
        </p:nvSpPr>
        <p:spPr>
          <a:xfrm>
            <a:off x="981075" y="1239838"/>
            <a:ext cx="4835525" cy="3349625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Заметки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0384" y="4776857"/>
            <a:ext cx="5436908" cy="390895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3763" tIns="46882" rIns="93763" bIns="46882" numCol="1" anchor="t" anchorCtr="0" compatLnSpc="1"/>
          <a:lstStyle/>
          <a:p>
            <a:pPr marL="0" marR="0" lvl="0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Образец текста</a:t>
            </a:r>
          </a:p>
          <a:p>
            <a:pPr marL="468814" marR="0" lvl="1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Второй уровень</a:t>
            </a:r>
          </a:p>
          <a:p>
            <a:pPr marL="937630" marR="0" lvl="2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Третий уровень</a:t>
            </a:r>
          </a:p>
          <a:p>
            <a:pPr marL="1406444" marR="0" lvl="3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Четвертый уровень</a:t>
            </a:r>
          </a:p>
          <a:p>
            <a:pPr marL="1875259" marR="0" lvl="4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862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/>
          <a:p>
            <a:pPr lvl="0" algn="r" eaLnBrk="1" hangingPunct="1"/>
            <a:fld id="{9A0DB2DC-4C9A-4742-B13C-FB6460FD3503}" type="slidenum">
              <a:rPr lang="ru-RU" altLang="en-US" sz="1300" dirty="0"/>
              <a:pPr lvl="0" algn="r" eaLnBrk="1" hangingPunct="1"/>
              <a:t>‹#›</a:t>
            </a:fld>
            <a:endParaRPr lang="ru-RU" altLang="en-US" sz="1300" dirty="0"/>
          </a:p>
        </p:txBody>
      </p:sp>
    </p:spTree>
    <p:extLst>
      <p:ext uri="{BB962C8B-B14F-4D97-AF65-F5344CB8AC3E}">
        <p14:creationId xmlns:p14="http://schemas.microsoft.com/office/powerpoint/2010/main" val="224686260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1"/>
              <a:t>Образец подзаголовка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ru-RU" altLang="ru-RU" dirty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ru-RU" altLang="ru-RU" dirty="0"/>
              <a:t>Образец текста</a:t>
            </a:r>
          </a:p>
          <a:p>
            <a:pPr lvl="1"/>
            <a:r>
              <a:rPr lang="ru-RU" altLang="ru-RU" dirty="0"/>
              <a:t>Второй уровень</a:t>
            </a:r>
          </a:p>
          <a:p>
            <a:pPr lvl="2"/>
            <a:r>
              <a:rPr lang="ru-RU" altLang="ru-RU" dirty="0"/>
              <a:t>Третий уровень</a:t>
            </a:r>
          </a:p>
          <a:p>
            <a:pPr lvl="3"/>
            <a:r>
              <a:rPr lang="ru-RU" altLang="ru-RU" dirty="0"/>
              <a:t>Четвертый уровень</a:t>
            </a:r>
          </a:p>
          <a:p>
            <a:pPr lvl="4"/>
            <a:r>
              <a:rPr lang="ru-RU" alt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mailto:rse.kazhydromet@gmail.com" TargetMode="External"/><Relationship Id="rId2" Type="http://schemas.openxmlformats.org/officeDocument/2006/relationships/hyperlink" Target="mailto:pressmeteo@gmail.com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56" name="Таблица 2055"/>
          <p:cNvGraphicFramePr/>
          <p:nvPr>
            <p:extLst>
              <p:ext uri="{D42A27DB-BD31-4B8C-83A1-F6EECF244321}">
                <p14:modId xmlns:p14="http://schemas.microsoft.com/office/powerpoint/2010/main" val="2547566110"/>
              </p:ext>
            </p:extLst>
          </p:nvPr>
        </p:nvGraphicFramePr>
        <p:xfrm>
          <a:off x="344488" y="6392863"/>
          <a:ext cx="4465638" cy="347663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3476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endParaRPr lang="ru-RU" altLang="x-none" sz="1200" b="1" i="1" dirty="0" smtClean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  <p:sp>
        <p:nvSpPr>
          <p:cNvPr id="17" name="TextBox 7"/>
          <p:cNvSpPr txBox="1"/>
          <p:nvPr/>
        </p:nvSpPr>
        <p:spPr>
          <a:xfrm>
            <a:off x="128588" y="215900"/>
            <a:ext cx="4824413" cy="707886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ru-RU" altLang="ru-RU" sz="1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экологии, геологии и природных ресурсов Республики Казахстан</a:t>
            </a:r>
          </a:p>
          <a:p>
            <a:pPr algn="ctr"/>
            <a:r>
              <a:rPr lang="ru-RU" altLang="ru-RU" sz="1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РГП «КАЗГИДРОМЕТ»</a:t>
            </a:r>
            <a:endParaRPr lang="ru-RU" altLang="ru-RU" sz="1200" b="1" dirty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8" name="Рисунок 1"/>
          <p:cNvPicPr>
            <a:picLocks noChangeAspect="1"/>
          </p:cNvPicPr>
          <p:nvPr/>
        </p:nvPicPr>
        <p:blipFill>
          <a:blip r:embed="rId2" cstate="print"/>
          <a:srcRect t="17818" b="17471"/>
          <a:stretch>
            <a:fillRect/>
          </a:stretch>
        </p:blipFill>
        <p:spPr>
          <a:xfrm>
            <a:off x="1352600" y="1023798"/>
            <a:ext cx="2028825" cy="1312863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19" name="Таблица 18"/>
          <p:cNvGraphicFramePr/>
          <p:nvPr>
            <p:extLst>
              <p:ext uri="{D42A27DB-BD31-4B8C-83A1-F6EECF244321}">
                <p14:modId xmlns:p14="http://schemas.microsoft.com/office/powerpoint/2010/main" val="3976867608"/>
              </p:ext>
            </p:extLst>
          </p:nvPr>
        </p:nvGraphicFramePr>
        <p:xfrm>
          <a:off x="307975" y="2588895"/>
          <a:ext cx="4465638" cy="2179320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19351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ЕЖЕДНЕВНЫЙ БЮЛЛЕТЕНЬ  </a:t>
                      </a:r>
                    </a:p>
                    <a:p>
                      <a:pPr lvl="0" algn="ctr" eaLnBrk="1" hangingPunct="1">
                        <a:buNone/>
                      </a:pP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СОСТОЯНИЯ ВОЗДУШНОГО </a:t>
                      </a:r>
                      <a:r>
                        <a:rPr lang="en-US" altLang="x-none" sz="1600" b="1" i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БАССЕЙНА</a:t>
                      </a:r>
                      <a:endParaRPr lang="kk-KZ" altLang="x-none" sz="1600" b="1" i="1" dirty="0" smtClean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altLang="x-none" sz="1600" b="1" i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№297</a:t>
                      </a: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zh-CN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ru-RU" altLang="x-none" sz="1400" b="1" i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x-none" sz="1400" b="1" i="1" dirty="0" err="1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Тараз</a:t>
                      </a:r>
                      <a:r>
                        <a:rPr lang="ru-RU" altLang="en-US" sz="1400" b="1" i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ru-RU" altLang="x-none" sz="1400" b="1" i="1" dirty="0" smtClean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1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zh-CN" sz="1200" b="1" i="0" baseline="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24 октября 2022 года</a:t>
                      </a:r>
                      <a:endParaRPr lang="zh-CN" altLang="x-none" sz="1200" b="1" i="0" dirty="0" smtClean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:p14="http://schemas.microsoft.com/office/powerpoint/2010/main" val="81879166"/>
              </p:ext>
            </p:extLst>
          </p:nvPr>
        </p:nvGraphicFramePr>
        <p:xfrm>
          <a:off x="5139910" y="6527166"/>
          <a:ext cx="4730750" cy="213360"/>
        </p:xfrm>
        <a:graphic>
          <a:graphicData uri="http://schemas.openxmlformats.org/drawingml/2006/table">
            <a:tbl>
              <a:tblPr/>
              <a:tblGrid>
                <a:gridCol w="473075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 согласно «Санитарно-эпидемиологическим правилам и нормам к атмосферному воздуху» от 28.02.2015г №168</a:t>
                      </a:r>
                      <a:endParaRPr lang="ru-RU" altLang="en-US" sz="700" i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endParaRPr lang="ru-RU" altLang="en-US" sz="700" i="1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sp>
        <p:nvSpPr>
          <p:cNvPr id="14" name="Прямоугольник 21"/>
          <p:cNvSpPr/>
          <p:nvPr/>
        </p:nvSpPr>
        <p:spPr>
          <a:xfrm>
            <a:off x="4945062" y="3717032"/>
            <a:ext cx="4811388" cy="461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Состояние атмосферного воздуха  г. </a:t>
            </a:r>
            <a:r>
              <a:rPr lang="ru-RU" altLang="ru-RU" sz="12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Тараз</a:t>
            </a:r>
            <a:endParaRPr lang="ru-RU" altLang="ru-RU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lang="en-US" altLang="ru-RU" sz="12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1200" b="1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1200" b="1" smtClean="0">
                <a:latin typeface="Times New Roman" pitchFamily="18" charset="0"/>
                <a:cs typeface="Times New Roman" pitchFamily="18" charset="0"/>
              </a:rPr>
              <a:t>24 </a:t>
            </a:r>
            <a:r>
              <a:rPr lang="ru-RU" altLang="ru-RU" sz="1200" b="1" dirty="0" smtClean="0">
                <a:latin typeface="Times New Roman" pitchFamily="18" charset="0"/>
                <a:cs typeface="Times New Roman" pitchFamily="18" charset="0"/>
              </a:rPr>
              <a:t>октября</a:t>
            </a:r>
            <a:r>
              <a:rPr lang="kk-KZ" altLang="ru-RU" sz="1200" b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altLang="ru-RU" sz="1200" b="1" dirty="0">
                <a:latin typeface="Times New Roman" pitchFamily="18" charset="0"/>
                <a:cs typeface="Times New Roman" pitchFamily="18" charset="0"/>
              </a:rPr>
              <a:t>2022 года </a:t>
            </a:r>
          </a:p>
        </p:txBody>
      </p:sp>
      <p:sp>
        <p:nvSpPr>
          <p:cNvPr id="16" name="TextBox 13"/>
          <p:cNvSpPr txBox="1"/>
          <p:nvPr/>
        </p:nvSpPr>
        <p:spPr>
          <a:xfrm>
            <a:off x="5010670" y="2873566"/>
            <a:ext cx="4680169" cy="830997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182563" algn="just"/>
            <a:r>
              <a:rPr lang="kk-KZ" altLang="en-US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25</a:t>
            </a:r>
            <a:r>
              <a:rPr lang="ru-RU" altLang="en-US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 октября метеорологические </a:t>
            </a:r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условия будут способствовать </a:t>
            </a:r>
            <a:r>
              <a:rPr lang="ru-RU" altLang="en-US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рассеиванию </a:t>
            </a:r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загрязняющих веществ в атмосфере города. </a:t>
            </a:r>
          </a:p>
          <a:p>
            <a:pPr indent="182563" algn="just"/>
            <a:r>
              <a:rPr lang="kk-KZ" altLang="en-US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25</a:t>
            </a:r>
            <a:r>
              <a:rPr lang="ru-RU" altLang="en-US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 октября в </a:t>
            </a:r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целом по городу ожидается </a:t>
            </a:r>
            <a:r>
              <a:rPr lang="ru-RU" altLang="en-US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пониженный </a:t>
            </a:r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уровень  загрязнения воздуха.</a:t>
            </a:r>
          </a:p>
        </p:txBody>
      </p:sp>
      <p:sp>
        <p:nvSpPr>
          <p:cNvPr id="20" name="Прямоугольник 19"/>
          <p:cNvSpPr/>
          <p:nvPr/>
        </p:nvSpPr>
        <p:spPr>
          <a:xfrm>
            <a:off x="4917873" y="115888"/>
            <a:ext cx="4795512" cy="2426818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lvl="0" algn="ctr"/>
            <a:r>
              <a:rPr lang="ru-RU" altLang="ru-RU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Прогноз </a:t>
            </a:r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погоды по г. </a:t>
            </a:r>
            <a:r>
              <a:rPr lang="ru-RU" altLang="ru-RU" sz="12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Тараз</a:t>
            </a:r>
            <a:endParaRPr lang="ru-RU" altLang="ru-RU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r>
              <a:rPr lang="ru-RU" altLang="ru-RU" sz="12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25</a:t>
            </a:r>
            <a:r>
              <a:rPr lang="ru-RU" sz="12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октября</a:t>
            </a:r>
            <a:endParaRPr lang="ru-RU" altLang="ru-RU" sz="12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21 ч. </a:t>
            </a:r>
            <a:r>
              <a:rPr lang="ru-RU" sz="12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24</a:t>
            </a:r>
            <a:r>
              <a:rPr lang="ru-RU" sz="12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октября 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по 21 ч. </a:t>
            </a:r>
            <a:r>
              <a:rPr lang="ru-RU" sz="12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25 </a:t>
            </a:r>
            <a:r>
              <a:rPr lang="ru-RU" sz="12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октября </a:t>
            </a:r>
            <a:r>
              <a:rPr lang="ru-RU" sz="12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2022 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г.</a:t>
            </a:r>
            <a:r>
              <a:rPr lang="ru-RU" sz="1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12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         Без осадков.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Ветер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северо-восточный с переходом на юго-восточный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9-14 м/с. Температура 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воздуха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ночью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5-7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днем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15</a:t>
            </a:r>
            <a:r>
              <a:rPr lang="kk-KZ" sz="1200" dirty="0" smtClean="0">
                <a:latin typeface="Times New Roman" pitchFamily="18" charset="0"/>
                <a:cs typeface="Times New Roman" pitchFamily="18" charset="0"/>
              </a:rPr>
              <a:t>-17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тепла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. </a:t>
            </a:r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2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2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26 октября</a:t>
            </a:r>
            <a:endParaRPr lang="ru-RU" sz="12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с 21 ч. 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25</a:t>
            </a:r>
            <a:r>
              <a:rPr lang="ru-RU" sz="12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октября 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  <a:sym typeface="+mn-ea"/>
              </a:rPr>
              <a:t>по 09 </a:t>
            </a:r>
            <a:r>
              <a:rPr lang="ru-RU" sz="1200" b="1" dirty="0">
                <a:latin typeface="Times New Roman" pitchFamily="18" charset="0"/>
                <a:cs typeface="Times New Roman" pitchFamily="18" charset="0"/>
                <a:sym typeface="+mn-ea"/>
              </a:rPr>
              <a:t>ч. 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  <a:sym typeface="+mn-ea"/>
              </a:rPr>
              <a:t>26 октября 2022 </a:t>
            </a:r>
            <a:r>
              <a:rPr lang="ru-RU" sz="1200" b="1" dirty="0">
                <a:latin typeface="Times New Roman" pitchFamily="18" charset="0"/>
                <a:cs typeface="Times New Roman" pitchFamily="18" charset="0"/>
                <a:sym typeface="+mn-ea"/>
              </a:rPr>
              <a:t>г.</a:t>
            </a:r>
            <a:endParaRPr lang="kk-KZ" sz="1200" b="1" dirty="0">
              <a:latin typeface="Times New Roman" pitchFamily="18" charset="0"/>
              <a:cs typeface="Times New Roman" pitchFamily="18" charset="0"/>
              <a:sym typeface="+mn-ea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         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Временами дождь. Ветер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юго-западный 9-14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м/с. Температура 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воздуха </a:t>
            </a:r>
            <a:r>
              <a:rPr lang="ru-RU" sz="1200" smtClean="0">
                <a:latin typeface="Times New Roman" pitchFamily="18" charset="0"/>
                <a:cs typeface="Times New Roman" pitchFamily="18" charset="0"/>
              </a:rPr>
              <a:t>ночью </a:t>
            </a:r>
            <a:r>
              <a:rPr lang="ru-RU" sz="1200" smtClean="0">
                <a:latin typeface="Times New Roman" pitchFamily="18" charset="0"/>
                <a:cs typeface="Times New Roman" pitchFamily="18" charset="0"/>
              </a:rPr>
              <a:t>7-9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тепла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kk-KZ" sz="1400" dirty="0">
                <a:latin typeface="Times New Roman"/>
                <a:ea typeface="Calibri"/>
                <a:cs typeface="Times New Roman"/>
              </a:rPr>
              <a:t> </a:t>
            </a:r>
            <a:endParaRPr lang="ru-RU" sz="1200" dirty="0">
              <a:effectLst/>
              <a:latin typeface="Calibri"/>
              <a:ea typeface="Calibri"/>
              <a:cs typeface="Times New Roman"/>
            </a:endParaRPr>
          </a:p>
        </p:txBody>
      </p:sp>
      <p:graphicFrame>
        <p:nvGraphicFramePr>
          <p:cNvPr id="21" name="Таблица 2">
            <a:extLst>
              <a:ext uri="{FF2B5EF4-FFF2-40B4-BE49-F238E27FC236}">
                <a16:creationId xmlns:a16="http://schemas.microsoft.com/office/drawing/2014/main" xmlns="" id="{94CC0974-E1E4-47F3-9A8B-49A879A3B9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74173759"/>
              </p:ext>
            </p:extLst>
          </p:nvPr>
        </p:nvGraphicFramePr>
        <p:xfrm>
          <a:off x="5019674" y="4164572"/>
          <a:ext cx="4691064" cy="2255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5096">
                  <a:extLst>
                    <a:ext uri="{9D8B030D-6E8A-4147-A177-3AD203B41FA5}">
                      <a16:colId xmlns:a16="http://schemas.microsoft.com/office/drawing/2014/main" xmlns="" val="3583770891"/>
                    </a:ext>
                  </a:extLst>
                </a:gridCol>
                <a:gridCol w="1440160">
                  <a:extLst>
                    <a:ext uri="{9D8B030D-6E8A-4147-A177-3AD203B41FA5}">
                      <a16:colId xmlns:a16="http://schemas.microsoft.com/office/drawing/2014/main" xmlns="" val="1276116030"/>
                    </a:ext>
                  </a:extLst>
                </a:gridCol>
                <a:gridCol w="1445808">
                  <a:extLst>
                    <a:ext uri="{9D8B030D-6E8A-4147-A177-3AD203B41FA5}">
                      <a16:colId xmlns:a16="http://schemas.microsoft.com/office/drawing/2014/main" xmlns="" val="2096923049"/>
                    </a:ext>
                  </a:extLst>
                </a:gridCol>
              </a:tblGrid>
              <a:tr h="340728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Загрязняющее вещество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Фактическая</a:t>
                      </a:r>
                      <a:endParaRPr lang="en-US" sz="1000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концентрация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мкг/м3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Кратность превышения</a:t>
                      </a:r>
                      <a:r>
                        <a:rPr lang="ru-RU" sz="100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611334865"/>
                  </a:ext>
                </a:extLst>
              </a:tr>
              <a:tr h="225309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РМ-2,5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</a:t>
                      </a:r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РМ-10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988232626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серы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950010825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r>
                        <a:rPr lang="kk-KZ" sz="100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</a:t>
                      </a:r>
                      <a:r>
                        <a:rPr lang="kk-KZ" sz="1000" baseline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углерода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990536008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азота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0,01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879239550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азота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0,02</a:t>
                      </a:r>
                      <a:endParaRPr lang="ru-RU" sz="1000" b="0" i="0" u="none" strike="noStrike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0178899"/>
                  </a:ext>
                </a:extLst>
              </a:tr>
              <a:tr h="210970">
                <a:tc>
                  <a:txBody>
                    <a:bodyPr/>
                    <a:lstStyle/>
                    <a:p>
                      <a:r>
                        <a:rPr lang="kk-KZ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Сероводород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41613162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xmlns="" id="{E1A8E3C0-CFA9-44DB-A7DD-D1427BEBA2CE}"/>
              </a:ext>
            </a:extLst>
          </p:cNvPr>
          <p:cNvSpPr txBox="1"/>
          <p:nvPr/>
        </p:nvSpPr>
        <p:spPr>
          <a:xfrm>
            <a:off x="317284" y="246083"/>
            <a:ext cx="463571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1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РЕКОМЕНДАЦИИ ДЛЯ НАСЕЛЕНИЯ ПРИ НМУ</a:t>
            </a:r>
            <a:endParaRPr lang="ru-RU" sz="1400" b="1" dirty="0"/>
          </a:p>
        </p:txBody>
      </p:sp>
      <p:sp>
        <p:nvSpPr>
          <p:cNvPr id="22" name="Прямоугольник 26"/>
          <p:cNvSpPr/>
          <p:nvPr/>
        </p:nvSpPr>
        <p:spPr>
          <a:xfrm>
            <a:off x="128589" y="4587619"/>
            <a:ext cx="4824411" cy="153888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just"/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городе </a:t>
            </a:r>
            <a:r>
              <a:rPr lang="ru-RU" altLang="ru-RU" sz="1200" dirty="0" err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Тараз</a:t>
            </a:r>
            <a:r>
              <a:rPr lang="ru-RU" altLang="ru-RU" sz="12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уровнем загрязнения атмосферного воздуха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проводится на 5</a:t>
            </a:r>
            <a:r>
              <a:rPr lang="ru-RU" altLang="ru-RU" sz="12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постах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наблюдения: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1 –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ул. Чимкентская, 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22</a:t>
            </a:r>
          </a:p>
          <a:p>
            <a:r>
              <a:rPr lang="ru-RU" alt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№ 2 </a:t>
            </a:r>
            <a:r>
              <a:rPr lang="ru-RU" alt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ул.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Рысбек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батыра, 15, угол ул.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Ниеткалиева</a:t>
            </a:r>
            <a:endParaRPr lang="ru-RU" altLang="ru-RU" sz="1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alt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№ 3 </a:t>
            </a:r>
            <a:r>
              <a:rPr lang="ru-RU" alt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угол ул. Абая и Толе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би</a:t>
            </a:r>
            <a:endParaRPr lang="ru-RU" altLang="ru-RU" sz="1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alt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№ 4 </a:t>
            </a:r>
            <a:r>
              <a:rPr lang="ru-RU" alt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ул.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Байзак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батыра, 162</a:t>
            </a:r>
            <a:endParaRPr lang="ru-RU" altLang="ru-RU" sz="1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0" hangingPunct="0"/>
            <a:r>
              <a:rPr lang="ru-RU" alt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№ </a:t>
            </a:r>
            <a:r>
              <a:rPr lang="kk-KZ" alt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ru-RU" alt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–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ул.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Сатпаева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 проспект Джамбула </a:t>
            </a:r>
            <a:endParaRPr lang="ru-RU" alt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0" hangingPunct="0"/>
            <a:endParaRPr lang="ru-RU" altLang="ru-RU" sz="1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3" name="Прямоугольник 13"/>
          <p:cNvSpPr/>
          <p:nvPr/>
        </p:nvSpPr>
        <p:spPr>
          <a:xfrm>
            <a:off x="4922892" y="82088"/>
            <a:ext cx="4854521" cy="46196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Параметр «Р» является обобщённым показателем загрязнения воздуха по городу в целом .</a:t>
            </a:r>
            <a:endParaRPr lang="ru-RU" altLang="ru-RU" sz="1200" dirty="0"/>
          </a:p>
        </p:txBody>
      </p:sp>
      <p:grpSp>
        <p:nvGrpSpPr>
          <p:cNvPr id="25" name="Группа 24"/>
          <p:cNvGrpSpPr/>
          <p:nvPr/>
        </p:nvGrpSpPr>
        <p:grpSpPr>
          <a:xfrm>
            <a:off x="5219700" y="4422374"/>
            <a:ext cx="4291013" cy="1783575"/>
            <a:chOff x="511137" y="3942134"/>
            <a:chExt cx="4291013" cy="1956211"/>
          </a:xfrm>
        </p:grpSpPr>
        <p:graphicFrame>
          <p:nvGraphicFramePr>
            <p:cNvPr id="26" name="Таблица 25"/>
            <p:cNvGraphicFramePr/>
            <p:nvPr>
              <p:extLst>
                <p:ext uri="{D42A27DB-BD31-4B8C-83A1-F6EECF244321}">
                  <p14:modId xmlns:p14="http://schemas.microsoft.com/office/powerpoint/2010/main" val="4116802539"/>
                </p:ext>
              </p:extLst>
            </p:nvPr>
          </p:nvGraphicFramePr>
          <p:xfrm>
            <a:off x="531522" y="5029036"/>
            <a:ext cx="4035777" cy="869309"/>
          </p:xfrm>
          <a:graphic>
            <a:graphicData uri="http://schemas.openxmlformats.org/drawingml/2006/table">
              <a:tbl>
                <a:tblPr/>
                <a:tblGrid>
                  <a:gridCol w="2017889">
                    <a:extLst>
                      <a:ext uri="{9D8B030D-6E8A-4147-A177-3AD203B41FA5}">
                        <a16:colId xmlns:a16="http://schemas.microsoft.com/office/drawing/2014/main" xmlns="" val="20000"/>
                      </a:ext>
                    </a:extLst>
                  </a:gridCol>
                  <a:gridCol w="2017888">
                    <a:extLst>
                      <a:ext uri="{9D8B030D-6E8A-4147-A177-3AD203B41FA5}">
                        <a16:colId xmlns:a16="http://schemas.microsoft.com/office/drawing/2014/main" xmlns="" val="20001"/>
                      </a:ext>
                    </a:extLst>
                  </a:gridCol>
                </a:tblGrid>
                <a:tr h="336550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endParaRPr lang="kk-KZ" sz="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sz="800" dirty="0" err="1" smtClean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Пресс-служба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79-83-35, 79-83-39</a:t>
                        </a: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2"/>
                          </a:rPr>
                          <a:t>pressmeteo@gmail.com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xmlns="" val="10000"/>
                    </a:ext>
                  </a:extLst>
                </a:tr>
                <a:tr h="334963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Отдел международного сотрудничества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79-83-35, 79-83-39</a:t>
                        </a: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3"/>
                          </a:rPr>
                          <a:t>rse.kazhydromet@gmail.com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xmlns="" val="10001"/>
                    </a:ext>
                  </a:extLst>
                </a:tr>
              </a:tbl>
            </a:graphicData>
          </a:graphic>
        </p:graphicFrame>
        <p:sp>
          <p:nvSpPr>
            <p:cNvPr id="27" name="Прямоугольник 8"/>
            <p:cNvSpPr/>
            <p:nvPr/>
          </p:nvSpPr>
          <p:spPr>
            <a:xfrm>
              <a:off x="520051" y="4190135"/>
              <a:ext cx="2153154" cy="87767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ctr">
              <a:spAutoFit/>
            </a:bodyPr>
            <a:lstStyle/>
            <a:p>
              <a:pPr algn="ctr"/>
              <a:endParaRPr lang="kk-KZ" altLang="ru-RU" sz="1200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kk-KZ" altLang="ru-RU" sz="1200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r>
                <a:rPr lang="ru-RU" altLang="ru-RU" sz="1000" i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г. </a:t>
              </a:r>
              <a:r>
                <a:rPr lang="ru-RU" altLang="ru-RU" sz="1000" i="1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Нур</a:t>
              </a:r>
              <a:r>
                <a:rPr lang="ru-RU" altLang="ru-RU" sz="1000" i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-Султан, ул. </a:t>
              </a:r>
              <a:r>
                <a:rPr lang="ru-RU" altLang="ru-RU" sz="1000" i="1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Мангилик</a:t>
              </a:r>
              <a:r>
                <a:rPr lang="ru-RU" altLang="ru-RU" sz="1000" i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ел 11/1</a:t>
              </a:r>
            </a:p>
          </p:txBody>
        </p:sp>
        <p:sp>
          <p:nvSpPr>
            <p:cNvPr id="28" name="Прямоугольник 20"/>
            <p:cNvSpPr/>
            <p:nvPr/>
          </p:nvSpPr>
          <p:spPr>
            <a:xfrm>
              <a:off x="511137" y="3942134"/>
              <a:ext cx="4291013" cy="83026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endParaRPr lang="ru-RU" altLang="ru-RU" sz="1200" b="1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ru-RU" altLang="ru-RU" sz="1200" b="1" i="1" dirty="0" smtClean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Контакты:</a:t>
              </a:r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29" name="Прямоугольник 11"/>
          <p:cNvSpPr/>
          <p:nvPr/>
        </p:nvSpPr>
        <p:spPr>
          <a:xfrm>
            <a:off x="5017538" y="6400703"/>
            <a:ext cx="4781550" cy="254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en-US" sz="1000" b="1" i="1" dirty="0">
                <a:solidFill>
                  <a:srgbClr val="1737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использовании информации ссылка на РГП «Казгидромет» обязательна </a:t>
            </a:r>
            <a:endParaRPr lang="ru-RU" altLang="en-US" sz="1000" b="1" i="1" dirty="0">
              <a:solidFill>
                <a:srgbClr val="17375E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5221528" y="6059377"/>
            <a:ext cx="4320480" cy="276999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r>
              <a:rPr lang="ru-RU" altLang="ru-RU" sz="1050" b="1" i="1" dirty="0">
                <a:solidFill>
                  <a:srgbClr val="000000"/>
                </a:solidFill>
              </a:rPr>
              <a:t> </a:t>
            </a:r>
            <a:r>
              <a:rPr lang="en-US" altLang="ru-RU" sz="1200" b="1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Составил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(а)</a:t>
            </a:r>
            <a:r>
              <a:rPr lang="en-US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kk-KZ" altLang="ru-RU" sz="1200" b="1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Нурмахамбет М.</a:t>
            </a:r>
            <a:endParaRPr lang="ru-RU" altLang="ru-RU" sz="12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0" name="Таблица 29"/>
          <p:cNvGraphicFramePr/>
          <p:nvPr>
            <p:extLst>
              <p:ext uri="{D42A27DB-BD31-4B8C-83A1-F6EECF244321}">
                <p14:modId xmlns:p14="http://schemas.microsoft.com/office/powerpoint/2010/main" val="1155114419"/>
              </p:ext>
            </p:extLst>
          </p:nvPr>
        </p:nvGraphicFramePr>
        <p:xfrm>
          <a:off x="5021472" y="544051"/>
          <a:ext cx="4704359" cy="815340"/>
        </p:xfrm>
        <a:graphic>
          <a:graphicData uri="http://schemas.openxmlformats.org/drawingml/2006/table">
            <a:tbl>
              <a:tblPr/>
              <a:tblGrid>
                <a:gridCol w="1034586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3669773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8091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Критерий Р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Определение уровня загрязнения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4376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&lt; </a:t>
                      </a:r>
                      <a:r>
                        <a:rPr lang="ru-RU" sz="10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0,2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пониженный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4376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0,2 </a:t>
                      </a: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≤ Р &lt; </a:t>
                      </a:r>
                      <a:r>
                        <a:rPr lang="ru-RU" sz="10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0,28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повышенный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4403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0,28 </a:t>
                      </a: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≤ Р &lt; </a:t>
                      </a:r>
                      <a:r>
                        <a:rPr lang="ru-RU" sz="10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0,32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5036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≥ </a:t>
                      </a:r>
                      <a:r>
                        <a:rPr lang="ru-RU" sz="10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0,32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очень 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31" name="Прямоугольник 30"/>
          <p:cNvSpPr/>
          <p:nvPr/>
        </p:nvSpPr>
        <p:spPr>
          <a:xfrm>
            <a:off x="4953000" y="1359699"/>
            <a:ext cx="4808537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*Расчет обобщённого показателя загрязнения воздуха по городу в целом и определение степени НМУ ведется согласно указаниям приведёнными в «Правилах предоставления информации о неблагоприятных метеорологических условиях, требований к составу и содержанию такой информации, порядка ее опубликования и предоставления заинтересованным лицам». </a:t>
            </a:r>
          </a:p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kk-KZ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радации параметра «Р» для каждого города РК индивидуальны, расчитываются на основе данных многолетних данных. </a:t>
            </a:r>
            <a:endParaRPr lang="ru-RU" altLang="ru-RU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4964170" y="2189130"/>
            <a:ext cx="478619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предоставления предупреждений о НМУ различной степени</a:t>
            </a:r>
            <a:endParaRPr lang="ru-RU" alt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3" name="Таблица 32"/>
          <p:cNvGraphicFramePr/>
          <p:nvPr>
            <p:extLst>
              <p:ext uri="{D42A27DB-BD31-4B8C-83A1-F6EECF244321}">
                <p14:modId xmlns:p14="http://schemas.microsoft.com/office/powerpoint/2010/main" val="1326547970"/>
              </p:ext>
            </p:extLst>
          </p:nvPr>
        </p:nvGraphicFramePr>
        <p:xfrm>
          <a:off x="5017189" y="2440168"/>
          <a:ext cx="4680158" cy="2225518"/>
        </p:xfrm>
        <a:graphic>
          <a:graphicData uri="http://schemas.openxmlformats.org/drawingml/2006/table">
            <a:tbl>
              <a:tblPr/>
              <a:tblGrid>
                <a:gridCol w="861646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3818512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70791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Степени НМУ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Условия предоставления предупреждений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89668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1ПДКм.р&lt; СИ &lt; 3ПДКм.р. или СИ ≥ 3ПДКм.р.</a:t>
                      </a: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или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kk-KZ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но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 &lt; 3ПДКм.р. </a:t>
                      </a:r>
                      <a:endParaRPr lang="ru-RU" sz="9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СИ ≥ 3ПДКм.р</a:t>
                      </a:r>
                      <a:r>
                        <a:rPr lang="ru-RU" sz="9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степень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течение двух суток подряд или более, а также всех или на подавляющей части постах выполняется условие СИ ≥ 5ПДКм.р. </a:t>
                      </a:r>
                      <a:endParaRPr lang="ru-RU" sz="9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34" name="TextBox 33"/>
          <p:cNvSpPr txBox="1"/>
          <p:nvPr/>
        </p:nvSpPr>
        <p:spPr>
          <a:xfrm>
            <a:off x="4960949" y="4661397"/>
            <a:ext cx="48085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">
              <a:defRPr/>
            </a:pPr>
            <a:r>
              <a:rPr lang="ru-RU" sz="7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Текущая и прогнозируемая синоптическая ситуация и комплекс неблагоприятных метеорологических условий, способствуют дальнейшему накоплению загрязняющих веществ в атмосфере</a:t>
            </a:r>
            <a:endParaRPr lang="en-US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xmlns="" id="{A749C2F8-23C3-4A95-A976-9FB1B6BA7313}"/>
              </a:ext>
            </a:extLst>
          </p:cNvPr>
          <p:cNvSpPr txBox="1"/>
          <p:nvPr/>
        </p:nvSpPr>
        <p:spPr>
          <a:xfrm>
            <a:off x="112712" y="555447"/>
            <a:ext cx="481018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kk-KZ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Качество воздуха не представляет опасности здоровью населения</a:t>
            </a: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028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14102</TotalTime>
  <Words>585</Words>
  <Application>Microsoft Office PowerPoint</Application>
  <PresentationFormat>Лист A4 (210x297 мм)</PresentationFormat>
  <Paragraphs>105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 Корнюхова</dc:creator>
  <cp:lastModifiedBy>sinoptik1</cp:lastModifiedBy>
  <cp:revision>2707</cp:revision>
  <cp:lastPrinted>2022-10-24T06:25:16Z</cp:lastPrinted>
  <dcterms:created xsi:type="dcterms:W3CDTF">2018-03-27T06:03:00Z</dcterms:created>
  <dcterms:modified xsi:type="dcterms:W3CDTF">2022-10-24T06:26:06Z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1049-11.2.0.9144</vt:lpwstr>
  </property>
</Properties>
</file>