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61" r:id="rId2"/>
    <p:sldId id="265" r:id="rId3"/>
  </p:sldIdLst>
  <p:sldSz cx="9906000" cy="6858000" type="A4"/>
  <p:notesSz cx="6858000" cy="9947275"/>
  <p:defaultTex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2159">
          <p15:clr>
            <a:srgbClr val="A4A3A4"/>
          </p15:clr>
        </p15:guide>
        <p15:guide id="2" pos="310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p:restoredTop sz="94660"/>
  </p:normalViewPr>
  <p:slideViewPr>
    <p:cSldViewPr showGuides="1">
      <p:cViewPr varScale="1">
        <p:scale>
          <a:sx n="62" d="100"/>
          <a:sy n="62" d="100"/>
        </p:scale>
        <p:origin x="154" y="67"/>
      </p:cViewPr>
      <p:guideLst>
        <p:guide orient="horz" pos="2159"/>
        <p:guide pos="3102"/>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oldir Kabdualieva" userId="df42278df007c026" providerId="LiveId" clId="{DEF6E13A-B189-4F6A-A97F-C17F8C591477}"/>
    <pc:docChg chg="modSld">
      <pc:chgData name="Moldir Kabdualieva" userId="df42278df007c026" providerId="LiveId" clId="{DEF6E13A-B189-4F6A-A97F-C17F8C591477}" dt="2022-10-24T08:33:56.349" v="64" actId="20577"/>
      <pc:docMkLst>
        <pc:docMk/>
      </pc:docMkLst>
      <pc:sldChg chg="modSp mod">
        <pc:chgData name="Moldir Kabdualieva" userId="df42278df007c026" providerId="LiveId" clId="{DEF6E13A-B189-4F6A-A97F-C17F8C591477}" dt="2022-10-24T08:33:40.548" v="48" actId="20577"/>
        <pc:sldMkLst>
          <pc:docMk/>
          <pc:sldMk cId="0" sldId="261"/>
        </pc:sldMkLst>
        <pc:spChg chg="mod">
          <ac:chgData name="Moldir Kabdualieva" userId="df42278df007c026" providerId="LiveId" clId="{DEF6E13A-B189-4F6A-A97F-C17F8C591477}" dt="2022-10-24T08:33:40.548" v="48" actId="20577"/>
          <ac:spMkLst>
            <pc:docMk/>
            <pc:sldMk cId="0" sldId="261"/>
            <ac:spMk id="14" creationId="{00000000-0000-0000-0000-000000000000}"/>
          </ac:spMkLst>
        </pc:spChg>
        <pc:graphicFrameChg chg="modGraphic">
          <ac:chgData name="Moldir Kabdualieva" userId="df42278df007c026" providerId="LiveId" clId="{DEF6E13A-B189-4F6A-A97F-C17F8C591477}" dt="2022-10-24T08:33:00.232" v="42" actId="20577"/>
          <ac:graphicFrameMkLst>
            <pc:docMk/>
            <pc:sldMk cId="0" sldId="261"/>
            <ac:graphicFrameMk id="23" creationId="{94CC0974-E1E4-47F3-9A8B-49A879A3B96B}"/>
          </ac:graphicFrameMkLst>
        </pc:graphicFrameChg>
      </pc:sldChg>
      <pc:sldChg chg="modSp mod">
        <pc:chgData name="Moldir Kabdualieva" userId="df42278df007c026" providerId="LiveId" clId="{DEF6E13A-B189-4F6A-A97F-C17F8C591477}" dt="2022-10-24T08:33:56.349" v="64" actId="20577"/>
        <pc:sldMkLst>
          <pc:docMk/>
          <pc:sldMk cId="334028445" sldId="265"/>
        </pc:sldMkLst>
        <pc:spChg chg="mod">
          <ac:chgData name="Moldir Kabdualieva" userId="df42278df007c026" providerId="LiveId" clId="{DEF6E13A-B189-4F6A-A97F-C17F8C591477}" dt="2022-10-24T08:33:56.349" v="64" actId="20577"/>
          <ac:spMkLst>
            <pc:docMk/>
            <pc:sldMk cId="334028445" sldId="265"/>
            <ac:spMk id="18" creationId="{00000000-0000-0000-0000-000000000000}"/>
          </ac:spMkLst>
        </pc:spChg>
      </pc:sldChg>
    </pc:docChg>
  </pc:docChgLst>
</pc:chgInfo>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Верхний колонтитул 1"/>
          <p:cNvSpPr>
            <a:spLocks noGrp="1"/>
          </p:cNvSpPr>
          <p:nvPr>
            <p:ph type="hdr" sz="quarter"/>
          </p:nvPr>
        </p:nvSpPr>
        <p:spPr>
          <a:xfrm>
            <a:off x="1" y="1"/>
            <a:ext cx="2972421" cy="499402"/>
          </a:xfrm>
          <a:prstGeom prst="rect">
            <a:avLst/>
          </a:prstGeom>
        </p:spPr>
        <p:txBody>
          <a:bodyPr vert="horz" wrap="square" lIns="94225" tIns="47113" rIns="94225" bIns="47113" numCol="1" anchor="t"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3" name="Дата 2"/>
          <p:cNvSpPr>
            <a:spLocks noGrp="1"/>
          </p:cNvSpPr>
          <p:nvPr>
            <p:ph type="dt" idx="1"/>
          </p:nvPr>
        </p:nvSpPr>
        <p:spPr>
          <a:xfrm>
            <a:off x="3884027" y="1"/>
            <a:ext cx="2972421" cy="499402"/>
          </a:xfrm>
          <a:prstGeom prst="rect">
            <a:avLst/>
          </a:prstGeom>
        </p:spPr>
        <p:txBody>
          <a:bodyPr vert="horz" wrap="square" lIns="94225" tIns="47113" rIns="94225" bIns="47113" numCol="1" anchor="t" anchorCtr="0" compatLnSpc="1"/>
          <a:lstStyle>
            <a:lvl1pPr algn="r">
              <a:defRPr sz="1300" smtClean="0"/>
            </a:lvl1pPr>
          </a:lstStyle>
          <a:p>
            <a:pPr defTabSz="942247">
              <a:defRPr/>
            </a:pPr>
            <a:endParaRPr lang="ru-RU" altLang="en-US" dirty="0">
              <a:cs typeface="Arial" panose="020B0604020202020204" pitchFamily="34" charset="0"/>
            </a:endParaRPr>
          </a:p>
        </p:txBody>
      </p:sp>
      <p:sp>
        <p:nvSpPr>
          <p:cNvPr id="6148" name="Образ слайда 3"/>
          <p:cNvSpPr>
            <a:spLocks noGrp="1" noRot="1" noChangeAspect="1"/>
          </p:cNvSpPr>
          <p:nvPr>
            <p:ph type="sldImg"/>
          </p:nvPr>
        </p:nvSpPr>
        <p:spPr>
          <a:xfrm>
            <a:off x="1006475" y="1243013"/>
            <a:ext cx="4845050" cy="3355975"/>
          </a:xfrm>
          <a:prstGeom prst="rect">
            <a:avLst/>
          </a:prstGeom>
          <a:noFill/>
          <a:ln w="12700" cap="flat" cmpd="sng">
            <a:solidFill>
              <a:srgbClr val="000000"/>
            </a:solidFill>
            <a:prstDash val="solid"/>
            <a:round/>
            <a:headEnd type="none" w="med" len="med"/>
            <a:tailEnd type="none" w="med" len="med"/>
          </a:ln>
        </p:spPr>
      </p:sp>
      <p:sp>
        <p:nvSpPr>
          <p:cNvPr id="2053" name="Заметки 4"/>
          <p:cNvSpPr>
            <a:spLocks noGrp="1" noChangeArrowheads="1"/>
          </p:cNvSpPr>
          <p:nvPr>
            <p:ph type="body" sz="quarter" idx="4294967295"/>
          </p:nvPr>
        </p:nvSpPr>
        <p:spPr bwMode="auto">
          <a:xfrm>
            <a:off x="686422" y="4786787"/>
            <a:ext cx="5485157" cy="3917079"/>
          </a:xfrm>
          <a:prstGeom prst="rect">
            <a:avLst/>
          </a:prstGeom>
          <a:noFill/>
          <a:ln w="9525">
            <a:noFill/>
            <a:miter lim="800000"/>
          </a:ln>
        </p:spPr>
        <p:txBody>
          <a:bodyPr vert="horz" wrap="square" lIns="94225" tIns="47113" rIns="94225" bIns="47113" numCol="1" anchor="t" anchorCtr="0" compatLnSpc="1"/>
          <a:lstStyle/>
          <a:p>
            <a:pPr marL="0" marR="0" lvl="0"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Образец текста</a:t>
            </a:r>
          </a:p>
          <a:p>
            <a:pPr marL="471123" marR="0" lvl="1"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Второй уровень</a:t>
            </a:r>
          </a:p>
          <a:p>
            <a:pPr marL="942247" marR="0" lvl="2"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Третий уровень</a:t>
            </a:r>
          </a:p>
          <a:p>
            <a:pPr marL="1413370" marR="0" lvl="3"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Четвертый уровень</a:t>
            </a:r>
          </a:p>
          <a:p>
            <a:pPr marL="1884493" marR="0" lvl="4" indent="0" algn="l" defTabSz="942247" rtl="0" eaLnBrk="0" fontAlgn="base" latinLnBrk="0" hangingPunct="0">
              <a:lnSpc>
                <a:spcPct val="100000"/>
              </a:lnSpc>
              <a:spcBef>
                <a:spcPct val="0"/>
              </a:spcBef>
              <a:spcAft>
                <a:spcPct val="0"/>
              </a:spcAft>
              <a:buClrTx/>
              <a:buSzTx/>
              <a:buFontTx/>
              <a:buNone/>
              <a:defRPr/>
            </a:pPr>
            <a:r>
              <a:rPr kumimoji="0" lang="ru-RU" altLang="en-US" sz="1300" b="0" i="0" u="none" strike="noStrike" kern="1200" cap="none" spc="0" normalizeH="0" baseline="0" noProof="0" dirty="0">
                <a:ln>
                  <a:noFill/>
                </a:ln>
                <a:solidFill>
                  <a:schemeClr val="tx1"/>
                </a:solidFill>
                <a:effectLst/>
                <a:uLnTx/>
                <a:uFillTx/>
                <a:latin typeface="+mn-lt"/>
                <a:ea typeface="+mn-ea"/>
                <a:cs typeface="+mn-cs"/>
              </a:rPr>
              <a:t>Пятый уровень</a:t>
            </a:r>
          </a:p>
        </p:txBody>
      </p:sp>
      <p:sp>
        <p:nvSpPr>
          <p:cNvPr id="6" name="Нижний колонтитул 5"/>
          <p:cNvSpPr>
            <a:spLocks noGrp="1"/>
          </p:cNvSpPr>
          <p:nvPr>
            <p:ph type="ftr" sz="quarter" idx="4"/>
          </p:nvPr>
        </p:nvSpPr>
        <p:spPr>
          <a:xfrm>
            <a:off x="1" y="9447874"/>
            <a:ext cx="2972421" cy="499402"/>
          </a:xfrm>
          <a:prstGeom prst="rect">
            <a:avLst/>
          </a:prstGeom>
        </p:spPr>
        <p:txBody>
          <a:bodyPr vert="horz" wrap="square" lIns="94225" tIns="47113" rIns="94225" bIns="47113" numCol="1" anchor="b" anchorCtr="0" compatLnSpc="1"/>
          <a:lstStyle>
            <a:lvl1pPr>
              <a:defRPr sz="1300" smtClean="0"/>
            </a:lvl1pPr>
          </a:lstStyle>
          <a:p>
            <a:pPr defTabSz="942247">
              <a:defRPr/>
            </a:pPr>
            <a:endParaRPr lang="ru-RU" altLang="en-US" dirty="0">
              <a:cs typeface="Arial" panose="020B0604020202020204" pitchFamily="34" charset="0"/>
            </a:endParaRPr>
          </a:p>
        </p:txBody>
      </p:sp>
      <p:sp>
        <p:nvSpPr>
          <p:cNvPr id="7" name="Номер слайда 6"/>
          <p:cNvSpPr>
            <a:spLocks noGrp="1"/>
          </p:cNvSpPr>
          <p:nvPr>
            <p:ph type="sldNum" sz="quarter" idx="5"/>
          </p:nvPr>
        </p:nvSpPr>
        <p:spPr>
          <a:xfrm>
            <a:off x="3884027" y="9447874"/>
            <a:ext cx="2972421" cy="499402"/>
          </a:xfrm>
          <a:prstGeom prst="rect">
            <a:avLst/>
          </a:prstGeom>
        </p:spPr>
        <p:txBody>
          <a:bodyPr vert="horz" wrap="square" lIns="94225" tIns="47113" rIns="94225" bIns="47113" numCol="1" anchor="b" anchorCtr="0" compatLnSpc="1"/>
          <a:lstStyle/>
          <a:p>
            <a:pPr lvl="0" algn="r" eaLnBrk="1" hangingPunct="1"/>
            <a:fld id="{9A0DB2DC-4C9A-4742-B13C-FB6460FD3503}" type="slidenum">
              <a:rPr lang="ru-RU" altLang="en-US" sz="1300" dirty="0"/>
              <a:pPr lvl="0" algn="r" eaLnBrk="1" hangingPunct="1"/>
              <a:t>‹#›</a:t>
            </a:fld>
            <a:endParaRPr lang="ru-RU" altLang="en-US" sz="1300" dirty="0"/>
          </a:p>
        </p:txBody>
      </p:sp>
    </p:spTree>
    <p:extLst>
      <p:ext uri="{BB962C8B-B14F-4D97-AF65-F5344CB8AC3E}">
        <p14:creationId xmlns:p14="http://schemas.microsoft.com/office/powerpoint/2010/main" val="2246862601"/>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0"/>
      </a:spcBef>
      <a:spcAft>
        <a:spcPct val="0"/>
      </a:spcAft>
      <a:defRPr sz="1200" kern="1200">
        <a:solidFill>
          <a:schemeClr val="tx1"/>
        </a:solidFill>
        <a:latin typeface="+mn-lt"/>
        <a:ea typeface="+mn-ea"/>
        <a:cs typeface="+mn-cs"/>
      </a:defRPr>
    </a:lvl1pPr>
    <a:lvl2pPr marL="457200" algn="l" rtl="0" eaLnBrk="0" fontAlgn="base" hangingPunct="0">
      <a:spcBef>
        <a:spcPct val="0"/>
      </a:spcBef>
      <a:spcAft>
        <a:spcPct val="0"/>
      </a:spcAft>
      <a:defRPr sz="1200" kern="1200">
        <a:solidFill>
          <a:schemeClr val="tx1"/>
        </a:solidFill>
        <a:latin typeface="+mn-lt"/>
        <a:ea typeface="+mn-ea"/>
        <a:cs typeface="+mn-cs"/>
      </a:defRPr>
    </a:lvl2pPr>
    <a:lvl3pPr marL="914400" algn="l" rtl="0" eaLnBrk="0" fontAlgn="base" hangingPunct="0">
      <a:spcBef>
        <a:spcPct val="0"/>
      </a:spcBef>
      <a:spcAft>
        <a:spcPct val="0"/>
      </a:spcAft>
      <a:defRPr sz="1200" kern="1200">
        <a:solidFill>
          <a:schemeClr val="tx1"/>
        </a:solidFill>
        <a:latin typeface="+mn-lt"/>
        <a:ea typeface="+mn-ea"/>
        <a:cs typeface="+mn-cs"/>
      </a:defRPr>
    </a:lvl3pPr>
    <a:lvl4pPr marL="1371600" algn="l" rtl="0" eaLnBrk="0" fontAlgn="base" hangingPunct="0">
      <a:spcBef>
        <a:spcPct val="0"/>
      </a:spcBef>
      <a:spcAft>
        <a:spcPct val="0"/>
      </a:spcAft>
      <a:defRPr sz="1200" kern="1200">
        <a:solidFill>
          <a:schemeClr val="tx1"/>
        </a:solidFill>
        <a:latin typeface="+mn-lt"/>
        <a:ea typeface="+mn-ea"/>
        <a:cs typeface="+mn-cs"/>
      </a:defRPr>
    </a:lvl4pPr>
    <a:lvl5pPr marL="1828800" algn="l" rtl="0" eaLnBrk="0" fontAlgn="base" hangingPunct="0">
      <a:spcBef>
        <a:spcPct val="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742950" y="2130426"/>
            <a:ext cx="8420100" cy="1470025"/>
          </a:xfrm>
        </p:spPr>
        <p:txBody>
          <a:bodyPr/>
          <a:lstStyle/>
          <a:p>
            <a:r>
              <a:rPr lang="ru-RU" noProof="1"/>
              <a:t>Образец заголовка</a:t>
            </a:r>
          </a:p>
        </p:txBody>
      </p:sp>
      <p:sp>
        <p:nvSpPr>
          <p:cNvPr id="3" name="Подзаголовок 2"/>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noProof="1"/>
              <a:t>Образец подзаголовка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Вертикальный текст 2"/>
          <p:cNvSpPr>
            <a:spLocks noGrp="1"/>
          </p:cNvSpPr>
          <p:nvPr>
            <p:ph type="body" orient="vert" idx="1"/>
          </p:nvPr>
        </p:nvSpPr>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7780337" y="274639"/>
            <a:ext cx="2414588" cy="5851525"/>
          </a:xfrm>
        </p:spPr>
        <p:txBody>
          <a:bodyPr vert="eaVert"/>
          <a:lstStyle/>
          <a:p>
            <a:r>
              <a:rPr lang="ru-RU" noProof="1"/>
              <a:t>Образец заголовка</a:t>
            </a:r>
          </a:p>
        </p:txBody>
      </p:sp>
      <p:sp>
        <p:nvSpPr>
          <p:cNvPr id="3" name="Вертикальный текст 2"/>
          <p:cNvSpPr>
            <a:spLocks noGrp="1"/>
          </p:cNvSpPr>
          <p:nvPr>
            <p:ph type="body" orient="vert" idx="1"/>
          </p:nvPr>
        </p:nvSpPr>
        <p:spPr>
          <a:xfrm>
            <a:off x="536575" y="274639"/>
            <a:ext cx="7078663" cy="5851525"/>
          </a:xfrm>
        </p:spPr>
        <p:txBody>
          <a:bodyPr vert="eaVert"/>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idx="1"/>
          </p:nvPr>
        </p:nvSpPr>
        <p:spPr/>
        <p:txBody>
          <a:body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82506" y="4406901"/>
            <a:ext cx="8420100" cy="1362075"/>
          </a:xfrm>
        </p:spPr>
        <p:txBody>
          <a:bodyPr anchor="t"/>
          <a:lstStyle>
            <a:lvl1pPr algn="l">
              <a:defRPr sz="4000" b="1" cap="all"/>
            </a:lvl1pPr>
          </a:lstStyle>
          <a:p>
            <a:r>
              <a:rPr lang="ru-RU" noProof="1"/>
              <a:t>Образец заголовка</a:t>
            </a:r>
          </a:p>
        </p:txBody>
      </p:sp>
      <p:sp>
        <p:nvSpPr>
          <p:cNvPr id="3" name="Текст 2"/>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noProof="1"/>
              <a:t>Образец текста</a:t>
            </a:r>
          </a:p>
        </p:txBody>
      </p:sp>
      <p:sp>
        <p:nvSpPr>
          <p:cNvPr id="4" name="Замещающая дата 3"/>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ижний колонтитул 4"/>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омер слайда 5"/>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Объект 2"/>
          <p:cNvSpPr>
            <a:spLocks noGrp="1"/>
          </p:cNvSpPr>
          <p:nvPr>
            <p:ph sz="half" idx="1"/>
          </p:nvPr>
        </p:nvSpPr>
        <p:spPr>
          <a:xfrm>
            <a:off x="536575"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Объект 3"/>
          <p:cNvSpPr>
            <a:spLocks noGrp="1"/>
          </p:cNvSpPr>
          <p:nvPr>
            <p:ph sz="half" idx="2"/>
          </p:nvPr>
        </p:nvSpPr>
        <p:spPr>
          <a:xfrm>
            <a:off x="5448300" y="1600201"/>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4638"/>
            <a:ext cx="8915400" cy="1143000"/>
          </a:xfrm>
        </p:spPr>
        <p:txBody>
          <a:bodyPr/>
          <a:lstStyle>
            <a:lvl1pPr>
              <a:defRPr/>
            </a:lvl1pPr>
          </a:lstStyle>
          <a:p>
            <a:r>
              <a:rPr lang="ru-RU" noProof="1"/>
              <a:t>Образец заголовка</a:t>
            </a:r>
          </a:p>
        </p:txBody>
      </p:sp>
      <p:sp>
        <p:nvSpPr>
          <p:cNvPr id="3" name="Текст 2"/>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4" name="Объект 3"/>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5" name="Текст 4"/>
          <p:cNvSpPr>
            <a:spLocks noGrp="1"/>
          </p:cNvSpPr>
          <p:nvPr>
            <p:ph type="body" sz="quarter" idx="3"/>
          </p:nvPr>
        </p:nvSpPr>
        <p:spPr>
          <a:xfrm>
            <a:off x="5032111"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noProof="1"/>
              <a:t>Образец текста</a:t>
            </a:r>
          </a:p>
        </p:txBody>
      </p:sp>
      <p:sp>
        <p:nvSpPr>
          <p:cNvPr id="6" name="Объект 5"/>
          <p:cNvSpPr>
            <a:spLocks noGrp="1"/>
          </p:cNvSpPr>
          <p:nvPr>
            <p:ph sz="quarter" idx="4"/>
          </p:nvPr>
        </p:nvSpPr>
        <p:spPr>
          <a:xfrm>
            <a:off x="5032111"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7" name="Замещающая дата 6"/>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8" name="Замещающий нижний колонтитул 7"/>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9" name="Замещающий номер слайда 8"/>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noProof="1"/>
              <a:t>Образец заголовка</a:t>
            </a:r>
          </a:p>
        </p:txBody>
      </p:sp>
      <p:sp>
        <p:nvSpPr>
          <p:cNvPr id="3" name="Замещающая дата 2"/>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ижний колонтитул 3"/>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Замещающий номер слайда 4"/>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Замещающая дата 1"/>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3" name="Замещающий нижний колонтитул 2"/>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4" name="Замещающий номер слайда 3"/>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95300" y="273050"/>
            <a:ext cx="3259006" cy="1162050"/>
          </a:xfrm>
        </p:spPr>
        <p:txBody>
          <a:bodyPr anchor="b"/>
          <a:lstStyle>
            <a:lvl1pPr algn="l">
              <a:defRPr sz="2000" b="1"/>
            </a:lvl1pPr>
          </a:lstStyle>
          <a:p>
            <a:r>
              <a:rPr lang="ru-RU" noProof="1"/>
              <a:t>Образец заголовка</a:t>
            </a:r>
          </a:p>
        </p:txBody>
      </p:sp>
      <p:sp>
        <p:nvSpPr>
          <p:cNvPr id="3" name="Объект 2"/>
          <p:cNvSpPr>
            <a:spLocks noGrp="1"/>
          </p:cNvSpPr>
          <p:nvPr>
            <p:ph idx="1"/>
          </p:nvPr>
        </p:nvSpPr>
        <p:spPr>
          <a:xfrm>
            <a:off x="3872971" y="273051"/>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noProof="1"/>
              <a:t>Образец текста</a:t>
            </a:r>
          </a:p>
          <a:p>
            <a:pPr lvl="1"/>
            <a:r>
              <a:rPr lang="ru-RU" noProof="1"/>
              <a:t>Второй уровень</a:t>
            </a:r>
          </a:p>
          <a:p>
            <a:pPr lvl="2"/>
            <a:r>
              <a:rPr lang="ru-RU" noProof="1"/>
              <a:t>Третий уровень</a:t>
            </a:r>
          </a:p>
          <a:p>
            <a:pPr lvl="3"/>
            <a:r>
              <a:rPr lang="ru-RU" noProof="1"/>
              <a:t>Четвертый уровень</a:t>
            </a:r>
          </a:p>
          <a:p>
            <a:pPr lvl="4"/>
            <a:r>
              <a:rPr lang="ru-RU" noProof="1"/>
              <a:t>Пятый уровень</a:t>
            </a:r>
          </a:p>
        </p:txBody>
      </p:sp>
      <p:sp>
        <p:nvSpPr>
          <p:cNvPr id="4" name="Текст 3"/>
          <p:cNvSpPr>
            <a:spLocks noGrp="1"/>
          </p:cNvSpPr>
          <p:nvPr>
            <p:ph type="body" sz="half" idx="2"/>
          </p:nvPr>
        </p:nvSpPr>
        <p:spPr>
          <a:xfrm>
            <a:off x="495300" y="1435101"/>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941645" y="4800600"/>
            <a:ext cx="5943600" cy="566738"/>
          </a:xfrm>
        </p:spPr>
        <p:txBody>
          <a:bodyPr anchor="b"/>
          <a:lstStyle>
            <a:lvl1pPr algn="l">
              <a:defRPr sz="2000" b="1"/>
            </a:lvl1pPr>
          </a:lstStyle>
          <a:p>
            <a:r>
              <a:rPr lang="ru-RU" noProof="1"/>
              <a:t>Образец заголовка</a:t>
            </a:r>
          </a:p>
        </p:txBody>
      </p:sp>
      <p:sp>
        <p:nvSpPr>
          <p:cNvPr id="3" name="Рисунок 2"/>
          <p:cNvSpPr>
            <a:spLocks noGrp="1"/>
          </p:cNvSpPr>
          <p:nvPr>
            <p:ph type="pic" idx="1"/>
          </p:nvPr>
        </p:nvSpPr>
        <p:spPr>
          <a:xfrm>
            <a:off x="1941645" y="612775"/>
            <a:ext cx="5943600" cy="4114800"/>
          </a:xfrm>
        </p:spPr>
        <p:txBody>
          <a:bodyPr vert="horz" wrap="square" lIns="91440" tIns="45720" rIns="91440" bIns="45720" numCol="1" rtlCol="0" anchor="t" anchorCtr="0" compatLnSpc="1">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marL="0" marR="0" lvl="0" indent="0" algn="l" defTabSz="914400" rtl="0" eaLnBrk="0" fontAlgn="base" latinLnBrk="0" hangingPunct="0">
              <a:lnSpc>
                <a:spcPct val="100000"/>
              </a:lnSpc>
              <a:spcBef>
                <a:spcPct val="20000"/>
              </a:spcBef>
              <a:spcAft>
                <a:spcPct val="0"/>
              </a:spcAft>
              <a:buClrTx/>
              <a:buSzTx/>
              <a:buFont typeface="Arial" panose="020B0604020202020204" pitchFamily="34" charset="0"/>
              <a:buNone/>
              <a:defRPr/>
            </a:pPr>
            <a:endParaRPr kumimoji="0" lang="ru-RU" sz="3200" b="0" i="0" u="none" strike="noStrike" kern="1200" cap="none" spc="0" normalizeH="0" baseline="0" noProof="0">
              <a:ln>
                <a:noFill/>
              </a:ln>
              <a:solidFill>
                <a:schemeClr val="tx1"/>
              </a:solidFill>
              <a:effectLst/>
              <a:uLnTx/>
              <a:uFillTx/>
              <a:latin typeface="+mn-lt"/>
              <a:ea typeface="+mn-ea"/>
              <a:cs typeface="+mn-cs"/>
            </a:endParaRPr>
          </a:p>
        </p:txBody>
      </p:sp>
      <p:sp>
        <p:nvSpPr>
          <p:cNvPr id="4" name="Текст 3"/>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noProof="1"/>
              <a:t>Образец текста</a:t>
            </a:r>
          </a:p>
        </p:txBody>
      </p:sp>
      <p:sp>
        <p:nvSpPr>
          <p:cNvPr id="5" name="Замещающая дата 4"/>
          <p:cNvSpPr>
            <a:spLocks noGrp="1"/>
          </p:cNvSpPr>
          <p:nvPr>
            <p:ph type="dt" sz="half" idx="10"/>
          </p:nvPr>
        </p:nvSpPr>
        <p:spPr/>
        <p:txBody>
          <a:body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Замещающий нижний колонтитул 5"/>
          <p:cNvSpPr>
            <a:spLocks noGrp="1"/>
          </p:cNvSpPr>
          <p:nvPr>
            <p:ph type="ftr" sz="quarter" idx="11"/>
          </p:nvPr>
        </p:nvSpPr>
        <p:spPr/>
        <p:txBody>
          <a:body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7" name="Замещающий номер слайда 6"/>
          <p:cNvSpPr>
            <a:spLocks noGrp="1"/>
          </p:cNvSpPr>
          <p:nvPr>
            <p:ph type="sldNum" sz="quarter" idx="12"/>
          </p:nvPr>
        </p:nvSpPr>
        <p:spPr/>
        <p:txBody>
          <a:body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Заголовок 1"/>
          <p:cNvSpPr>
            <a:spLocks noGrp="1"/>
          </p:cNvSpPr>
          <p:nvPr>
            <p:ph type="title"/>
          </p:nvPr>
        </p:nvSpPr>
        <p:spPr>
          <a:xfrm>
            <a:off x="495300" y="274638"/>
            <a:ext cx="8915400" cy="1143000"/>
          </a:xfrm>
          <a:prstGeom prst="rect">
            <a:avLst/>
          </a:prstGeom>
          <a:noFill/>
          <a:ln w="9525">
            <a:noFill/>
          </a:ln>
        </p:spPr>
        <p:txBody>
          <a:bodyPr anchor="ctr"/>
          <a:lstStyle/>
          <a:p>
            <a:pPr lvl="0"/>
            <a:r>
              <a:rPr lang="ru-RU" altLang="ru-RU" dirty="0"/>
              <a:t>Образец заголовка</a:t>
            </a:r>
          </a:p>
        </p:txBody>
      </p:sp>
      <p:sp>
        <p:nvSpPr>
          <p:cNvPr id="1027" name="Текст 2"/>
          <p:cNvSpPr>
            <a:spLocks noGrp="1"/>
          </p:cNvSpPr>
          <p:nvPr>
            <p:ph type="body"/>
          </p:nvPr>
        </p:nvSpPr>
        <p:spPr>
          <a:xfrm>
            <a:off x="495300" y="1600200"/>
            <a:ext cx="8915400" cy="4525963"/>
          </a:xfrm>
          <a:prstGeom prst="rect">
            <a:avLst/>
          </a:prstGeom>
          <a:noFill/>
          <a:ln w="9525">
            <a:noFill/>
          </a:ln>
        </p:spPr>
        <p:txBody>
          <a:bodyPr/>
          <a:lstStyle/>
          <a:p>
            <a:pPr lvl="0"/>
            <a:r>
              <a:rPr lang="ru-RU" altLang="ru-RU" dirty="0"/>
              <a:t>Образец текста</a:t>
            </a:r>
          </a:p>
          <a:p>
            <a:pPr lvl="1"/>
            <a:r>
              <a:rPr lang="ru-RU" altLang="ru-RU" dirty="0"/>
              <a:t>Второй уровень</a:t>
            </a:r>
          </a:p>
          <a:p>
            <a:pPr lvl="2"/>
            <a:r>
              <a:rPr lang="ru-RU" altLang="ru-RU" dirty="0"/>
              <a:t>Третий уровень</a:t>
            </a:r>
          </a:p>
          <a:p>
            <a:pPr lvl="3"/>
            <a:r>
              <a:rPr lang="ru-RU" altLang="ru-RU" dirty="0"/>
              <a:t>Четвертый уровень</a:t>
            </a:r>
          </a:p>
          <a:p>
            <a:pPr lvl="4"/>
            <a:r>
              <a:rPr lang="ru-RU" altLang="ru-RU" dirty="0"/>
              <a:t>Пятый уровень</a:t>
            </a:r>
          </a:p>
        </p:txBody>
      </p:sp>
      <p:sp>
        <p:nvSpPr>
          <p:cNvPr id="4" name="Дата 3"/>
          <p:cNvSpPr>
            <a:spLocks noGrp="1"/>
          </p:cNvSpPr>
          <p:nvPr>
            <p:ph type="dt" sz="half" idx="2"/>
          </p:nvPr>
        </p:nvSpPr>
        <p:spPr>
          <a:xfrm>
            <a:off x="495300" y="6356350"/>
            <a:ext cx="2311400" cy="365125"/>
          </a:xfrm>
          <a:prstGeom prst="rect">
            <a:avLst/>
          </a:prstGeom>
        </p:spPr>
        <p:txBody>
          <a:bodyPr vert="horz" wrap="square" lIns="91440" tIns="45720" rIns="91440" bIns="45720" numCol="1" anchor="ctr" anchorCtr="0" compatLnSpc="1"/>
          <a:lstStyle>
            <a:lvl1pPr>
              <a:defRPr sz="1200" smtClean="0">
                <a:solidFill>
                  <a:srgbClr val="898989"/>
                </a:solidFill>
              </a:defRPr>
            </a:lvl1pPr>
          </a:lstStyle>
          <a:p>
            <a:pPr marL="0" marR="0" lvl="0" indent="0" algn="l"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5" name="Нижний колонтитул 4"/>
          <p:cNvSpPr>
            <a:spLocks noGrp="1"/>
          </p:cNvSpPr>
          <p:nvPr>
            <p:ph type="ftr" sz="quarter" idx="3"/>
          </p:nvPr>
        </p:nvSpPr>
        <p:spPr>
          <a:xfrm>
            <a:off x="3384550" y="6356350"/>
            <a:ext cx="3136900" cy="365125"/>
          </a:xfrm>
          <a:prstGeom prst="rect">
            <a:avLst/>
          </a:prstGeom>
        </p:spPr>
        <p:txBody>
          <a:bodyPr vert="horz" wrap="square" lIns="91440" tIns="45720" rIns="91440" bIns="45720" numCol="1" anchor="ctr" anchorCtr="0" compatLnSpc="1"/>
          <a:lstStyle>
            <a:lvl1pPr algn="ctr">
              <a:defRPr sz="1200" smtClean="0">
                <a:solidFill>
                  <a:srgbClr val="898989"/>
                </a:solidFill>
              </a:defRPr>
            </a:lvl1pP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200" b="0" i="0" u="none" strike="noStrike" kern="1200" cap="none" spc="0" normalizeH="0" baseline="0" noProof="0">
              <a:ln>
                <a:noFill/>
              </a:ln>
              <a:solidFill>
                <a:srgbClr val="898989"/>
              </a:solidFill>
              <a:effectLst/>
              <a:uLnTx/>
              <a:uFillTx/>
              <a:latin typeface="Calibri" panose="020F0502020204030204" pitchFamily="34" charset="0"/>
              <a:ea typeface="+mn-ea"/>
              <a:cs typeface="Arial" panose="020B0604020202020204" pitchFamily="34" charset="0"/>
            </a:endParaRPr>
          </a:p>
        </p:txBody>
      </p:sp>
      <p:sp>
        <p:nvSpPr>
          <p:cNvPr id="6" name="Номер слайда 5"/>
          <p:cNvSpPr>
            <a:spLocks noGrp="1"/>
          </p:cNvSpPr>
          <p:nvPr>
            <p:ph type="sldNum" sz="quarter" idx="4"/>
          </p:nvPr>
        </p:nvSpPr>
        <p:spPr>
          <a:xfrm>
            <a:off x="7099300" y="6356350"/>
            <a:ext cx="2311400" cy="365125"/>
          </a:xfrm>
          <a:prstGeom prst="rect">
            <a:avLst/>
          </a:prstGeom>
        </p:spPr>
        <p:txBody>
          <a:bodyPr vert="horz" wrap="square" lIns="91440" tIns="45720" rIns="91440" bIns="45720" numCol="1" anchor="ctr" anchorCtr="0" compatLnSpc="1"/>
          <a:lstStyle>
            <a:lvl1pPr algn="r">
              <a:defRPr sz="1200">
                <a:solidFill>
                  <a:srgbClr val="898989"/>
                </a:solidFill>
              </a:defRPr>
            </a:lvl1pPr>
          </a:lstStyle>
          <a:p>
            <a:pPr lvl="0" eaLnBrk="1" hangingPunct="1"/>
            <a:fld id="{9A0DB2DC-4C9A-4742-B13C-FB6460FD3503}" type="slidenum">
              <a:rPr lang="ru-RU" altLang="ru-RU" dirty="0">
                <a:latin typeface="Calibri" panose="020F0502020204030204" pitchFamily="34" charset="0"/>
              </a:rPr>
              <a:pPr lvl="0" eaLnBrk="1" hangingPunct="1"/>
              <a:t>‹#›</a:t>
            </a:fld>
            <a:endParaRPr lang="ru-RU" altLang="ru-RU" dirty="0">
              <a:latin typeface="Calibri" panose="020F0502020204030204" pitchFamily="34" charset="0"/>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ft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anose="020F0502020204030204" pitchFamily="34" charset="0"/>
        </a:defRPr>
      </a:lvl2pPr>
      <a:lvl3pPr algn="ctr" rtl="0" eaLnBrk="0" fontAlgn="base" hangingPunct="0">
        <a:spcBef>
          <a:spcPct val="0"/>
        </a:spcBef>
        <a:spcAft>
          <a:spcPct val="0"/>
        </a:spcAft>
        <a:defRPr sz="4400">
          <a:solidFill>
            <a:schemeClr val="tx1"/>
          </a:solidFill>
          <a:latin typeface="Calibri" panose="020F0502020204030204" pitchFamily="34" charset="0"/>
        </a:defRPr>
      </a:lvl3pPr>
      <a:lvl4pPr algn="ctr" rtl="0" eaLnBrk="0" fontAlgn="base" hangingPunct="0">
        <a:spcBef>
          <a:spcPct val="0"/>
        </a:spcBef>
        <a:spcAft>
          <a:spcPct val="0"/>
        </a:spcAft>
        <a:defRPr sz="4400">
          <a:solidFill>
            <a:schemeClr val="tx1"/>
          </a:solidFill>
          <a:latin typeface="Calibri" panose="020F0502020204030204" pitchFamily="34" charset="0"/>
        </a:defRPr>
      </a:lvl4pPr>
      <a:lvl5pPr algn="ctr" rtl="0" eaLnBrk="0" fontAlgn="base" hangingPunct="0">
        <a:spcBef>
          <a:spcPct val="0"/>
        </a:spcBef>
        <a:spcAft>
          <a:spcPct val="0"/>
        </a:spcAft>
        <a:defRPr sz="4400">
          <a:solidFill>
            <a:schemeClr val="tx1"/>
          </a:solidFill>
          <a:latin typeface="Calibri" panose="020F0502020204030204" pitchFamily="34" charset="0"/>
        </a:defRPr>
      </a:lvl5pPr>
      <a:lvl6pPr marL="457200" algn="ctr" rtl="0" fontAlgn="base">
        <a:spcBef>
          <a:spcPct val="0"/>
        </a:spcBef>
        <a:spcAft>
          <a:spcPct val="0"/>
        </a:spcAft>
        <a:defRPr sz="4400">
          <a:solidFill>
            <a:schemeClr val="tx1"/>
          </a:solidFill>
          <a:latin typeface="Calibri" panose="020F0502020204030204" pitchFamily="34" charset="0"/>
        </a:defRPr>
      </a:lvl6pPr>
      <a:lvl7pPr marL="914400" algn="ctr" rtl="0" fontAlgn="base">
        <a:spcBef>
          <a:spcPct val="0"/>
        </a:spcBef>
        <a:spcAft>
          <a:spcPct val="0"/>
        </a:spcAft>
        <a:defRPr sz="4400">
          <a:solidFill>
            <a:schemeClr val="tx1"/>
          </a:solidFill>
          <a:latin typeface="Calibri" panose="020F0502020204030204" pitchFamily="34" charset="0"/>
        </a:defRPr>
      </a:lvl7pPr>
      <a:lvl8pPr marL="1371600" algn="ctr" rtl="0" fontAlgn="base">
        <a:spcBef>
          <a:spcPct val="0"/>
        </a:spcBef>
        <a:spcAft>
          <a:spcPct val="0"/>
        </a:spcAft>
        <a:defRPr sz="4400">
          <a:solidFill>
            <a:schemeClr val="tx1"/>
          </a:solidFill>
          <a:latin typeface="Calibri" panose="020F0502020204030204" pitchFamily="34" charset="0"/>
        </a:defRPr>
      </a:lvl8pPr>
      <a:lvl9pPr marL="1828800" algn="ctr" rtl="0" fontAlgn="base">
        <a:spcBef>
          <a:spcPct val="0"/>
        </a:spcBef>
        <a:spcAft>
          <a:spcPct val="0"/>
        </a:spcAft>
        <a:defRPr sz="4400">
          <a:solidFill>
            <a:schemeClr val="tx1"/>
          </a:solidFill>
          <a:latin typeface="Calibri" panose="020F0502020204030204" pitchFamily="34" charset="0"/>
        </a:defRPr>
      </a:lvl9pPr>
    </p:titleStyle>
    <p:bodyStyle>
      <a:lvl1pPr marL="342900" indent="-342900" algn="l" rtl="0" eaLnBrk="0" fontAlgn="base" hangingPunct="0">
        <a:spcBef>
          <a:spcPct val="20000"/>
        </a:spcBef>
        <a:spcAft>
          <a:spcPct val="0"/>
        </a:spcAft>
        <a:buFont typeface="Arial" panose="020B0604020202020204" pitchFamily="34"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panose="020B0604020202020204" pitchFamily="34"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panose="020B0604020202020204" pitchFamily="34"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mailto:rse.kazhydromet@gmail.com" TargetMode="External"/><Relationship Id="rId2" Type="http://schemas.openxmlformats.org/officeDocument/2006/relationships/hyperlink" Target="mailto:pressmeteo@gmail.com" TargetMode="Externa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graphicFrame>
        <p:nvGraphicFramePr>
          <p:cNvPr id="2056" name="Таблица 2055"/>
          <p:cNvGraphicFramePr/>
          <p:nvPr>
            <p:extLst>
              <p:ext uri="{D42A27DB-BD31-4B8C-83A1-F6EECF244321}">
                <p14:modId xmlns:p14="http://schemas.microsoft.com/office/powerpoint/2010/main" val="1468683973"/>
              </p:ext>
            </p:extLst>
          </p:nvPr>
        </p:nvGraphicFramePr>
        <p:xfrm>
          <a:off x="344488" y="6392863"/>
          <a:ext cx="4465638" cy="347663"/>
        </p:xfrm>
        <a:graphic>
          <a:graphicData uri="http://schemas.openxmlformats.org/drawingml/2006/table">
            <a:tbl>
              <a:tblPr/>
              <a:tblGrid>
                <a:gridCol w="4465638">
                  <a:extLst>
                    <a:ext uri="{9D8B030D-6E8A-4147-A177-3AD203B41FA5}">
                      <a16:colId xmlns:a16="http://schemas.microsoft.com/office/drawing/2014/main" val="20000"/>
                    </a:ext>
                  </a:extLst>
                </a:gridCol>
              </a:tblGrid>
              <a:tr h="3476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kk-KZ" altLang="x-none" sz="1200" b="1" i="1" dirty="0">
                          <a:solidFill>
                            <a:srgbClr val="002060"/>
                          </a:solidFill>
                          <a:latin typeface="Times New Roman" panose="02020603050405020304" pitchFamily="18" charset="0"/>
                          <a:cs typeface="Times New Roman" panose="02020603050405020304" pitchFamily="18" charset="0"/>
                        </a:rPr>
                        <a:t>Актау қ.</a:t>
                      </a:r>
                      <a:endParaRPr lang="en-US"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17" name="TextBox 7"/>
          <p:cNvSpPr txBox="1"/>
          <p:nvPr/>
        </p:nvSpPr>
        <p:spPr>
          <a:xfrm>
            <a:off x="128588" y="215900"/>
            <a:ext cx="4824413" cy="707886"/>
          </a:xfrm>
          <a:prstGeom prst="rect">
            <a:avLst/>
          </a:prstGeom>
          <a:noFill/>
          <a:ln w="9525">
            <a:noFill/>
          </a:ln>
        </p:spPr>
        <p:txBody>
          <a:bodyPr>
            <a:spAutoFit/>
          </a:bodyPr>
          <a:lstStyle/>
          <a:p>
            <a:pPr algn="ctr"/>
            <a:r>
              <a:rPr lang="ru-RU" altLang="ru-RU" sz="1400" b="1" dirty="0" err="1">
                <a:solidFill>
                  <a:srgbClr val="0070C0"/>
                </a:solidFill>
                <a:latin typeface="Times New Roman" panose="02020603050405020304" pitchFamily="18" charset="0"/>
                <a:cs typeface="Times New Roman" panose="02020603050405020304" pitchFamily="18" charset="0"/>
              </a:rPr>
              <a:t>Қазақстан</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Республикасы</a:t>
            </a:r>
            <a:r>
              <a:rPr lang="ru-RU" altLang="ru-RU" sz="1400" b="1" dirty="0">
                <a:solidFill>
                  <a:srgbClr val="0070C0"/>
                </a:solidFill>
                <a:latin typeface="Times New Roman" panose="02020603050405020304" pitchFamily="18" charset="0"/>
                <a:cs typeface="Times New Roman" panose="02020603050405020304" pitchFamily="18" charset="0"/>
              </a:rPr>
              <a:t> Экология, геология </a:t>
            </a:r>
            <a:r>
              <a:rPr lang="ru-RU" altLang="ru-RU" sz="1400" b="1" dirty="0" err="1">
                <a:solidFill>
                  <a:srgbClr val="0070C0"/>
                </a:solidFill>
                <a:latin typeface="Times New Roman" panose="02020603050405020304" pitchFamily="18" charset="0"/>
                <a:cs typeface="Times New Roman" panose="02020603050405020304" pitchFamily="18" charset="0"/>
              </a:rPr>
              <a:t>және</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табиғи</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ресурстар</a:t>
            </a:r>
            <a:r>
              <a:rPr lang="ru-RU" altLang="ru-RU" sz="1400" b="1" dirty="0">
                <a:solidFill>
                  <a:srgbClr val="0070C0"/>
                </a:solidFill>
                <a:latin typeface="Times New Roman" panose="02020603050405020304" pitchFamily="18" charset="0"/>
                <a:cs typeface="Times New Roman" panose="02020603050405020304" pitchFamily="18" charset="0"/>
              </a:rPr>
              <a:t> </a:t>
            </a:r>
            <a:r>
              <a:rPr lang="ru-RU" altLang="ru-RU" sz="1400" b="1" dirty="0" err="1">
                <a:solidFill>
                  <a:srgbClr val="0070C0"/>
                </a:solidFill>
                <a:latin typeface="Times New Roman" panose="02020603050405020304" pitchFamily="18" charset="0"/>
                <a:cs typeface="Times New Roman" panose="02020603050405020304" pitchFamily="18" charset="0"/>
              </a:rPr>
              <a:t>министрлігі</a:t>
            </a:r>
            <a:endParaRPr lang="ru-RU" altLang="ru-RU" sz="1400" b="1" dirty="0">
              <a:solidFill>
                <a:srgbClr val="0070C0"/>
              </a:solidFill>
              <a:latin typeface="Times New Roman" panose="02020603050405020304" pitchFamily="18" charset="0"/>
              <a:cs typeface="Times New Roman" panose="02020603050405020304" pitchFamily="18" charset="0"/>
            </a:endParaRPr>
          </a:p>
          <a:p>
            <a:pPr algn="ctr"/>
            <a:r>
              <a:rPr lang="ru-RU" altLang="ru-RU" sz="1200" b="1" dirty="0">
                <a:solidFill>
                  <a:srgbClr val="0070C0"/>
                </a:solidFill>
                <a:latin typeface="Times New Roman" panose="02020603050405020304" pitchFamily="18" charset="0"/>
                <a:cs typeface="Times New Roman" panose="02020603050405020304" pitchFamily="18" charset="0"/>
              </a:rPr>
              <a:t>«ҚАЗГИДРОМЕТ» РМК</a:t>
            </a:r>
            <a:endParaRPr lang="ru-RU" altLang="ru-RU" sz="1200" b="1" dirty="0">
              <a:solidFill>
                <a:srgbClr val="0070C0"/>
              </a:solidFill>
              <a:latin typeface="Times New Roman" panose="02020603050405020304" pitchFamily="18" charset="0"/>
              <a:ea typeface="Times New Roman" panose="02020603050405020304" pitchFamily="18" charset="0"/>
            </a:endParaRPr>
          </a:p>
        </p:txBody>
      </p:sp>
      <p:pic>
        <p:nvPicPr>
          <p:cNvPr id="18" name="Рисунок 1"/>
          <p:cNvPicPr>
            <a:picLocks noChangeAspect="1"/>
          </p:cNvPicPr>
          <p:nvPr/>
        </p:nvPicPr>
        <p:blipFill>
          <a:blip r:embed="rId2" cstate="print"/>
          <a:srcRect t="17818" b="17471"/>
          <a:stretch>
            <a:fillRect/>
          </a:stretch>
        </p:blipFill>
        <p:spPr>
          <a:xfrm>
            <a:off x="1352600" y="1023798"/>
            <a:ext cx="2028825" cy="1312863"/>
          </a:xfrm>
          <a:prstGeom prst="rect">
            <a:avLst/>
          </a:prstGeom>
          <a:noFill/>
          <a:ln w="9525">
            <a:noFill/>
          </a:ln>
        </p:spPr>
      </p:pic>
      <p:graphicFrame>
        <p:nvGraphicFramePr>
          <p:cNvPr id="19" name="Таблица 18"/>
          <p:cNvGraphicFramePr/>
          <p:nvPr>
            <p:extLst>
              <p:ext uri="{D42A27DB-BD31-4B8C-83A1-F6EECF244321}">
                <p14:modId xmlns:p14="http://schemas.microsoft.com/office/powerpoint/2010/main" val="3828347614"/>
              </p:ext>
            </p:extLst>
          </p:nvPr>
        </p:nvGraphicFramePr>
        <p:xfrm>
          <a:off x="307975" y="2588895"/>
          <a:ext cx="4465638" cy="1935480"/>
        </p:xfrm>
        <a:graphic>
          <a:graphicData uri="http://schemas.openxmlformats.org/drawingml/2006/table">
            <a:tbl>
              <a:tblPr/>
              <a:tblGrid>
                <a:gridCol w="4465638">
                  <a:extLst>
                    <a:ext uri="{9D8B030D-6E8A-4147-A177-3AD203B41FA5}">
                      <a16:colId xmlns:a16="http://schemas.microsoft.com/office/drawing/2014/main" val="20000"/>
                    </a:ext>
                  </a:extLst>
                </a:gridCol>
              </a:tblGrid>
              <a:tr h="19351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№297</a:t>
                      </a:r>
                      <a:r>
                        <a:rPr lang="ru-RU" altLang="x-none" sz="1600" b="1" i="1" baseline="0" dirty="0">
                          <a:solidFill>
                            <a:srgbClr val="002060"/>
                          </a:solidFill>
                          <a:latin typeface="Times New Roman" panose="02020603050405020304" pitchFamily="18" charset="0"/>
                          <a:cs typeface="Times New Roman" panose="02020603050405020304" pitchFamily="18" charset="0"/>
                        </a:rPr>
                        <a:t> </a:t>
                      </a:r>
                      <a:r>
                        <a:rPr lang="ru-RU" altLang="x-none" sz="1600" b="1" i="1" dirty="0">
                          <a:solidFill>
                            <a:srgbClr val="002060"/>
                          </a:solidFill>
                          <a:latin typeface="Times New Roman" panose="02020603050405020304" pitchFamily="18" charset="0"/>
                          <a:cs typeface="Times New Roman" panose="02020603050405020304" pitchFamily="18" charset="0"/>
                        </a:rPr>
                        <a:t>КҮНДЕЛІКТІ БЮЛЛЕТЕНЬ</a:t>
                      </a:r>
                    </a:p>
                    <a:p>
                      <a:pPr lvl="0" algn="ctr" eaLnBrk="1" hangingPunct="1">
                        <a:buNone/>
                      </a:pPr>
                      <a:endParaRPr lang="ru-RU" altLang="x-none" sz="16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600" b="1" i="1" dirty="0">
                          <a:solidFill>
                            <a:srgbClr val="002060"/>
                          </a:solidFill>
                          <a:latin typeface="Times New Roman" panose="02020603050405020304" pitchFamily="18" charset="0"/>
                          <a:cs typeface="Times New Roman" panose="02020603050405020304" pitchFamily="18" charset="0"/>
                        </a:rPr>
                        <a:t>АУА БАССЕЙНІНІҢ ЖАЙ-КҮЙІ</a:t>
                      </a:r>
                    </a:p>
                    <a:p>
                      <a:pPr lvl="0" algn="ctr" eaLnBrk="1" hangingPunct="1">
                        <a:buNone/>
                      </a:pPr>
                      <a:endParaRPr lang="zh-CN"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r>
                        <a:rPr lang="ru-RU" altLang="x-none" sz="1400" b="1" i="1" dirty="0" err="1">
                          <a:solidFill>
                            <a:srgbClr val="002060"/>
                          </a:solidFill>
                          <a:latin typeface="Times New Roman" panose="02020603050405020304" pitchFamily="18" charset="0"/>
                          <a:cs typeface="Times New Roman" panose="02020603050405020304" pitchFamily="18" charset="0"/>
                        </a:rPr>
                        <a:t>Ақтау</a:t>
                      </a:r>
                      <a:r>
                        <a:rPr lang="ru-RU" altLang="x-none" sz="1400" b="1" i="1" dirty="0">
                          <a:solidFill>
                            <a:srgbClr val="002060"/>
                          </a:solidFill>
                          <a:latin typeface="Times New Roman" panose="02020603050405020304" pitchFamily="18" charset="0"/>
                          <a:cs typeface="Times New Roman" panose="02020603050405020304" pitchFamily="18" charset="0"/>
                        </a:rPr>
                        <a:t> қ.</a:t>
                      </a:r>
                      <a:r>
                        <a:rPr lang="ru-RU" altLang="en-US" sz="1400" b="1" i="1" dirty="0">
                          <a:solidFill>
                            <a:srgbClr val="002060"/>
                          </a:solidFill>
                          <a:latin typeface="Times New Roman" panose="02020603050405020304" pitchFamily="18" charset="0"/>
                          <a:cs typeface="Times New Roman" panose="02020603050405020304" pitchFamily="18" charset="0"/>
                        </a:rPr>
                        <a:t> </a:t>
                      </a: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400" b="1" i="1" dirty="0">
                        <a:solidFill>
                          <a:srgbClr val="002060"/>
                        </a:solidFill>
                        <a:latin typeface="Times New Roman" panose="02020603050405020304" pitchFamily="18" charset="0"/>
                        <a:cs typeface="Times New Roman" panose="02020603050405020304" pitchFamily="18" charset="0"/>
                      </a:endParaRPr>
                    </a:p>
                    <a:p>
                      <a:pPr lvl="0" algn="ctr" eaLnBrk="1" hangingPunct="1">
                        <a:buNone/>
                      </a:pPr>
                      <a:endParaRPr lang="en-US" altLang="x-none" sz="1100" dirty="0">
                        <a:solidFill>
                          <a:srgbClr val="000000"/>
                        </a:solidFill>
                        <a:latin typeface="Times New Roman" panose="02020603050405020304" pitchFamily="18" charset="0"/>
                        <a:cs typeface="Times New Roman" panose="02020603050405020304" pitchFamily="18" charset="0"/>
                      </a:endParaRPr>
                    </a:p>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tabLst/>
                        <a:defRPr/>
                      </a:pPr>
                      <a:r>
                        <a:rPr lang="kk-KZ" altLang="zh-CN" sz="1200" b="1" i="1" dirty="0">
                          <a:solidFill>
                            <a:srgbClr val="002060"/>
                          </a:solidFill>
                          <a:latin typeface="Times New Roman" panose="02020603050405020304" pitchFamily="18" charset="0"/>
                          <a:cs typeface="Times New Roman" panose="02020603050405020304" pitchFamily="18" charset="0"/>
                        </a:rPr>
                        <a:t>2022</a:t>
                      </a:r>
                      <a:r>
                        <a:rPr lang="kk-KZ" altLang="zh-CN" sz="1200" b="1" i="1" baseline="0" dirty="0">
                          <a:solidFill>
                            <a:srgbClr val="002060"/>
                          </a:solidFill>
                          <a:latin typeface="Times New Roman" panose="02020603050405020304" pitchFamily="18" charset="0"/>
                          <a:cs typeface="Times New Roman" panose="02020603050405020304" pitchFamily="18" charset="0"/>
                        </a:rPr>
                        <a:t> жыл 24 қазан</a:t>
                      </a:r>
                      <a:endParaRPr lang="zh-CN" altLang="x-none" sz="1200" b="1" i="1" dirty="0">
                        <a:solidFill>
                          <a:srgbClr val="002060"/>
                        </a:solidFill>
                        <a:latin typeface="Times New Roman" panose="02020603050405020304" pitchFamily="18" charset="0"/>
                        <a:cs typeface="Times New Roman" panose="02020603050405020304" pitchFamily="18" charset="0"/>
                      </a:endParaRPr>
                    </a:p>
                  </a:txBody>
                  <a:tcPr marL="114329" marR="114329"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bl>
          </a:graphicData>
        </a:graphic>
      </p:graphicFrame>
      <p:sp>
        <p:nvSpPr>
          <p:cNvPr id="21" name="TextBox 13"/>
          <p:cNvSpPr txBox="1"/>
          <p:nvPr/>
        </p:nvSpPr>
        <p:spPr>
          <a:xfrm>
            <a:off x="5079998" y="2336661"/>
            <a:ext cx="4672529" cy="769441"/>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just"/>
            <a:r>
              <a:rPr lang="ru-RU" sz="1100" dirty="0">
                <a:solidFill>
                  <a:schemeClr val="tx1"/>
                </a:solidFill>
                <a:latin typeface="Times New Roman" panose="02020603050405020304" pitchFamily="18" charset="0"/>
                <a:cs typeface="Times New Roman" panose="02020603050405020304" pitchFamily="18" charset="0"/>
              </a:rPr>
              <a:t>     25, 2022 </a:t>
            </a:r>
            <a:r>
              <a:rPr lang="ru-RU" sz="1100" dirty="0" err="1">
                <a:solidFill>
                  <a:schemeClr val="tx1"/>
                </a:solidFill>
                <a:latin typeface="Times New Roman" panose="02020603050405020304" pitchFamily="18" charset="0"/>
                <a:cs typeface="Times New Roman" panose="02020603050405020304" pitchFamily="18" charset="0"/>
              </a:rPr>
              <a:t>жылдың</a:t>
            </a:r>
            <a:r>
              <a:rPr lang="ru-RU" sz="1100" dirty="0">
                <a:solidFill>
                  <a:schemeClr val="tx1"/>
                </a:solidFill>
                <a:latin typeface="Times New Roman" panose="02020603050405020304" pitchFamily="18" charset="0"/>
                <a:cs typeface="Times New Roman" panose="02020603050405020304" pitchFamily="18" charset="0"/>
              </a:rPr>
              <a:t> 26 </a:t>
            </a:r>
            <a:r>
              <a:rPr lang="kk-KZ" sz="1100" dirty="0">
                <a:solidFill>
                  <a:srgbClr val="000000"/>
                </a:solidFill>
                <a:latin typeface="Times New Roman" panose="02020603050405020304" pitchFamily="18" charset="0"/>
                <a:cs typeface="Times New Roman" panose="02020603050405020304" pitchFamily="18" charset="0"/>
              </a:rPr>
              <a:t>қазанға </a:t>
            </a:r>
            <a:r>
              <a:rPr lang="ru-RU" sz="1100" dirty="0" err="1">
                <a:solidFill>
                  <a:schemeClr val="tx1"/>
                </a:solidFill>
                <a:latin typeface="Times New Roman" panose="02020603050405020304" pitchFamily="18" charset="0"/>
                <a:cs typeface="Times New Roman" panose="02020603050405020304" pitchFamily="18" charset="0"/>
              </a:rPr>
              <a:t>қараған</a:t>
            </a:r>
            <a:r>
              <a:rPr lang="ru-RU" sz="1100" dirty="0">
                <a:solidFill>
                  <a:schemeClr val="tx1"/>
                </a:solidFill>
                <a:latin typeface="Times New Roman" panose="02020603050405020304" pitchFamily="18" charset="0"/>
                <a:cs typeface="Times New Roman" panose="02020603050405020304" pitchFamily="18" charset="0"/>
              </a:rPr>
              <a:t> түні метеорологиялық жағдайлар қала атмосферасында ластаушы </a:t>
            </a:r>
            <a:r>
              <a:rPr lang="ru-RU" sz="1100" dirty="0" err="1">
                <a:solidFill>
                  <a:schemeClr val="tx1"/>
                </a:solidFill>
                <a:latin typeface="Times New Roman" panose="02020603050405020304" pitchFamily="18" charset="0"/>
                <a:cs typeface="Times New Roman" panose="02020603050405020304" pitchFamily="18" charset="0"/>
              </a:rPr>
              <a:t>заттардың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ыдырауына</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ықпал</a:t>
            </a:r>
            <a:r>
              <a:rPr lang="ru-RU" sz="1100" dirty="0">
                <a:solidFill>
                  <a:schemeClr val="tx1"/>
                </a:solidFill>
                <a:latin typeface="Times New Roman" panose="02020603050405020304" pitchFamily="18" charset="0"/>
                <a:cs typeface="Times New Roman" panose="02020603050405020304" pitchFamily="18" charset="0"/>
              </a:rPr>
              <a:t> етеді.    </a:t>
            </a:r>
          </a:p>
          <a:p>
            <a:pPr algn="just"/>
            <a:r>
              <a:rPr lang="ru-RU" sz="1100" dirty="0">
                <a:solidFill>
                  <a:schemeClr val="tx1"/>
                </a:solidFill>
                <a:latin typeface="Times New Roman" panose="02020603050405020304" pitchFamily="18" charset="0"/>
                <a:cs typeface="Times New Roman" panose="02020603050405020304" pitchFamily="18" charset="0"/>
              </a:rPr>
              <a:t>       Жалпы қала бойынша </a:t>
            </a:r>
            <a:r>
              <a:rPr lang="ru-RU" sz="1100" dirty="0" err="1">
                <a:solidFill>
                  <a:schemeClr val="tx1"/>
                </a:solidFill>
                <a:latin typeface="Times New Roman" panose="02020603050405020304" pitchFamily="18" charset="0"/>
                <a:cs typeface="Times New Roman" panose="02020603050405020304" pitchFamily="18" charset="0"/>
              </a:rPr>
              <a:t>ауаның</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ластану</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деңгейі</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төмен</a:t>
            </a:r>
            <a:r>
              <a:rPr lang="ru-RU" sz="1100" dirty="0">
                <a:solidFill>
                  <a:schemeClr val="tx1"/>
                </a:solidFill>
                <a:latin typeface="Times New Roman" panose="02020603050405020304" pitchFamily="18" charset="0"/>
                <a:cs typeface="Times New Roman" panose="02020603050405020304" pitchFamily="18" charset="0"/>
              </a:rPr>
              <a:t> </a:t>
            </a:r>
            <a:r>
              <a:rPr lang="ru-RU" sz="1100" dirty="0" err="1">
                <a:solidFill>
                  <a:schemeClr val="tx1"/>
                </a:solidFill>
                <a:latin typeface="Times New Roman" panose="02020603050405020304" pitchFamily="18" charset="0"/>
                <a:cs typeface="Times New Roman" panose="02020603050405020304" pitchFamily="18" charset="0"/>
              </a:rPr>
              <a:t>болады</a:t>
            </a:r>
            <a:r>
              <a:rPr lang="ru-RU" sz="1100" dirty="0">
                <a:solidFill>
                  <a:schemeClr val="tx1"/>
                </a:solidFill>
                <a:latin typeface="Times New Roman" panose="02020603050405020304" pitchFamily="18" charset="0"/>
                <a:cs typeface="Times New Roman" panose="02020603050405020304" pitchFamily="18" charset="0"/>
              </a:rPr>
              <a:t> деп күтілуде.</a:t>
            </a:r>
          </a:p>
        </p:txBody>
      </p:sp>
      <p:graphicFrame>
        <p:nvGraphicFramePr>
          <p:cNvPr id="23" name="Таблица 2">
            <a:extLst>
              <a:ext uri="{FF2B5EF4-FFF2-40B4-BE49-F238E27FC236}">
                <a16:creationId xmlns:a16="http://schemas.microsoft.com/office/drawing/2014/main" id="{94CC0974-E1E4-47F3-9A8B-49A879A3B96B}"/>
              </a:ext>
            </a:extLst>
          </p:cNvPr>
          <p:cNvGraphicFramePr>
            <a:graphicFrameLocks noGrp="1"/>
          </p:cNvGraphicFramePr>
          <p:nvPr>
            <p:extLst>
              <p:ext uri="{D42A27DB-BD31-4B8C-83A1-F6EECF244321}">
                <p14:modId xmlns:p14="http://schemas.microsoft.com/office/powerpoint/2010/main" val="1635699541"/>
              </p:ext>
            </p:extLst>
          </p:nvPr>
        </p:nvGraphicFramePr>
        <p:xfrm>
          <a:off x="5067480" y="4114745"/>
          <a:ext cx="4667576" cy="2346960"/>
        </p:xfrm>
        <a:graphic>
          <a:graphicData uri="http://schemas.openxmlformats.org/drawingml/2006/table">
            <a:tbl>
              <a:tblPr firstRow="1" bandRow="1">
                <a:tableStyleId>{5C22544A-7EE6-4342-B048-85BDC9FD1C3A}</a:tableStyleId>
              </a:tblPr>
              <a:tblGrid>
                <a:gridCol w="1796058">
                  <a:extLst>
                    <a:ext uri="{9D8B030D-6E8A-4147-A177-3AD203B41FA5}">
                      <a16:colId xmlns:a16="http://schemas.microsoft.com/office/drawing/2014/main" val="3583770891"/>
                    </a:ext>
                  </a:extLst>
                </a:gridCol>
                <a:gridCol w="1432949">
                  <a:extLst>
                    <a:ext uri="{9D8B030D-6E8A-4147-A177-3AD203B41FA5}">
                      <a16:colId xmlns:a16="http://schemas.microsoft.com/office/drawing/2014/main" val="1276116030"/>
                    </a:ext>
                  </a:extLst>
                </a:gridCol>
                <a:gridCol w="1438569">
                  <a:extLst>
                    <a:ext uri="{9D8B030D-6E8A-4147-A177-3AD203B41FA5}">
                      <a16:colId xmlns:a16="http://schemas.microsoft.com/office/drawing/2014/main" val="2096923049"/>
                    </a:ext>
                  </a:extLst>
                </a:gridCol>
              </a:tblGrid>
              <a:tr h="394375">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Ластаушы </a:t>
                      </a:r>
                      <a:r>
                        <a:rPr lang="ru-RU" sz="1000" dirty="0" err="1">
                          <a:solidFill>
                            <a:schemeClr val="tx1"/>
                          </a:solidFill>
                          <a:latin typeface="Times New Roman" panose="02020603050405020304" pitchFamily="18" charset="0"/>
                          <a:cs typeface="Times New Roman" panose="02020603050405020304" pitchFamily="18" charset="0"/>
                        </a:rPr>
                        <a:t>зат</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err="1">
                          <a:solidFill>
                            <a:schemeClr val="tx1"/>
                          </a:solidFill>
                          <a:latin typeface="Times New Roman" panose="02020603050405020304" pitchFamily="18" charset="0"/>
                          <a:cs typeface="Times New Roman" panose="02020603050405020304" pitchFamily="18" charset="0"/>
                        </a:rPr>
                        <a:t>Нақты</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шоғырлану</a:t>
                      </a:r>
                      <a:r>
                        <a:rPr lang="ru-RU" sz="1000" dirty="0">
                          <a:solidFill>
                            <a:schemeClr val="tx1"/>
                          </a:solidFill>
                          <a:latin typeface="Times New Roman" panose="02020603050405020304" pitchFamily="18" charset="0"/>
                          <a:cs typeface="Times New Roman" panose="02020603050405020304" pitchFamily="18" charset="0"/>
                        </a:rPr>
                        <a:t>, мкг/м3</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kk-KZ" sz="1000" dirty="0">
                          <a:solidFill>
                            <a:schemeClr val="tx1"/>
                          </a:solidFill>
                          <a:latin typeface="Times New Roman" panose="02020603050405020304" pitchFamily="18" charset="0"/>
                          <a:cs typeface="Times New Roman" panose="02020603050405020304" pitchFamily="18" charset="0"/>
                        </a:rPr>
                        <a:t>ШЖШ асу</a:t>
                      </a:r>
                      <a:r>
                        <a:rPr lang="kk-KZ" sz="1000" baseline="0" dirty="0">
                          <a:solidFill>
                            <a:schemeClr val="tx1"/>
                          </a:solidFill>
                          <a:latin typeface="Times New Roman" panose="02020603050405020304" pitchFamily="18" charset="0"/>
                          <a:cs typeface="Times New Roman" panose="02020603050405020304" pitchFamily="18" charset="0"/>
                        </a:rPr>
                        <a:t> еселігі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611334865"/>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РМ-2,5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88232626"/>
                  </a:ext>
                </a:extLst>
              </a:tr>
              <a:tr h="18079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ru-RU" sz="1000" dirty="0">
                          <a:solidFill>
                            <a:schemeClr val="tx1"/>
                          </a:solidFill>
                          <a:latin typeface="Times New Roman" panose="02020603050405020304" pitchFamily="18" charset="0"/>
                          <a:cs typeface="Times New Roman" panose="02020603050405020304" pitchFamily="18" charset="0"/>
                        </a:rPr>
                        <a:t>РМ-10 </a:t>
                      </a:r>
                      <a:r>
                        <a:rPr lang="ru-RU" sz="1000" dirty="0" err="1">
                          <a:solidFill>
                            <a:schemeClr val="tx1"/>
                          </a:solidFill>
                          <a:latin typeface="Times New Roman" panose="02020603050405020304" pitchFamily="18" charset="0"/>
                          <a:cs typeface="Times New Roman" panose="02020603050405020304" pitchFamily="18" charset="0"/>
                        </a:rPr>
                        <a:t>қалқыма</a:t>
                      </a:r>
                      <a:r>
                        <a:rPr lang="ru-RU" sz="1000" dirty="0">
                          <a:solidFill>
                            <a:schemeClr val="tx1"/>
                          </a:solidFill>
                          <a:latin typeface="Times New Roman" panose="02020603050405020304" pitchFamily="18" charset="0"/>
                          <a:cs typeface="Times New Roman" panose="02020603050405020304" pitchFamily="18" charset="0"/>
                        </a:rPr>
                        <a:t> </a:t>
                      </a:r>
                      <a:r>
                        <a:rPr lang="ru-RU" sz="1000" dirty="0" err="1">
                          <a:solidFill>
                            <a:schemeClr val="tx1"/>
                          </a:solidFill>
                          <a:latin typeface="Times New Roman" panose="02020603050405020304" pitchFamily="18" charset="0"/>
                          <a:cs typeface="Times New Roman" panose="02020603050405020304" pitchFamily="18" charset="0"/>
                        </a:rPr>
                        <a:t>бөлшектері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202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0,7</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2"/>
                  </a:ext>
                </a:extLst>
              </a:tr>
              <a:tr h="1807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Күкірт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25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0,05</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003"/>
                  </a:ext>
                </a:extLst>
              </a:tr>
              <a:tr h="180790">
                <a:tc>
                  <a:txBody>
                    <a:bodyPr/>
                    <a:lstStyle/>
                    <a:p>
                      <a:r>
                        <a:rPr lang="ru-RU" sz="1000" dirty="0" err="1">
                          <a:solidFill>
                            <a:schemeClr val="tx1"/>
                          </a:solidFill>
                          <a:latin typeface="Times New Roman" panose="02020603050405020304" pitchFamily="18" charset="0"/>
                          <a:cs typeface="Times New Roman" panose="02020603050405020304" pitchFamily="18" charset="0"/>
                        </a:rPr>
                        <a:t>Көміртегі</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1890</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0,4</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950010825"/>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д</a:t>
                      </a:r>
                      <a:r>
                        <a:rPr lang="ru-RU" sz="1000" dirty="0" err="1">
                          <a:solidFill>
                            <a:schemeClr val="tx1"/>
                          </a:solidFill>
                          <a:latin typeface="Times New Roman" panose="02020603050405020304" pitchFamily="18" charset="0"/>
                          <a:cs typeface="Times New Roman" panose="02020603050405020304" pitchFamily="18" charset="0"/>
                        </a:rPr>
                        <a:t>иоксиді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42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990536008"/>
                  </a:ext>
                </a:extLst>
              </a:tr>
              <a:tr h="180790">
                <a:tc>
                  <a:txBody>
                    <a:bodyPr/>
                    <a:lstStyle/>
                    <a:p>
                      <a:r>
                        <a:rPr lang="ru-RU" sz="1000" dirty="0">
                          <a:solidFill>
                            <a:schemeClr val="tx1"/>
                          </a:solidFill>
                          <a:latin typeface="Times New Roman" panose="02020603050405020304" pitchFamily="18" charset="0"/>
                          <a:cs typeface="Times New Roman" panose="02020603050405020304" pitchFamily="18" charset="0"/>
                        </a:rPr>
                        <a:t>Азот</a:t>
                      </a:r>
                      <a:r>
                        <a:rPr lang="ru-RU" sz="1000" baseline="0" dirty="0">
                          <a:solidFill>
                            <a:schemeClr val="tx1"/>
                          </a:solidFill>
                          <a:latin typeface="Times New Roman" panose="02020603050405020304" pitchFamily="18" charset="0"/>
                          <a:cs typeface="Times New Roman" panose="02020603050405020304" pitchFamily="18" charset="0"/>
                        </a:rPr>
                        <a:t> </a:t>
                      </a:r>
                      <a:r>
                        <a:rPr lang="ru-RU" sz="1000" baseline="0" dirty="0" err="1">
                          <a:solidFill>
                            <a:schemeClr val="tx1"/>
                          </a:solidFill>
                          <a:latin typeface="Times New Roman" panose="02020603050405020304" pitchFamily="18" charset="0"/>
                          <a:cs typeface="Times New Roman" panose="02020603050405020304" pitchFamily="18" charset="0"/>
                        </a:rPr>
                        <a:t>о</a:t>
                      </a:r>
                      <a:r>
                        <a:rPr lang="ru-RU" sz="1000" dirty="0" err="1">
                          <a:solidFill>
                            <a:schemeClr val="tx1"/>
                          </a:solidFill>
                          <a:latin typeface="Times New Roman" panose="02020603050405020304" pitchFamily="18" charset="0"/>
                          <a:cs typeface="Times New Roman" panose="02020603050405020304" pitchFamily="18" charset="0"/>
                        </a:rPr>
                        <a:t>ксиді</a:t>
                      </a:r>
                      <a:endParaRPr lang="ru-RU" sz="1000" dirty="0">
                        <a:solidFill>
                          <a:schemeClr val="tx1"/>
                        </a:solidFill>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0,02</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879239550"/>
                  </a:ext>
                </a:extLst>
              </a:tr>
              <a:tr h="180790">
                <a:tc>
                  <a:txBody>
                    <a:bodyPr/>
                    <a:lstStyle/>
                    <a:p>
                      <a:r>
                        <a:rPr lang="kk-KZ" sz="1000" dirty="0">
                          <a:latin typeface="Times New Roman" panose="02020603050405020304" pitchFamily="18" charset="0"/>
                          <a:cs typeface="Times New Roman" panose="02020603050405020304" pitchFamily="18" charset="0"/>
                        </a:rPr>
                        <a:t>Күкірт сутегі</a:t>
                      </a:r>
                      <a:endParaRPr lang="ru-RU" sz="10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30178899"/>
                  </a:ext>
                </a:extLst>
              </a:tr>
              <a:tr h="180790">
                <a:tc>
                  <a:txBody>
                    <a:bodyPr/>
                    <a:lstStyle/>
                    <a:p>
                      <a:r>
                        <a:rPr lang="kk-KZ" sz="1000" dirty="0">
                          <a:latin typeface="Times New Roman" panose="02020603050405020304" pitchFamily="18" charset="0"/>
                          <a:cs typeface="Times New Roman" panose="02020603050405020304" pitchFamily="18" charset="0"/>
                        </a:rPr>
                        <a:t>Аммиак</a:t>
                      </a:r>
                      <a:endParaRPr lang="ru-RU" sz="1000" dirty="0">
                        <a:latin typeface="Times New Roman" panose="02020603050405020304" pitchFamily="18" charset="0"/>
                        <a:cs typeface="Times New Roman" panose="02020603050405020304" pitchFamily="18" charset="0"/>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19</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algn="ctr"/>
                      <a:r>
                        <a:rPr lang="ru-RU" sz="1000" dirty="0">
                          <a:solidFill>
                            <a:schemeClr val="tx1"/>
                          </a:solidFill>
                          <a:latin typeface="Times New Roman" panose="02020603050405020304" pitchFamily="18" charset="0"/>
                          <a:cs typeface="Times New Roman" panose="02020603050405020304" pitchFamily="18" charset="0"/>
                        </a:rPr>
                        <a:t>0,1</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41613162"/>
                  </a:ext>
                </a:extLst>
              </a:tr>
            </a:tbl>
          </a:graphicData>
        </a:graphic>
      </p:graphicFrame>
      <p:graphicFrame>
        <p:nvGraphicFramePr>
          <p:cNvPr id="24" name="Таблица 23"/>
          <p:cNvGraphicFramePr/>
          <p:nvPr>
            <p:extLst>
              <p:ext uri="{D42A27DB-BD31-4B8C-83A1-F6EECF244321}">
                <p14:modId xmlns:p14="http://schemas.microsoft.com/office/powerpoint/2010/main" val="1526028003"/>
              </p:ext>
            </p:extLst>
          </p:nvPr>
        </p:nvGraphicFramePr>
        <p:xfrm>
          <a:off x="4973638" y="6453336"/>
          <a:ext cx="4787899" cy="393870"/>
        </p:xfrm>
        <a:graphic>
          <a:graphicData uri="http://schemas.openxmlformats.org/drawingml/2006/table">
            <a:tbl>
              <a:tblPr/>
              <a:tblGrid>
                <a:gridCol w="4787899">
                  <a:extLst>
                    <a:ext uri="{9D8B030D-6E8A-4147-A177-3AD203B41FA5}">
                      <a16:colId xmlns:a16="http://schemas.microsoft.com/office/drawing/2014/main" val="20000"/>
                    </a:ext>
                  </a:extLst>
                </a:gridCol>
              </a:tblGrid>
              <a:tr h="26257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hangingPunct="1">
                        <a:buNone/>
                      </a:pPr>
                      <a:r>
                        <a:rPr lang="ru-RU" sz="700" i="1" dirty="0">
                          <a:latin typeface="Times New Roman" panose="02020603050405020304" pitchFamily="18" charset="0"/>
                          <a:cs typeface="Times New Roman" panose="02020603050405020304" pitchFamily="18" charset="0"/>
                        </a:rPr>
                        <a:t>2015ж.28.02 №168 </a:t>
                      </a:r>
                    </a:p>
                    <a:p>
                      <a:pPr lvl="0" algn="ctr" eaLnBrk="1" hangingPunct="1">
                        <a:buNone/>
                      </a:pPr>
                      <a:r>
                        <a:rPr lang="ru-RU" sz="700" i="1" dirty="0">
                          <a:latin typeface="Times New Roman" panose="02020603050405020304" pitchFamily="18" charset="0"/>
                          <a:cs typeface="Times New Roman" panose="02020603050405020304" pitchFamily="18" charset="0"/>
                        </a:rPr>
                        <a:t>«</a:t>
                      </a:r>
                      <a:r>
                        <a:rPr lang="ru-RU" sz="700" i="1" dirty="0" err="1">
                          <a:latin typeface="Times New Roman" panose="02020603050405020304" pitchFamily="18" charset="0"/>
                          <a:cs typeface="Times New Roman" panose="02020603050405020304" pitchFamily="18" charset="0"/>
                        </a:rPr>
                        <a:t>атмосфералық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ауаға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қатысты</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санитарлық-эпидемиологиялық</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ережелер</a:t>
                      </a:r>
                      <a:r>
                        <a:rPr lang="ru-RU" sz="700" i="1" dirty="0">
                          <a:latin typeface="Times New Roman" panose="02020603050405020304" pitchFamily="18" charset="0"/>
                          <a:cs typeface="Times New Roman" panose="02020603050405020304" pitchFamily="18" charset="0"/>
                        </a:rPr>
                        <a:t> мен </a:t>
                      </a:r>
                      <a:r>
                        <a:rPr lang="ru-RU" sz="700" i="1" dirty="0" err="1">
                          <a:latin typeface="Times New Roman" panose="02020603050405020304" pitchFamily="18" charset="0"/>
                          <a:cs typeface="Times New Roman" panose="02020603050405020304" pitchFamily="18" charset="0"/>
                        </a:rPr>
                        <a:t>нормаларға</a:t>
                      </a:r>
                      <a:r>
                        <a:rPr lang="ru-RU" sz="700" i="1" dirty="0">
                          <a:latin typeface="Times New Roman" panose="02020603050405020304" pitchFamily="18" charset="0"/>
                          <a:cs typeface="Times New Roman" panose="02020603050405020304" pitchFamily="18" charset="0"/>
                        </a:rPr>
                        <a:t>» </a:t>
                      </a:r>
                      <a:r>
                        <a:rPr lang="ru-RU" sz="700" i="1" dirty="0" err="1">
                          <a:latin typeface="Times New Roman" panose="02020603050405020304" pitchFamily="18" charset="0"/>
                          <a:cs typeface="Times New Roman" panose="02020603050405020304" pitchFamily="18" charset="0"/>
                        </a:rPr>
                        <a:t>сәйкес</a:t>
                      </a:r>
                      <a:r>
                        <a:rPr lang="ru-RU" sz="700" i="1" dirty="0">
                          <a:latin typeface="Times New Roman" panose="02020603050405020304" pitchFamily="18" charset="0"/>
                          <a:cs typeface="Times New Roman" panose="02020603050405020304" pitchFamily="18" charset="0"/>
                        </a:rPr>
                        <a:t> ШЖШ</a:t>
                      </a:r>
                      <a:endParaRPr lang="ru-RU" altLang="en-US" sz="700" i="1" dirty="0">
                        <a:solidFill>
                          <a:srgbClr val="000000"/>
                        </a:solidFill>
                        <a:latin typeface="Times New Roman" panose="02020603050405020304" pitchFamily="18" charset="0"/>
                        <a:ea typeface="Times New Roman" panose="02020603050405020304" pitchFamily="18"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1312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just" eaLnBrk="1" hangingPunct="1">
                        <a:buNone/>
                      </a:pPr>
                      <a:endParaRPr lang="ru-RU" altLang="en-US" sz="700" i="1" dirty="0">
                        <a:solidFill>
                          <a:srgbClr val="000000"/>
                        </a:solidFill>
                        <a:latin typeface="Calibri" panose="020F0502020204030204" pitchFamily="34" charset="0"/>
                      </a:endParaRPr>
                    </a:p>
                  </a:txBody>
                  <a:tcPr marL="0" marR="0" marT="0" marB="0">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14" name="Прямоугольник 21"/>
          <p:cNvSpPr/>
          <p:nvPr/>
        </p:nvSpPr>
        <p:spPr>
          <a:xfrm>
            <a:off x="4986936" y="3649136"/>
            <a:ext cx="4824412" cy="461665"/>
          </a:xfrm>
          <a:prstGeom prst="rect">
            <a:avLst/>
          </a:prstGeom>
          <a:noFill/>
          <a:ln w="9525">
            <a:noFill/>
          </a:ln>
        </p:spPr>
        <p:txBody>
          <a:bodyPr wrap="square">
            <a:spAutoFit/>
          </a:bodyPr>
          <a:lstStyle/>
          <a:p>
            <a:pPr lvl="0" algn="ctr"/>
            <a:r>
              <a:rPr lang="ru-RU" altLang="ru-RU" sz="1200" b="1" dirty="0">
                <a:latin typeface="Times New Roman" panose="02020603050405020304" pitchFamily="18" charset="0"/>
                <a:cs typeface="Times New Roman" panose="02020603050405020304" pitchFamily="18" charset="0"/>
              </a:rPr>
              <a:t>2022 </a:t>
            </a:r>
            <a:r>
              <a:rPr lang="ru-RU" altLang="ru-RU" sz="1200" b="1" dirty="0" err="1">
                <a:latin typeface="Times New Roman" panose="02020603050405020304" pitchFamily="18" charset="0"/>
                <a:cs typeface="Times New Roman" panose="02020603050405020304" pitchFamily="18" charset="0"/>
              </a:rPr>
              <a:t>жылғы</a:t>
            </a:r>
            <a:r>
              <a:rPr lang="ru-RU" altLang="ru-RU" sz="1200" b="1" dirty="0">
                <a:latin typeface="Times New Roman" panose="02020603050405020304" pitchFamily="18" charset="0"/>
                <a:cs typeface="Times New Roman" panose="02020603050405020304" pitchFamily="18" charset="0"/>
              </a:rPr>
              <a:t> 24</a:t>
            </a:r>
            <a:r>
              <a:rPr lang="kk-KZ" altLang="ru-RU" sz="1200" b="1" dirty="0">
                <a:latin typeface="Times New Roman" panose="02020603050405020304" pitchFamily="18" charset="0"/>
                <a:cs typeface="Times New Roman" panose="02020603050405020304" pitchFamily="18" charset="0"/>
              </a:rPr>
              <a:t> қазан</a:t>
            </a:r>
            <a:endParaRPr lang="zh-CN" altLang="x-none" sz="1200" b="1" dirty="0">
              <a:latin typeface="Times New Roman" panose="02020603050405020304" pitchFamily="18" charset="0"/>
              <a:cs typeface="Times New Roman" panose="02020603050405020304" pitchFamily="18" charset="0"/>
            </a:endParaRPr>
          </a:p>
          <a:p>
            <a:pPr algn="ct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Ақтау</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қаласының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атмосфералық</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ауасының</a:t>
            </a:r>
            <a:r>
              <a:rPr lang="ru-RU" altLang="ru-RU" sz="1200" b="1" dirty="0">
                <a:latin typeface="Times New Roman" panose="02020603050405020304" pitchFamily="18" charset="0"/>
                <a:cs typeface="Times New Roman" panose="02020603050405020304" pitchFamily="18" charset="0"/>
              </a:rPr>
              <a:t> </a:t>
            </a:r>
            <a:r>
              <a:rPr lang="ru-RU" altLang="ru-RU" sz="1200" b="1" dirty="0" err="1">
                <a:latin typeface="Times New Roman" panose="02020603050405020304" pitchFamily="18" charset="0"/>
                <a:cs typeface="Times New Roman" panose="02020603050405020304" pitchFamily="18" charset="0"/>
              </a:rPr>
              <a:t>жай-күйі</a:t>
            </a:r>
            <a:endParaRPr lang="ru-RU" altLang="ru-RU" sz="1200" b="1" dirty="0">
              <a:latin typeface="Times New Roman" panose="02020603050405020304" pitchFamily="18" charset="0"/>
              <a:cs typeface="Times New Roman" panose="02020603050405020304" pitchFamily="18" charset="0"/>
            </a:endParaRPr>
          </a:p>
        </p:txBody>
      </p:sp>
      <p:sp>
        <p:nvSpPr>
          <p:cNvPr id="16" name="Прямоугольник 15"/>
          <p:cNvSpPr/>
          <p:nvPr/>
        </p:nvSpPr>
        <p:spPr>
          <a:xfrm>
            <a:off x="5051427" y="215900"/>
            <a:ext cx="4710110" cy="1785104"/>
          </a:xfrm>
          <a:prstGeom prst="rect">
            <a:avLst/>
          </a:prstGeom>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lvl="0" algn="ctr"/>
            <a:r>
              <a:rPr lang="kk-KZ" altLang="ru-RU" sz="1100" b="1" dirty="0">
                <a:latin typeface="Times New Roman" panose="02020603050405020304" pitchFamily="18" charset="0"/>
                <a:cs typeface="Times New Roman" panose="02020603050405020304" pitchFamily="18" charset="0"/>
              </a:rPr>
              <a:t>Ақтау қаласы бойынша 25 қазанға арналған ауа-райы болжамы</a:t>
            </a:r>
            <a:endParaRPr lang="ru-RU" altLang="ru-RU" sz="1100" b="1" dirty="0">
              <a:latin typeface="Times New Roman" panose="02020603050405020304" pitchFamily="18" charset="0"/>
              <a:cs typeface="Times New Roman" panose="02020603050405020304" pitchFamily="18" charset="0"/>
            </a:endParaRPr>
          </a:p>
          <a:p>
            <a:pPr lvl="0" algn="ctr"/>
            <a:r>
              <a:rPr lang="ru-RU" altLang="ru-RU" sz="1100" b="1" dirty="0">
                <a:solidFill>
                  <a:srgbClr val="000000"/>
                </a:solidFill>
                <a:latin typeface="Times New Roman" panose="02020603050405020304" pitchFamily="18" charset="0"/>
                <a:cs typeface="Times New Roman" panose="02020603050405020304" pitchFamily="18" charset="0"/>
              </a:rPr>
              <a:t>2022 </a:t>
            </a:r>
            <a:r>
              <a:rPr lang="ru-RU" altLang="ru-RU" sz="1100" b="1" dirty="0" err="1">
                <a:solidFill>
                  <a:srgbClr val="000000"/>
                </a:solidFill>
                <a:latin typeface="Times New Roman" panose="02020603050405020304" pitchFamily="18" charset="0"/>
                <a:cs typeface="Times New Roman" panose="02020603050405020304" pitchFamily="18" charset="0"/>
              </a:rPr>
              <a:t>жылғы</a:t>
            </a:r>
            <a:r>
              <a:rPr lang="ru-RU" altLang="ru-RU" sz="1100" b="1" dirty="0">
                <a:solidFill>
                  <a:srgbClr val="000000"/>
                </a:solidFill>
                <a:latin typeface="Times New Roman" panose="02020603050405020304" pitchFamily="18" charset="0"/>
                <a:cs typeface="Times New Roman" panose="02020603050405020304" pitchFamily="18" charset="0"/>
              </a:rPr>
              <a:t> 24 </a:t>
            </a:r>
            <a:r>
              <a:rPr lang="kk-KZ" altLang="ru-RU" sz="1100" b="1" dirty="0">
                <a:solidFill>
                  <a:prstClr val="black"/>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20-дан 25 </a:t>
            </a:r>
            <a:r>
              <a:rPr lang="ru-RU" altLang="ru-RU" sz="1100" b="1" dirty="0" err="1">
                <a:solidFill>
                  <a:srgbClr val="000000"/>
                </a:solidFill>
                <a:latin typeface="Times New Roman" panose="02020603050405020304" pitchFamily="18" charset="0"/>
                <a:cs typeface="Times New Roman" panose="02020603050405020304" pitchFamily="18" charset="0"/>
              </a:rPr>
              <a:t>қазан</a:t>
            </a:r>
            <a:r>
              <a:rPr lang="ru-RU" altLang="ru-RU" sz="1100" b="1" dirty="0">
                <a:solidFill>
                  <a:srgbClr val="000000"/>
                </a:solidFill>
                <a:latin typeface="Times New Roman" panose="02020603050405020304" pitchFamily="18" charset="0"/>
                <a:cs typeface="Times New Roman" panose="02020603050405020304" pitchFamily="18" charset="0"/>
              </a:rPr>
              <a:t> </a:t>
            </a:r>
            <a:r>
              <a:rPr lang="ru-RU" altLang="ru-RU" sz="1100" b="1" dirty="0" err="1">
                <a:solidFill>
                  <a:srgbClr val="000000"/>
                </a:solidFill>
                <a:latin typeface="Times New Roman" panose="02020603050405020304" pitchFamily="18" charset="0"/>
                <a:cs typeface="Times New Roman" panose="02020603050405020304" pitchFamily="18" charset="0"/>
              </a:rPr>
              <a:t>сағ</a:t>
            </a:r>
            <a:r>
              <a:rPr lang="ru-RU" altLang="ru-RU" sz="1100" b="1" dirty="0">
                <a:solidFill>
                  <a:srgbClr val="000000"/>
                </a:solidFill>
                <a:latin typeface="Times New Roman" panose="02020603050405020304" pitchFamily="18" charset="0"/>
                <a:cs typeface="Times New Roman" panose="02020603050405020304" pitchFamily="18" charset="0"/>
              </a:rPr>
              <a:t>. 20-ға </a:t>
            </a:r>
            <a:r>
              <a:rPr lang="ru-RU" altLang="ru-RU" sz="1100" b="1" dirty="0" err="1">
                <a:solidFill>
                  <a:srgbClr val="000000"/>
                </a:solidFill>
                <a:latin typeface="Times New Roman" panose="02020603050405020304" pitchFamily="18" charset="0"/>
                <a:cs typeface="Times New Roman" panose="02020603050405020304" pitchFamily="18" charset="0"/>
              </a:rPr>
              <a:t>дейін</a:t>
            </a:r>
            <a:r>
              <a:rPr lang="ru-RU" sz="1100" b="1" dirty="0">
                <a:solidFill>
                  <a:srgbClr val="000000"/>
                </a:solidFill>
                <a:latin typeface="Times New Roman" panose="02020603050405020304" pitchFamily="18" charset="0"/>
                <a:cs typeface="Times New Roman" panose="02020603050405020304" pitchFamily="18" charset="0"/>
                <a:sym typeface="+mn-ea"/>
              </a:rPr>
              <a:t>  </a:t>
            </a:r>
          </a:p>
          <a:p>
            <a:pPr lvl="0" algn="ctr"/>
            <a:endParaRPr lang="ru-RU" sz="1100" b="1" dirty="0">
              <a:solidFill>
                <a:srgbClr val="000000"/>
              </a:solidFill>
              <a:latin typeface="Times New Roman" panose="02020603050405020304" pitchFamily="18" charset="0"/>
              <a:cs typeface="Times New Roman" panose="02020603050405020304" pitchFamily="18" charset="0"/>
              <a:sym typeface="+mn-ea"/>
            </a:endParaRPr>
          </a:p>
          <a:p>
            <a:pPr lvl="0" algn="just"/>
            <a:r>
              <a:rPr lang="kk-KZ" sz="1100" dirty="0">
                <a:solidFill>
                  <a:srgbClr val="000000"/>
                </a:solidFill>
                <a:latin typeface="Times New Roman" panose="02020603050405020304" pitchFamily="18" charset="0"/>
                <a:cs typeface="Times New Roman" panose="02020603050405020304" pitchFamily="18" charset="0"/>
                <a:sym typeface="+mn-ea"/>
              </a:rPr>
              <a:t>             Бұлтты, жаңбыр. </a:t>
            </a:r>
            <a:r>
              <a:rPr lang="kk-KZ" sz="1100" dirty="0">
                <a:solidFill>
                  <a:prstClr val="black"/>
                </a:solidFill>
                <a:latin typeface="Times New Roman" pitchFamily="18" charset="0"/>
                <a:cs typeface="Times New Roman" pitchFamily="18" charset="0"/>
              </a:rPr>
              <a:t>Жел</a:t>
            </a:r>
            <a:r>
              <a:rPr lang="kk-KZ" sz="1100" dirty="0">
                <a:solidFill>
                  <a:srgbClr val="000000"/>
                </a:solidFill>
                <a:latin typeface="Times New Roman" panose="02020603050405020304" pitchFamily="18" charset="0"/>
                <a:cs typeface="Times New Roman" panose="02020603050405020304" pitchFamily="18" charset="0"/>
                <a:sym typeface="+mn-ea"/>
              </a:rPr>
              <a:t> солтүстік-батыстан, </a:t>
            </a:r>
            <a:r>
              <a:rPr lang="kk-KZ" sz="1100" dirty="0">
                <a:solidFill>
                  <a:prstClr val="black"/>
                </a:solidFill>
                <a:latin typeface="Times New Roman" pitchFamily="18" charset="0"/>
                <a:cs typeface="Times New Roman" pitchFamily="18" charset="0"/>
              </a:rPr>
              <a:t>күші 9-14, екпіні 15-20 м/с. Ауа температурасы түнде 10-12, күндіз 14-16 жылы.</a:t>
            </a:r>
          </a:p>
          <a:p>
            <a:pPr lvl="0" algn="ctr"/>
            <a:endParaRPr lang="kk-KZ" sz="1100" b="1" dirty="0">
              <a:solidFill>
                <a:srgbClr val="000000"/>
              </a:solidFill>
              <a:latin typeface="Times New Roman" panose="02020603050405020304" pitchFamily="18" charset="0"/>
              <a:cs typeface="Times New Roman" panose="02020603050405020304" pitchFamily="18" charset="0"/>
            </a:endParaRPr>
          </a:p>
          <a:p>
            <a:pPr lvl="0" algn="ctr"/>
            <a:r>
              <a:rPr lang="kk-KZ" sz="1100" b="1" dirty="0">
                <a:solidFill>
                  <a:srgbClr val="000000"/>
                </a:solidFill>
                <a:latin typeface="Times New Roman" panose="02020603050405020304" pitchFamily="18" charset="0"/>
                <a:cs typeface="Times New Roman" panose="02020603050405020304" pitchFamily="18" charset="0"/>
              </a:rPr>
              <a:t>26 қазанға</a:t>
            </a:r>
            <a:endParaRPr lang="ru-RU" sz="1100" b="1" dirty="0">
              <a:solidFill>
                <a:srgbClr val="000000"/>
              </a:solidFill>
              <a:latin typeface="Times New Roman" panose="02020603050405020304" pitchFamily="18" charset="0"/>
              <a:cs typeface="Times New Roman" panose="02020603050405020304" pitchFamily="18" charset="0"/>
            </a:endParaRPr>
          </a:p>
          <a:p>
            <a:pPr lvl="0" algn="ctr"/>
            <a:r>
              <a:rPr lang="ru-RU" sz="1100" b="1" dirty="0">
                <a:solidFill>
                  <a:srgbClr val="000000"/>
                </a:solidFill>
                <a:latin typeface="Times New Roman" panose="02020603050405020304" pitchFamily="18" charset="0"/>
                <a:cs typeface="Times New Roman" panose="02020603050405020304" pitchFamily="18" charset="0"/>
              </a:rPr>
              <a:t>2022 ж. 25 </a:t>
            </a:r>
            <a:r>
              <a:rPr lang="ru-RU" sz="1100" b="1" dirty="0" err="1">
                <a:solidFill>
                  <a:srgbClr val="000000"/>
                </a:solidFill>
                <a:latin typeface="Times New Roman" panose="02020603050405020304" pitchFamily="18" charset="0"/>
                <a:cs typeface="Times New Roman" panose="02020603050405020304" pitchFamily="18" charset="0"/>
              </a:rPr>
              <a:t>қазан</a:t>
            </a:r>
            <a:r>
              <a:rPr lang="ru-RU" sz="1100" b="1" dirty="0">
                <a:solidFill>
                  <a:srgbClr val="000000"/>
                </a:solidFill>
                <a:latin typeface="Times New Roman" panose="02020603050405020304" pitchFamily="18" charset="0"/>
                <a:cs typeface="Times New Roman" panose="02020603050405020304" pitchFamily="18" charset="0"/>
              </a:rPr>
              <a:t>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20-дан </a:t>
            </a:r>
            <a:r>
              <a:rPr lang="ru-RU" sz="1100" b="1" dirty="0" err="1">
                <a:solidFill>
                  <a:srgbClr val="000000"/>
                </a:solidFill>
                <a:latin typeface="Times New Roman" panose="02020603050405020304" pitchFamily="18" charset="0"/>
                <a:cs typeface="Times New Roman" panose="02020603050405020304" pitchFamily="18" charset="0"/>
              </a:rPr>
              <a:t>бастап</a:t>
            </a:r>
            <a:r>
              <a:rPr lang="ru-RU" sz="1100" b="1" dirty="0">
                <a:solidFill>
                  <a:srgbClr val="000000"/>
                </a:solidFill>
                <a:latin typeface="Times New Roman" panose="02020603050405020304" pitchFamily="18" charset="0"/>
                <a:cs typeface="Times New Roman" panose="02020603050405020304" pitchFamily="18" charset="0"/>
              </a:rPr>
              <a:t> 2022 ж. 26 </a:t>
            </a:r>
            <a:r>
              <a:rPr lang="kk-KZ" sz="1100" b="1" dirty="0">
                <a:solidFill>
                  <a:srgbClr val="000000"/>
                </a:solidFill>
                <a:latin typeface="Times New Roman" panose="02020603050405020304" pitchFamily="18" charset="0"/>
                <a:cs typeface="Times New Roman" panose="02020603050405020304" pitchFamily="18" charset="0"/>
              </a:rPr>
              <a:t>қазан </a:t>
            </a:r>
            <a:r>
              <a:rPr lang="ru-RU" sz="1100" b="1" dirty="0" err="1">
                <a:solidFill>
                  <a:srgbClr val="000000"/>
                </a:solidFill>
                <a:latin typeface="Times New Roman" panose="02020603050405020304" pitchFamily="18" charset="0"/>
                <a:cs typeface="Times New Roman" panose="02020603050405020304" pitchFamily="18" charset="0"/>
              </a:rPr>
              <a:t>сағ</a:t>
            </a:r>
            <a:r>
              <a:rPr lang="ru-RU" sz="1100" b="1" dirty="0">
                <a:solidFill>
                  <a:srgbClr val="000000"/>
                </a:solidFill>
                <a:latin typeface="Times New Roman" panose="02020603050405020304" pitchFamily="18" charset="0"/>
                <a:cs typeface="Times New Roman" panose="02020603050405020304" pitchFamily="18" charset="0"/>
              </a:rPr>
              <a:t>. 08-ге </a:t>
            </a:r>
            <a:r>
              <a:rPr lang="ru-RU" sz="1100" b="1" dirty="0" err="1">
                <a:solidFill>
                  <a:srgbClr val="000000"/>
                </a:solidFill>
                <a:latin typeface="Times New Roman" panose="02020603050405020304" pitchFamily="18" charset="0"/>
                <a:cs typeface="Times New Roman" panose="02020603050405020304" pitchFamily="18" charset="0"/>
              </a:rPr>
              <a:t>дейін</a:t>
            </a:r>
            <a:endParaRPr lang="kk-KZ" sz="1100" dirty="0">
              <a:solidFill>
                <a:srgbClr val="000000"/>
              </a:solidFill>
              <a:latin typeface="Times New Roman" panose="02020603050405020304" pitchFamily="18" charset="0"/>
              <a:cs typeface="Times New Roman" panose="02020603050405020304" pitchFamily="18" charset="0"/>
              <a:sym typeface="+mn-ea"/>
            </a:endParaRPr>
          </a:p>
          <a:p>
            <a:pPr lvl="0" algn="just"/>
            <a:r>
              <a:rPr lang="kk-KZ" sz="1100" dirty="0">
                <a:solidFill>
                  <a:srgbClr val="000000"/>
                </a:solidFill>
                <a:latin typeface="Times New Roman" panose="02020603050405020304" pitchFamily="18" charset="0"/>
                <a:cs typeface="Times New Roman" panose="02020603050405020304" pitchFamily="18" charset="0"/>
                <a:sym typeface="+mn-ea"/>
              </a:rPr>
              <a:t>            Көшпелі бұлтты, жауын-шашынсыз</a:t>
            </a:r>
            <a:r>
              <a:rPr lang="kk-KZ" sz="1100" dirty="0">
                <a:solidFill>
                  <a:prstClr val="black"/>
                </a:solidFill>
                <a:latin typeface="Times New Roman" pitchFamily="18" charset="0"/>
                <a:cs typeface="Times New Roman" pitchFamily="18" charset="0"/>
              </a:rPr>
              <a:t>. </a:t>
            </a:r>
            <a:r>
              <a:rPr lang="kk-KZ" sz="1100" dirty="0">
                <a:solidFill>
                  <a:srgbClr val="000000"/>
                </a:solidFill>
                <a:latin typeface="Times New Roman" panose="02020603050405020304" pitchFamily="18" charset="0"/>
                <a:cs typeface="Times New Roman" panose="02020603050405020304" pitchFamily="18" charset="0"/>
                <a:sym typeface="+mn-ea"/>
              </a:rPr>
              <a:t>Жел солтүстік-шығыстан</a:t>
            </a:r>
            <a:r>
              <a:rPr lang="ru-RU" sz="1100" dirty="0">
                <a:solidFill>
                  <a:prstClr val="black"/>
                </a:solidFill>
                <a:latin typeface="Times New Roman" pitchFamily="18" charset="0"/>
                <a:cs typeface="Times New Roman" pitchFamily="18" charset="0"/>
              </a:rPr>
              <a:t>,</a:t>
            </a:r>
            <a:r>
              <a:rPr lang="kk-KZ" sz="1100" dirty="0">
                <a:solidFill>
                  <a:prstClr val="black"/>
                </a:solidFill>
                <a:latin typeface="Times New Roman" pitchFamily="18" charset="0"/>
                <a:cs typeface="Times New Roman" pitchFamily="18" charset="0"/>
              </a:rPr>
              <a:t> күші 9-14 </a:t>
            </a:r>
            <a:r>
              <a:rPr lang="ru-RU" sz="1100" dirty="0">
                <a:solidFill>
                  <a:prstClr val="black"/>
                </a:solidFill>
                <a:latin typeface="Times New Roman" pitchFamily="18" charset="0"/>
                <a:cs typeface="Times New Roman" pitchFamily="18" charset="0"/>
              </a:rPr>
              <a:t>м/с. </a:t>
            </a:r>
            <a:r>
              <a:rPr lang="ru-RU" sz="1100" dirty="0" err="1">
                <a:solidFill>
                  <a:prstClr val="black"/>
                </a:solidFill>
                <a:latin typeface="Times New Roman" pitchFamily="18" charset="0"/>
                <a:cs typeface="Times New Roman" pitchFamily="18" charset="0"/>
              </a:rPr>
              <a:t>Ауа</a:t>
            </a:r>
            <a:r>
              <a:rPr lang="ru-RU" sz="1100" dirty="0">
                <a:solidFill>
                  <a:prstClr val="black"/>
                </a:solidFill>
                <a:latin typeface="Times New Roman" pitchFamily="18" charset="0"/>
                <a:cs typeface="Times New Roman" pitchFamily="18" charset="0"/>
              </a:rPr>
              <a:t> </a:t>
            </a:r>
            <a:r>
              <a:rPr lang="ru-RU" sz="1100" dirty="0" err="1">
                <a:solidFill>
                  <a:prstClr val="black"/>
                </a:solidFill>
                <a:latin typeface="Times New Roman" pitchFamily="18" charset="0"/>
                <a:cs typeface="Times New Roman" pitchFamily="18" charset="0"/>
              </a:rPr>
              <a:t>температурасы</a:t>
            </a:r>
            <a:r>
              <a:rPr lang="ru-RU" sz="1100" dirty="0">
                <a:solidFill>
                  <a:prstClr val="black"/>
                </a:solidFill>
                <a:latin typeface="Times New Roman" pitchFamily="18" charset="0"/>
                <a:cs typeface="Times New Roman" pitchFamily="18" charset="0"/>
              </a:rPr>
              <a:t> </a:t>
            </a:r>
            <a:r>
              <a:rPr lang="ru-RU" sz="1100" dirty="0" err="1">
                <a:solidFill>
                  <a:prstClr val="black"/>
                </a:solidFill>
                <a:latin typeface="Times New Roman" pitchFamily="18" charset="0"/>
                <a:cs typeface="Times New Roman" pitchFamily="18" charset="0"/>
              </a:rPr>
              <a:t>түнде</a:t>
            </a:r>
            <a:r>
              <a:rPr lang="ru-RU" sz="1100" dirty="0">
                <a:solidFill>
                  <a:prstClr val="black"/>
                </a:solidFill>
                <a:latin typeface="Times New Roman" pitchFamily="18" charset="0"/>
                <a:cs typeface="Times New Roman" pitchFamily="18" charset="0"/>
              </a:rPr>
              <a:t> </a:t>
            </a:r>
            <a:r>
              <a:rPr lang="kk-KZ" sz="1100" dirty="0">
                <a:solidFill>
                  <a:prstClr val="black"/>
                </a:solidFill>
                <a:latin typeface="Times New Roman" pitchFamily="18" charset="0"/>
                <a:cs typeface="Times New Roman" pitchFamily="18" charset="0"/>
              </a:rPr>
              <a:t>8-10 </a:t>
            </a:r>
            <a:r>
              <a:rPr lang="ru-RU" sz="1100" dirty="0" err="1">
                <a:solidFill>
                  <a:prstClr val="black"/>
                </a:solidFill>
                <a:latin typeface="Times New Roman" pitchFamily="18" charset="0"/>
                <a:cs typeface="Times New Roman" pitchFamily="18" charset="0"/>
              </a:rPr>
              <a:t>жылы</a:t>
            </a:r>
            <a:r>
              <a:rPr lang="ru-RU" sz="1100" dirty="0">
                <a:solidFill>
                  <a:prstClr val="black"/>
                </a:solidFill>
                <a:latin typeface="Times New Roman" pitchFamily="18" charset="0"/>
                <a:cs typeface="Times New Roman" pitchFamily="18" charset="0"/>
              </a:rPr>
              <a:t>.</a:t>
            </a:r>
          </a:p>
        </p:txBody>
      </p:sp>
      <p:sp>
        <p:nvSpPr>
          <p:cNvPr id="15" name="TextBox 13"/>
          <p:cNvSpPr txBox="1"/>
          <p:nvPr/>
        </p:nvSpPr>
        <p:spPr>
          <a:xfrm>
            <a:off x="5072359" y="3260600"/>
            <a:ext cx="4680169" cy="261610"/>
          </a:xfrm>
          <a:prstGeom prst="rect">
            <a:avLst/>
          </a:prstGeom>
          <a:solidFill>
            <a:srgbClr val="92D050"/>
          </a:solidFill>
        </p:spPr>
        <p:style>
          <a:lnRef idx="3">
            <a:schemeClr val="lt1"/>
          </a:lnRef>
          <a:fillRef idx="1">
            <a:schemeClr val="accent6"/>
          </a:fillRef>
          <a:effectRef idx="1">
            <a:schemeClr val="accent6"/>
          </a:effectRef>
          <a:fontRef idx="minor">
            <a:schemeClr val="lt1"/>
          </a:fontRef>
        </p:style>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lt1"/>
                </a:solidFill>
                <a:latin typeface="+mn-lt"/>
                <a:ea typeface="+mn-ea"/>
                <a:cs typeface="+mn-cs"/>
              </a:defRPr>
            </a:lvl9pPr>
          </a:lstStyle>
          <a:p>
            <a:pPr algn="ctr"/>
            <a:r>
              <a:rPr lang="ru-RU" sz="1100" dirty="0">
                <a:solidFill>
                  <a:schemeClr val="tx1"/>
                </a:solidFill>
                <a:latin typeface="Times New Roman" panose="02020603050405020304" pitchFamily="18" charset="0"/>
                <a:cs typeface="Times New Roman" panose="02020603050405020304" pitchFamily="18" charset="0"/>
              </a:rPr>
              <a:t>1, 2, 3 дәрежелі ҚМЖ ескертуі жоқ</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Прямоугольник 3"/>
          <p:cNvSpPr/>
          <p:nvPr/>
        </p:nvSpPr>
        <p:spPr>
          <a:xfrm>
            <a:off x="128588" y="115888"/>
            <a:ext cx="9648825" cy="6626225"/>
          </a:xfrm>
          <a:prstGeom prst="rect">
            <a:avLst/>
          </a:prstGeom>
          <a:noFill/>
        </p:spPr>
        <p:style>
          <a:lnRef idx="2">
            <a:schemeClr val="accent1">
              <a:shade val="50000"/>
            </a:schemeClr>
          </a:lnRef>
          <a:fillRef idx="1">
            <a:schemeClr val="accent1"/>
          </a:fillRef>
          <a:effectRef idx="0">
            <a:schemeClr val="accent1"/>
          </a:effectRef>
          <a:fontRef idx="minor">
            <a:schemeClr val="lt1"/>
          </a:fontRef>
        </p:style>
        <p:txBody>
          <a:bodyPr anchor="ctr"/>
          <a:lstStyle/>
          <a:p>
            <a:pPr marL="0" marR="0" lvl="0" indent="0" algn="ctr" defTabSz="914400" rtl="0" eaLnBrk="1" fontAlgn="base" latinLnBrk="0" hangingPunct="1">
              <a:lnSpc>
                <a:spcPct val="100000"/>
              </a:lnSpc>
              <a:spcBef>
                <a:spcPct val="0"/>
              </a:spcBef>
              <a:spcAft>
                <a:spcPct val="0"/>
              </a:spcAft>
              <a:buClrTx/>
              <a:buSzTx/>
              <a:buFont typeface="Arial" panose="020B0604020202020204" pitchFamily="34" charset="0"/>
              <a:buNone/>
              <a:defRPr/>
            </a:pPr>
            <a:endParaRPr kumimoji="0" lang="ru-RU" altLang="en-US" sz="1800" b="0" i="0" u="none" strike="noStrike" kern="1200" cap="none" spc="0" normalizeH="0" baseline="0" noProof="0">
              <a:ln>
                <a:noFill/>
              </a:ln>
              <a:solidFill>
                <a:srgbClr val="FFFFFF"/>
              </a:solidFill>
              <a:effectLst/>
              <a:uLnTx/>
              <a:uFillTx/>
              <a:latin typeface="+mn-lt"/>
              <a:ea typeface="+mn-ea"/>
              <a:cs typeface="Arial" panose="020B0604020202020204" pitchFamily="34" charset="0"/>
            </a:endParaRPr>
          </a:p>
        </p:txBody>
      </p:sp>
      <p:cxnSp>
        <p:nvCxnSpPr>
          <p:cNvPr id="13" name="Прямая соединительная линия 12"/>
          <p:cNvCxnSpPr>
            <a:cxnSpLocks noChangeAspect="1"/>
          </p:cNvCxnSpPr>
          <p:nvPr/>
        </p:nvCxnSpPr>
        <p:spPr>
          <a:xfrm>
            <a:off x="4937125" y="115888"/>
            <a:ext cx="15875" cy="6624638"/>
          </a:xfrm>
          <a:prstGeom prst="line">
            <a:avLst/>
          </a:prstGeom>
        </p:spPr>
        <p:style>
          <a:lnRef idx="1">
            <a:schemeClr val="accent1"/>
          </a:lnRef>
          <a:fillRef idx="0">
            <a:schemeClr val="accent1"/>
          </a:fillRef>
          <a:effectRef idx="0">
            <a:schemeClr val="accent1"/>
          </a:effectRef>
          <a:fontRef idx="minor">
            <a:schemeClr val="tx1"/>
          </a:fontRef>
        </p:style>
      </p:cxnSp>
      <p:sp>
        <p:nvSpPr>
          <p:cNvPr id="16" name="TextBox 15">
            <a:extLst>
              <a:ext uri="{FF2B5EF4-FFF2-40B4-BE49-F238E27FC236}">
                <a16:creationId xmlns:a16="http://schemas.microsoft.com/office/drawing/2014/main" id="{E1A8E3C0-CFA9-44DB-A7DD-D1427BEBA2CE}"/>
              </a:ext>
            </a:extLst>
          </p:cNvPr>
          <p:cNvSpPr txBox="1"/>
          <p:nvPr/>
        </p:nvSpPr>
        <p:spPr>
          <a:xfrm>
            <a:off x="317284" y="246083"/>
            <a:ext cx="4635716" cy="523220"/>
          </a:xfrm>
          <a:prstGeom prst="rect">
            <a:avLst/>
          </a:prstGeom>
          <a:noFill/>
        </p:spPr>
        <p:txBody>
          <a:bodyPr wrap="square">
            <a:spAutoFit/>
          </a:bodyPr>
          <a:lstStyle/>
          <a:p>
            <a:pPr algn="ctr"/>
            <a:r>
              <a:rPr lang="ru-RU" sz="1400" b="1" dirty="0">
                <a:solidFill>
                  <a:srgbClr val="000000"/>
                </a:solidFill>
                <a:latin typeface="Times New Roman" pitchFamily="18" charset="0"/>
                <a:cs typeface="Times New Roman" pitchFamily="18" charset="0"/>
                <a:sym typeface="+mn-ea"/>
              </a:rPr>
              <a:t>ҚМЖ КЕЗІНДЕ ХАЛЫҚҚА АРНАЛҒАН ҰСЫНЫСТАР</a:t>
            </a:r>
            <a:endParaRPr lang="ru-RU" sz="1400" b="1" dirty="0"/>
          </a:p>
        </p:txBody>
      </p:sp>
      <p:sp>
        <p:nvSpPr>
          <p:cNvPr id="22" name="Прямоугольник 26"/>
          <p:cNvSpPr/>
          <p:nvPr/>
        </p:nvSpPr>
        <p:spPr>
          <a:xfrm>
            <a:off x="317284" y="4659557"/>
            <a:ext cx="4661089" cy="1508105"/>
          </a:xfrm>
          <a:prstGeom prst="rect">
            <a:avLst/>
          </a:prstGeom>
          <a:noFill/>
          <a:ln w="9525">
            <a:noFill/>
          </a:ln>
        </p:spPr>
        <p:txBody>
          <a:bodyPr wrap="square">
            <a:spAutoFit/>
          </a:bodyPr>
          <a:lstStyle/>
          <a:p>
            <a:pPr algn="just"/>
            <a:r>
              <a:rPr lang="ru-RU" altLang="ru-RU" sz="1200" dirty="0" err="1">
                <a:solidFill>
                  <a:srgbClr val="000000"/>
                </a:solidFill>
                <a:latin typeface="Times New Roman" panose="02020603050405020304" pitchFamily="18" charset="0"/>
                <a:cs typeface="Times New Roman" panose="02020603050405020304" pitchFamily="18" charset="0"/>
              </a:rPr>
              <a:t>Ақтау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қаласында</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атмосфералық</a:t>
            </a:r>
            <a:r>
              <a:rPr lang="ru-RU" altLang="ru-RU" sz="1200" dirty="0">
                <a:solidFill>
                  <a:srgbClr val="000000"/>
                </a:solidFill>
                <a:latin typeface="Times New Roman" panose="02020603050405020304" pitchFamily="18" charset="0"/>
                <a:cs typeface="Times New Roman" panose="02020603050405020304" pitchFamily="18" charset="0"/>
              </a:rPr>
              <a:t> ауаның ластану </a:t>
            </a:r>
            <a:r>
              <a:rPr lang="ru-RU" altLang="ru-RU" sz="1200" dirty="0" err="1">
                <a:solidFill>
                  <a:srgbClr val="000000"/>
                </a:solidFill>
                <a:latin typeface="Times New Roman" panose="02020603050405020304" pitchFamily="18" charset="0"/>
                <a:cs typeface="Times New Roman" panose="02020603050405020304" pitchFamily="18" charset="0"/>
              </a:rPr>
              <a:t>деңгейін</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4 </a:t>
            </a:r>
            <a:r>
              <a:rPr lang="ru-RU" altLang="ru-RU" sz="1200" dirty="0" err="1">
                <a:solidFill>
                  <a:srgbClr val="000000"/>
                </a:solidFill>
                <a:latin typeface="Times New Roman" panose="02020603050405020304" pitchFamily="18" charset="0"/>
                <a:cs typeface="Times New Roman" panose="02020603050405020304" pitchFamily="18" charset="0"/>
              </a:rPr>
              <a:t>бақылау</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бекетінде</a:t>
            </a:r>
            <a:r>
              <a:rPr lang="ru-RU" altLang="ru-RU" sz="1200" dirty="0">
                <a:solidFill>
                  <a:srgbClr val="000000"/>
                </a:solidFill>
                <a:latin typeface="Times New Roman" panose="02020603050405020304" pitchFamily="18" charset="0"/>
                <a:cs typeface="Times New Roman" panose="02020603050405020304" pitchFamily="18" charset="0"/>
              </a:rPr>
              <a:t> </a:t>
            </a:r>
            <a:r>
              <a:rPr lang="ru-RU" altLang="ru-RU" sz="1200" dirty="0" err="1">
                <a:solidFill>
                  <a:srgbClr val="000000"/>
                </a:solidFill>
                <a:latin typeface="Times New Roman" panose="02020603050405020304" pitchFamily="18" charset="0"/>
                <a:cs typeface="Times New Roman" panose="02020603050405020304" pitchFamily="18" charset="0"/>
              </a:rPr>
              <a:t>жүргізіледі</a:t>
            </a:r>
            <a:r>
              <a:rPr lang="ru-RU" altLang="ru-RU" sz="1200" dirty="0">
                <a:solidFill>
                  <a:srgbClr val="000000"/>
                </a:solidFill>
                <a:latin typeface="Times New Roman" panose="02020603050405020304" pitchFamily="18" charset="0"/>
                <a:cs typeface="Times New Roman" panose="02020603050405020304" pitchFamily="18" charset="0"/>
              </a:rPr>
              <a:t>:</a:t>
            </a:r>
          </a:p>
          <a:p>
            <a:pPr algn="just"/>
            <a:r>
              <a:rPr lang="kk-KZ" sz="1200" dirty="0">
                <a:latin typeface="Times New Roman" panose="02020603050405020304" pitchFamily="18" charset="0"/>
                <a:cs typeface="Times New Roman" panose="02020603050405020304" pitchFamily="18" charset="0"/>
              </a:rPr>
              <a:t>№ 3 бекет – </a:t>
            </a:r>
            <a:r>
              <a:rPr lang="ru-RU" sz="1200" dirty="0">
                <a:latin typeface="Times New Roman" panose="02020603050405020304" pitchFamily="18" charset="0"/>
                <a:cs typeface="Times New Roman" panose="02020603050405020304" pitchFamily="18" charset="0"/>
              </a:rPr>
              <a:t>31 </a:t>
            </a:r>
            <a:r>
              <a:rPr lang="ru-RU" sz="1200" dirty="0" err="1">
                <a:latin typeface="Times New Roman" panose="02020603050405020304" pitchFamily="18" charset="0"/>
                <a:cs typeface="Times New Roman" panose="02020603050405020304" pitchFamily="18" charset="0"/>
              </a:rPr>
              <a:t>шағын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a:t>
            </a:r>
            <a:r>
              <a:rPr lang="ru-RU" sz="1200" dirty="0">
                <a:latin typeface="Times New Roman" panose="02020603050405020304" pitchFamily="18" charset="0"/>
                <a:cs typeface="Times New Roman" panose="02020603050405020304" pitchFamily="18" charset="0"/>
              </a:rPr>
              <a:t>, №3 </a:t>
            </a:r>
            <a:r>
              <a:rPr lang="ru-RU" sz="1200" dirty="0" err="1">
                <a:latin typeface="Times New Roman" panose="02020603050405020304" pitchFamily="18" charset="0"/>
                <a:cs typeface="Times New Roman" panose="02020603050405020304" pitchFamily="18" charset="0"/>
              </a:rPr>
              <a:t>мектеп</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аумағында</a:t>
            </a:r>
            <a:r>
              <a:rPr lang="ru-RU" sz="1200" dirty="0">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4 бекет – </a:t>
            </a:r>
            <a:r>
              <a:rPr lang="ru-RU" sz="1200" dirty="0">
                <a:latin typeface="Times New Roman" panose="02020603050405020304" pitchFamily="18" charset="0"/>
                <a:cs typeface="Times New Roman" panose="02020603050405020304" pitchFamily="18" charset="0"/>
              </a:rPr>
              <a:t>12 </a:t>
            </a:r>
            <a:r>
              <a:rPr lang="ru-RU" sz="1200" dirty="0" err="1">
                <a:latin typeface="Times New Roman" panose="02020603050405020304" pitchFamily="18" charset="0"/>
                <a:cs typeface="Times New Roman" panose="02020603050405020304" pitchFamily="18" charset="0"/>
              </a:rPr>
              <a:t>шағын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a:t>
            </a:r>
            <a:r>
              <a:rPr lang="ru-RU" sz="1200" dirty="0">
                <a:latin typeface="Times New Roman" panose="02020603050405020304" pitchFamily="18" charset="0"/>
                <a:cs typeface="Times New Roman" panose="02020603050405020304" pitchFamily="18" charset="0"/>
              </a:rPr>
              <a:t> №22 </a:t>
            </a:r>
            <a:r>
              <a:rPr lang="ru-RU" sz="1200" dirty="0" err="1">
                <a:latin typeface="Times New Roman" panose="02020603050405020304" pitchFamily="18" charset="0"/>
                <a:cs typeface="Times New Roman" panose="02020603050405020304" pitchFamily="18" charset="0"/>
              </a:rPr>
              <a:t>мектеп</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аумағында</a:t>
            </a:r>
            <a:r>
              <a:rPr lang="kk-KZ" sz="1200" dirty="0">
                <a:latin typeface="Times New Roman" panose="02020603050405020304" pitchFamily="18" charset="0"/>
                <a:cs typeface="Times New Roman" panose="02020603050405020304" pitchFamily="18" charset="0"/>
              </a:rPr>
              <a:t>;</a:t>
            </a:r>
            <a:endParaRPr lang="ru-RU" sz="1200" dirty="0">
              <a:latin typeface="Times New Roman" panose="02020603050405020304" pitchFamily="18" charset="0"/>
              <a:cs typeface="Times New Roman" panose="02020603050405020304" pitchFamily="18" charset="0"/>
            </a:endParaRPr>
          </a:p>
          <a:p>
            <a:r>
              <a:rPr lang="kk-KZ" sz="1200" dirty="0">
                <a:latin typeface="Times New Roman" panose="02020603050405020304" pitchFamily="18" charset="0"/>
                <a:cs typeface="Times New Roman" panose="02020603050405020304" pitchFamily="18" charset="0"/>
              </a:rPr>
              <a:t>№ 5 бекет – </a:t>
            </a:r>
            <a:r>
              <a:rPr lang="ru-RU" sz="1200" dirty="0">
                <a:latin typeface="Times New Roman" panose="02020603050405020304" pitchFamily="18" charset="0"/>
                <a:cs typeface="Times New Roman" panose="02020603050405020304" pitchFamily="18" charset="0"/>
              </a:rPr>
              <a:t>12 </a:t>
            </a:r>
            <a:r>
              <a:rPr lang="ru-RU" sz="1200" dirty="0" err="1">
                <a:latin typeface="Times New Roman" panose="02020603050405020304" pitchFamily="18" charset="0"/>
                <a:cs typeface="Times New Roman" panose="02020603050405020304" pitchFamily="18" charset="0"/>
              </a:rPr>
              <a:t>шағын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a:t>
            </a:r>
            <a:r>
              <a:rPr lang="ru-RU" sz="1200" dirty="0">
                <a:latin typeface="Times New Roman" panose="02020603050405020304" pitchFamily="18" charset="0"/>
                <a:cs typeface="Times New Roman" panose="02020603050405020304" pitchFamily="18" charset="0"/>
              </a:rPr>
              <a:t>;</a:t>
            </a:r>
          </a:p>
          <a:p>
            <a:r>
              <a:rPr lang="kk-KZ" sz="1200" dirty="0">
                <a:latin typeface="Times New Roman" panose="02020603050405020304" pitchFamily="18" charset="0"/>
                <a:cs typeface="Times New Roman" panose="02020603050405020304" pitchFamily="18" charset="0"/>
              </a:rPr>
              <a:t>№ 6 бекет – </a:t>
            </a:r>
            <a:r>
              <a:rPr lang="ru-RU" sz="1200" dirty="0">
                <a:latin typeface="Times New Roman" panose="02020603050405020304" pitchFamily="18" charset="0"/>
                <a:cs typeface="Times New Roman" panose="02020603050405020304" pitchFamily="18" charset="0"/>
              </a:rPr>
              <a:t>31 </a:t>
            </a:r>
            <a:r>
              <a:rPr lang="ru-RU" sz="1200" dirty="0" err="1">
                <a:latin typeface="Times New Roman" panose="02020603050405020304" pitchFamily="18" charset="0"/>
                <a:cs typeface="Times New Roman" panose="02020603050405020304" pitchFamily="18" charset="0"/>
              </a:rPr>
              <a:t>шағын</a:t>
            </a:r>
            <a:r>
              <a:rPr lang="ru-RU" sz="1200" dirty="0">
                <a:latin typeface="Times New Roman" panose="02020603050405020304" pitchFamily="18" charset="0"/>
                <a:cs typeface="Times New Roman" panose="02020603050405020304" pitchFamily="18" charset="0"/>
              </a:rPr>
              <a:t> </a:t>
            </a:r>
            <a:r>
              <a:rPr lang="ru-RU" sz="1200" dirty="0" err="1">
                <a:latin typeface="Times New Roman" panose="02020603050405020304" pitchFamily="18" charset="0"/>
                <a:cs typeface="Times New Roman" panose="02020603050405020304" pitchFamily="18" charset="0"/>
              </a:rPr>
              <a:t>аудан</a:t>
            </a:r>
            <a:r>
              <a:rPr lang="ru-RU" sz="1200" dirty="0">
                <a:latin typeface="Times New Roman" panose="02020603050405020304" pitchFamily="18" charset="0"/>
                <a:cs typeface="Times New Roman" panose="02020603050405020304" pitchFamily="18" charset="0"/>
              </a:rPr>
              <a:t>, № 10 </a:t>
            </a:r>
            <a:r>
              <a:rPr lang="ru-RU" sz="1200" dirty="0" err="1">
                <a:latin typeface="Times New Roman" panose="02020603050405020304" pitchFamily="18" charset="0"/>
                <a:cs typeface="Times New Roman" panose="02020603050405020304" pitchFamily="18" charset="0"/>
              </a:rPr>
              <a:t>учаскесі</a:t>
            </a:r>
            <a:r>
              <a:rPr lang="ru-RU" sz="1200" dirty="0">
                <a:latin typeface="Times New Roman" panose="02020603050405020304" pitchFamily="18" charset="0"/>
                <a:cs typeface="Times New Roman" panose="02020603050405020304" pitchFamily="18" charset="0"/>
              </a:rPr>
              <a:t>.</a:t>
            </a:r>
          </a:p>
          <a:p>
            <a:pPr eaLnBrk="0" hangingPunct="0"/>
            <a:r>
              <a:rPr lang="ru-RU" altLang="ru-RU" sz="1000" dirty="0">
                <a:latin typeface="Calibri" panose="020F0502020204030204" pitchFamily="34" charset="0"/>
              </a:rPr>
              <a:t> </a:t>
            </a:r>
          </a:p>
          <a:p>
            <a:pPr eaLnBrk="0" hangingPunct="0"/>
            <a:endParaRPr lang="ru-RU" altLang="ru-RU" sz="1000" dirty="0">
              <a:latin typeface="Times New Roman" panose="02020603050405020304" pitchFamily="18" charset="0"/>
              <a:ea typeface="Times New Roman" panose="02020603050405020304" pitchFamily="18" charset="0"/>
            </a:endParaRPr>
          </a:p>
        </p:txBody>
      </p:sp>
      <p:sp>
        <p:nvSpPr>
          <p:cNvPr id="23" name="Прямоугольник 13"/>
          <p:cNvSpPr/>
          <p:nvPr/>
        </p:nvSpPr>
        <p:spPr>
          <a:xfrm>
            <a:off x="4953000" y="61978"/>
            <a:ext cx="4824413" cy="461963"/>
          </a:xfrm>
          <a:prstGeom prst="rect">
            <a:avLst/>
          </a:prstGeom>
          <a:noFill/>
          <a:ln w="9525">
            <a:noFill/>
          </a:ln>
        </p:spPr>
        <p:txBody>
          <a:bodyPr wrap="square">
            <a:spAutoFit/>
          </a:bodyPr>
          <a:lstStyle/>
          <a:p>
            <a:pPr algn="ctr" eaLnBrk="0" hangingPunct="0"/>
            <a:r>
              <a:rPr lang="ru-RU" altLang="ru-RU" sz="1200" i="1" dirty="0">
                <a:latin typeface="Times New Roman" panose="02020603050405020304" pitchFamily="18" charset="0"/>
                <a:cs typeface="Times New Roman" panose="02020603050405020304" pitchFamily="18" charset="0"/>
              </a:rPr>
              <a:t>«Р» </a:t>
            </a:r>
            <a:r>
              <a:rPr lang="ru-RU" altLang="ru-RU" sz="1200" i="1" dirty="0" err="1">
                <a:latin typeface="Times New Roman" panose="02020603050405020304" pitchFamily="18" charset="0"/>
                <a:cs typeface="Times New Roman" panose="02020603050405020304" pitchFamily="18" charset="0"/>
              </a:rPr>
              <a:t>параметрі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a:t>
            </a:r>
            <a:r>
              <a:rPr lang="ru-RU" altLang="ru-RU" sz="1200" i="1" dirty="0">
                <a:latin typeface="Times New Roman" panose="02020603050405020304" pitchFamily="18" charset="0"/>
                <a:cs typeface="Times New Roman" panose="02020603050405020304" pitchFamily="18" charset="0"/>
              </a:rPr>
              <a:t> қала бойынша ауаның </a:t>
            </a:r>
            <a:r>
              <a:rPr lang="ru-RU" altLang="ru-RU" sz="1200" i="1" dirty="0" err="1">
                <a:latin typeface="Times New Roman" panose="02020603050405020304" pitchFamily="18" charset="0"/>
                <a:cs typeface="Times New Roman" panose="02020603050405020304" pitchFamily="18" charset="0"/>
              </a:rPr>
              <a:t>ластануының</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жалпыланған</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көрсеткіші</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болып</a:t>
            </a:r>
            <a:r>
              <a:rPr lang="ru-RU" altLang="ru-RU" sz="1200" i="1" dirty="0">
                <a:latin typeface="Times New Roman" panose="02020603050405020304" pitchFamily="18" charset="0"/>
                <a:cs typeface="Times New Roman" panose="02020603050405020304" pitchFamily="18" charset="0"/>
              </a:rPr>
              <a:t> </a:t>
            </a:r>
            <a:r>
              <a:rPr lang="ru-RU" altLang="ru-RU" sz="1200" i="1" dirty="0" err="1">
                <a:latin typeface="Times New Roman" panose="02020603050405020304" pitchFamily="18" charset="0"/>
                <a:cs typeface="Times New Roman" panose="02020603050405020304" pitchFamily="18" charset="0"/>
              </a:rPr>
              <a:t>табылады</a:t>
            </a:r>
            <a:r>
              <a:rPr lang="ru-RU" altLang="ru-RU" sz="1200" i="1" dirty="0">
                <a:latin typeface="Times New Roman" panose="02020603050405020304" pitchFamily="18" charset="0"/>
                <a:cs typeface="Times New Roman" panose="02020603050405020304" pitchFamily="18" charset="0"/>
              </a:rPr>
              <a:t>.</a:t>
            </a:r>
            <a:endParaRPr lang="ru-RU" altLang="ru-RU" sz="1200" dirty="0"/>
          </a:p>
        </p:txBody>
      </p:sp>
      <p:grpSp>
        <p:nvGrpSpPr>
          <p:cNvPr id="25" name="Группа 24"/>
          <p:cNvGrpSpPr/>
          <p:nvPr/>
        </p:nvGrpSpPr>
        <p:grpSpPr>
          <a:xfrm>
            <a:off x="5008788" y="4386751"/>
            <a:ext cx="4648915" cy="1780911"/>
            <a:chOff x="173620" y="3799939"/>
            <a:chExt cx="4648915" cy="1953290"/>
          </a:xfrm>
        </p:grpSpPr>
        <p:graphicFrame>
          <p:nvGraphicFramePr>
            <p:cNvPr id="26" name="Таблица 25"/>
            <p:cNvGraphicFramePr/>
            <p:nvPr>
              <p:extLst>
                <p:ext uri="{D42A27DB-BD31-4B8C-83A1-F6EECF244321}">
                  <p14:modId xmlns:p14="http://schemas.microsoft.com/office/powerpoint/2010/main" val="600406625"/>
                </p:ext>
              </p:extLst>
            </p:nvPr>
          </p:nvGraphicFramePr>
          <p:xfrm>
            <a:off x="531522" y="4883920"/>
            <a:ext cx="4035777" cy="869309"/>
          </p:xfrm>
          <a:graphic>
            <a:graphicData uri="http://schemas.openxmlformats.org/drawingml/2006/table">
              <a:tbl>
                <a:tblPr/>
                <a:tblGrid>
                  <a:gridCol w="2017889">
                    <a:extLst>
                      <a:ext uri="{9D8B030D-6E8A-4147-A177-3AD203B41FA5}">
                        <a16:colId xmlns:a16="http://schemas.microsoft.com/office/drawing/2014/main" val="20000"/>
                      </a:ext>
                    </a:extLst>
                  </a:gridCol>
                  <a:gridCol w="2017888">
                    <a:extLst>
                      <a:ext uri="{9D8B030D-6E8A-4147-A177-3AD203B41FA5}">
                        <a16:colId xmlns:a16="http://schemas.microsoft.com/office/drawing/2014/main" val="20001"/>
                      </a:ext>
                    </a:extLst>
                  </a:gridCol>
                </a:tblGrid>
                <a:tr h="336550">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endParaRPr sz="800" dirty="0">
                          <a:latin typeface="Times New Roman" panose="02020603050405020304" pitchFamily="18" charset="0"/>
                          <a:cs typeface="Times New Roman" panose="02020603050405020304" pitchFamily="18" charset="0"/>
                        </a:endParaRPr>
                      </a:p>
                      <a:p>
                        <a:pPr lvl="0" eaLnBrk="1" hangingPunct="1">
                          <a:buNone/>
                        </a:pPr>
                        <a:endParaRPr lang="kk-KZ" sz="800" dirty="0">
                          <a:latin typeface="Times New Roman" panose="02020603050405020304" pitchFamily="18" charset="0"/>
                          <a:cs typeface="Times New Roman" panose="02020603050405020304" pitchFamily="18" charset="0"/>
                        </a:endParaRPr>
                      </a:p>
                      <a:p>
                        <a:pPr lvl="0" eaLnBrk="1" hangingPunct="1">
                          <a:buNone/>
                        </a:pPr>
                        <a:r>
                          <a:rPr lang="ru-RU" sz="800" dirty="0" err="1">
                            <a:latin typeface="Times New Roman" panose="02020603050405020304" pitchFamily="18" charset="0"/>
                            <a:cs typeface="Times New Roman" panose="02020603050405020304" pitchFamily="18" charset="0"/>
                          </a:rPr>
                          <a:t>Баспасөз</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қызметі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2"/>
                          </a:rPr>
                          <a:t>pressmeteo@gmail.com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0"/>
                    </a:ext>
                  </a:extLst>
                </a:tr>
                <a:tr h="334963">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lang="ru-RU" sz="800" dirty="0" err="1">
                            <a:latin typeface="Times New Roman" panose="02020603050405020304" pitchFamily="18" charset="0"/>
                            <a:cs typeface="Times New Roman" panose="02020603050405020304" pitchFamily="18" charset="0"/>
                          </a:rPr>
                          <a:t>Халықаралық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ынтымақтастық</a:t>
                        </a:r>
                        <a:r>
                          <a:rPr lang="ru-RU" sz="800" dirty="0">
                            <a:latin typeface="Times New Roman" panose="02020603050405020304" pitchFamily="18" charset="0"/>
                            <a:cs typeface="Times New Roman" panose="02020603050405020304" pitchFamily="18" charset="0"/>
                          </a:rPr>
                          <a:t> </a:t>
                        </a:r>
                        <a:r>
                          <a:rPr lang="ru-RU" sz="800" dirty="0" err="1">
                            <a:latin typeface="Times New Roman" panose="02020603050405020304" pitchFamily="18" charset="0"/>
                            <a:cs typeface="Times New Roman" panose="02020603050405020304" pitchFamily="18" charset="0"/>
                          </a:rPr>
                          <a:t>бөлімі</a:t>
                        </a:r>
                        <a:endParaRPr lang="ru-RU" altLang="en-US"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eaLnBrk="1" hangingPunct="1">
                          <a:buNone/>
                        </a:pPr>
                        <a:r>
                          <a:rPr sz="800" dirty="0">
                            <a:latin typeface="Times New Roman" panose="02020603050405020304" pitchFamily="18" charset="0"/>
                            <a:cs typeface="Times New Roman" panose="02020603050405020304" pitchFamily="18" charset="0"/>
                          </a:rPr>
                          <a:t>Тел.: +7 (7172) 79-83-35, 79-83-39</a:t>
                        </a:r>
                      </a:p>
                      <a:p>
                        <a:pPr lvl="0" eaLnBrk="1" hangingPunct="1">
                          <a:buNone/>
                        </a:pPr>
                        <a:r>
                          <a:rPr lang="en-US" altLang="x-none" sz="800" dirty="0">
                            <a:latin typeface="Times New Roman" panose="02020603050405020304" pitchFamily="18" charset="0"/>
                            <a:cs typeface="Times New Roman" panose="02020603050405020304" pitchFamily="18" charset="0"/>
                          </a:rPr>
                          <a:t>E-mail: </a:t>
                        </a:r>
                        <a:r>
                          <a:rPr lang="en-US" altLang="x-none" sz="800" b="1" dirty="0">
                            <a:latin typeface="Times New Roman" panose="02020603050405020304" pitchFamily="18" charset="0"/>
                            <a:cs typeface="Times New Roman" panose="02020603050405020304" pitchFamily="18" charset="0"/>
                            <a:hlinkClick r:id="rId3"/>
                          </a:rPr>
                          <a:t>rse.kazhydromet@gmail.com</a:t>
                        </a:r>
                        <a:endParaRPr lang="en-US" altLang="x-none" sz="800" dirty="0">
                          <a:latin typeface="Times New Roman" panose="02020603050405020304" pitchFamily="18" charset="0"/>
                          <a:ea typeface="Times New Roman" panose="02020603050405020304" pitchFamily="18" charset="0"/>
                        </a:endParaRPr>
                      </a:p>
                    </a:txBody>
                    <a:tcPr marT="45748" marB="45748" anchor="ctr">
                      <a:lnL>
                        <a:noFill/>
                      </a:lnL>
                      <a:lnR>
                        <a:noFill/>
                      </a:lnR>
                      <a:lnT>
                        <a:noFill/>
                      </a:lnT>
                      <a:lnB>
                        <a:noFill/>
                      </a:lnB>
                      <a:lnTlToBr>
                        <a:noFill/>
                      </a:lnTlToBr>
                      <a:lnBlToTr>
                        <a:noFill/>
                      </a:lnBlToTr>
                      <a:noFill/>
                    </a:tcPr>
                  </a:tc>
                  <a:extLst>
                    <a:ext uri="{0D108BD9-81ED-4DB2-BD59-A6C34878D82A}">
                      <a16:rowId xmlns:a16="http://schemas.microsoft.com/office/drawing/2014/main" val="10001"/>
                    </a:ext>
                  </a:extLst>
                </a:tr>
              </a:tbl>
            </a:graphicData>
          </a:graphic>
        </p:graphicFrame>
        <p:sp>
          <p:nvSpPr>
            <p:cNvPr id="27" name="Прямоугольник 8"/>
            <p:cNvSpPr/>
            <p:nvPr/>
          </p:nvSpPr>
          <p:spPr>
            <a:xfrm>
              <a:off x="173620" y="4077010"/>
              <a:ext cx="2853666" cy="1046457"/>
            </a:xfrm>
            <a:prstGeom prst="rect">
              <a:avLst/>
            </a:prstGeom>
            <a:noFill/>
            <a:ln w="9525">
              <a:noFill/>
            </a:ln>
          </p:spPr>
          <p:txBody>
            <a:bodyPr wrap="none" anchor="ctr">
              <a:spAutoFit/>
            </a:bodyPr>
            <a:lstStyle/>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kk-KZ" altLang="ru-RU" sz="1200" i="1" dirty="0">
                <a:solidFill>
                  <a:srgbClr val="000000"/>
                </a:solidFill>
                <a:latin typeface="Times New Roman" panose="02020603050405020304" pitchFamily="18" charset="0"/>
                <a:cs typeface="Times New Roman" panose="02020603050405020304" pitchFamily="18" charset="0"/>
              </a:endParaRPr>
            </a:p>
            <a:p>
              <a:pPr algn="ctr"/>
              <a:endParaRPr lang="ru-RU" altLang="ru-RU" sz="1200" i="1" dirty="0">
                <a:solidFill>
                  <a:srgbClr val="000000"/>
                </a:solidFill>
                <a:latin typeface="Times New Roman" panose="02020603050405020304" pitchFamily="18" charset="0"/>
                <a:cs typeface="Times New Roman" panose="02020603050405020304" pitchFamily="18" charset="0"/>
              </a:endParaRPr>
            </a:p>
            <a:p>
              <a:pPr algn="ctr"/>
              <a:r>
                <a:rPr lang="ru-RU" altLang="ru-RU" sz="1000" i="1" dirty="0">
                  <a:latin typeface="Times New Roman" panose="02020603050405020304" pitchFamily="18" charset="0"/>
                  <a:cs typeface="Times New Roman" panose="02020603050405020304" pitchFamily="18" charset="0"/>
                </a:rPr>
                <a:t>           </a:t>
              </a:r>
              <a:r>
                <a:rPr lang="ru-RU" altLang="ru-RU" sz="1000" i="1" dirty="0" err="1">
                  <a:latin typeface="Times New Roman" panose="02020603050405020304" pitchFamily="18" charset="0"/>
                  <a:cs typeface="Times New Roman" panose="02020603050405020304" pitchFamily="18" charset="0"/>
                </a:rPr>
                <a:t>Нұр-Сұлтан</a:t>
              </a:r>
              <a:r>
                <a:rPr lang="ru-RU" altLang="ru-RU" sz="1000" i="1" dirty="0">
                  <a:latin typeface="Times New Roman" panose="02020603050405020304" pitchFamily="18" charset="0"/>
                  <a:cs typeface="Times New Roman" panose="02020603050405020304" pitchFamily="18" charset="0"/>
                </a:rPr>
                <a:t> қ.,  </a:t>
              </a:r>
              <a:r>
                <a:rPr lang="ru-RU" altLang="ru-RU" sz="1000" i="1" dirty="0" err="1">
                  <a:latin typeface="Times New Roman" panose="02020603050405020304" pitchFamily="18" charset="0"/>
                  <a:cs typeface="Times New Roman" panose="02020603050405020304" pitchFamily="18" charset="0"/>
                </a:rPr>
                <a:t>Мәңгілік</a:t>
              </a:r>
              <a:r>
                <a:rPr lang="ru-RU" altLang="ru-RU" sz="1000" i="1" dirty="0">
                  <a:latin typeface="Times New Roman" panose="02020603050405020304" pitchFamily="18" charset="0"/>
                  <a:cs typeface="Times New Roman" panose="02020603050405020304" pitchFamily="18" charset="0"/>
                </a:rPr>
                <a:t> ел </a:t>
              </a:r>
              <a:r>
                <a:rPr lang="ru-RU" altLang="ru-RU" sz="1000" i="1" dirty="0" err="1">
                  <a:latin typeface="Times New Roman" panose="02020603050405020304" pitchFamily="18" charset="0"/>
                  <a:cs typeface="Times New Roman" panose="02020603050405020304" pitchFamily="18" charset="0"/>
                </a:rPr>
                <a:t>даңғылы</a:t>
              </a:r>
              <a:r>
                <a:rPr lang="ru-RU" altLang="ru-RU" sz="1000" i="1" dirty="0">
                  <a:latin typeface="Times New Roman" panose="02020603050405020304" pitchFamily="18" charset="0"/>
                  <a:cs typeface="Times New Roman" panose="02020603050405020304" pitchFamily="18" charset="0"/>
                </a:rPr>
                <a:t>, 11/1</a:t>
              </a:r>
            </a:p>
            <a:p>
              <a:pPr algn="ctr"/>
              <a:endParaRPr lang="ru-RU" altLang="ru-RU" sz="1000" i="1" dirty="0">
                <a:solidFill>
                  <a:srgbClr val="FF0000"/>
                </a:solidFill>
                <a:latin typeface="Times New Roman" panose="02020603050405020304" pitchFamily="18" charset="0"/>
                <a:ea typeface="Times New Roman" panose="02020603050405020304" pitchFamily="18" charset="0"/>
              </a:endParaRPr>
            </a:p>
          </p:txBody>
        </p:sp>
        <p:sp>
          <p:nvSpPr>
            <p:cNvPr id="28" name="Прямоугольник 20"/>
            <p:cNvSpPr/>
            <p:nvPr/>
          </p:nvSpPr>
          <p:spPr>
            <a:xfrm>
              <a:off x="531522" y="3799939"/>
              <a:ext cx="4291013" cy="911431"/>
            </a:xfrm>
            <a:prstGeom prst="rect">
              <a:avLst/>
            </a:prstGeom>
            <a:noFill/>
            <a:ln w="9525">
              <a:noFill/>
            </a:ln>
          </p:spPr>
          <p:txBody>
            <a:bodyPr>
              <a:spAutoFit/>
            </a:bodyPr>
            <a:lstStyle/>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endParaRPr lang="ru-RU" altLang="ru-RU" sz="1200" b="1" i="1" dirty="0">
                <a:solidFill>
                  <a:srgbClr val="000000"/>
                </a:solidFill>
                <a:latin typeface="Times New Roman" panose="02020603050405020304" pitchFamily="18" charset="0"/>
                <a:cs typeface="Times New Roman" panose="02020603050405020304" pitchFamily="18" charset="0"/>
              </a:endParaRPr>
            </a:p>
            <a:p>
              <a:r>
                <a:rPr lang="ru-RU" altLang="ru-RU" sz="1200" b="1" i="1" dirty="0" err="1">
                  <a:solidFill>
                    <a:srgbClr val="000000"/>
                  </a:solidFill>
                  <a:latin typeface="Times New Roman" panose="02020603050405020304" pitchFamily="18" charset="0"/>
                  <a:cs typeface="Times New Roman" panose="02020603050405020304" pitchFamily="18" charset="0"/>
                </a:rPr>
                <a:t>Байланыстар</a:t>
              </a:r>
              <a:r>
                <a:rPr lang="ru-RU" altLang="ru-RU" sz="1200" b="1" i="1" dirty="0">
                  <a:solidFill>
                    <a:srgbClr val="000000"/>
                  </a:solidFill>
                  <a:latin typeface="Times New Roman" panose="02020603050405020304" pitchFamily="18" charset="0"/>
                  <a:cs typeface="Times New Roman" panose="02020603050405020304" pitchFamily="18" charset="0"/>
                </a:rPr>
                <a:t> :</a:t>
              </a:r>
              <a:endParaRPr lang="ru-RU" altLang="ru-RU" sz="1200" b="1" i="1" dirty="0">
                <a:solidFill>
                  <a:srgbClr val="000000"/>
                </a:solidFill>
                <a:latin typeface="Times New Roman" panose="02020603050405020304" pitchFamily="18" charset="0"/>
                <a:ea typeface="Times New Roman" panose="02020603050405020304" pitchFamily="18" charset="0"/>
              </a:endParaRPr>
            </a:p>
          </p:txBody>
        </p:sp>
      </p:grpSp>
      <p:sp>
        <p:nvSpPr>
          <p:cNvPr id="29" name="Прямоугольник 11"/>
          <p:cNvSpPr/>
          <p:nvPr/>
        </p:nvSpPr>
        <p:spPr>
          <a:xfrm>
            <a:off x="4978373" y="6486526"/>
            <a:ext cx="4846714" cy="246221"/>
          </a:xfrm>
          <a:prstGeom prst="rect">
            <a:avLst/>
          </a:prstGeom>
          <a:noFill/>
          <a:ln w="9525">
            <a:noFill/>
          </a:ln>
        </p:spPr>
        <p:txBody>
          <a:bodyPr wrap="square">
            <a:spAutoFit/>
          </a:bodyPr>
          <a:lstStyle/>
          <a:p>
            <a:pPr algn="ctr" eaLnBrk="0" hangingPunct="0"/>
            <a:r>
              <a:rPr lang="ru-RU" altLang="en-US" sz="1000" b="1" i="1" dirty="0" err="1">
                <a:solidFill>
                  <a:srgbClr val="17375E"/>
                </a:solidFill>
                <a:latin typeface="Times New Roman" panose="02020603050405020304" pitchFamily="18" charset="0"/>
                <a:cs typeface="Times New Roman" panose="02020603050405020304" pitchFamily="18" charset="0"/>
              </a:rPr>
              <a:t>Ақпаратты</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пайдаланған</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кезде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Қазгидромет</a:t>
            </a:r>
            <a:r>
              <a:rPr lang="ru-RU" altLang="en-US" sz="1000" b="1" i="1" dirty="0">
                <a:solidFill>
                  <a:srgbClr val="17375E"/>
                </a:solidFill>
                <a:latin typeface="Times New Roman" panose="02020603050405020304" pitchFamily="18" charset="0"/>
                <a:cs typeface="Times New Roman" panose="02020603050405020304" pitchFamily="18" charset="0"/>
              </a:rPr>
              <a:t>" РМК-</a:t>
            </a:r>
            <a:r>
              <a:rPr lang="ru-RU" altLang="en-US" sz="1000" b="1" i="1" dirty="0" err="1">
                <a:solidFill>
                  <a:srgbClr val="17375E"/>
                </a:solidFill>
                <a:latin typeface="Times New Roman" panose="02020603050405020304" pitchFamily="18" charset="0"/>
                <a:cs typeface="Times New Roman" panose="02020603050405020304" pitchFamily="18" charset="0"/>
              </a:rPr>
              <a:t>ға</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сілтеме</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жасау</a:t>
            </a:r>
            <a:r>
              <a:rPr lang="ru-RU" altLang="en-US" sz="1000" b="1" i="1" dirty="0">
                <a:solidFill>
                  <a:srgbClr val="17375E"/>
                </a:solidFill>
                <a:latin typeface="Times New Roman" panose="02020603050405020304" pitchFamily="18" charset="0"/>
                <a:cs typeface="Times New Roman" panose="02020603050405020304" pitchFamily="18" charset="0"/>
              </a:rPr>
              <a:t> </a:t>
            </a:r>
            <a:r>
              <a:rPr lang="ru-RU" altLang="en-US" sz="1000" b="1" i="1" dirty="0" err="1">
                <a:solidFill>
                  <a:srgbClr val="17375E"/>
                </a:solidFill>
                <a:latin typeface="Times New Roman" panose="02020603050405020304" pitchFamily="18" charset="0"/>
                <a:cs typeface="Times New Roman" panose="02020603050405020304" pitchFamily="18" charset="0"/>
              </a:rPr>
              <a:t>міндетті</a:t>
            </a:r>
            <a:r>
              <a:rPr lang="ru-RU" altLang="en-US" sz="1000" b="1" i="1" dirty="0">
                <a:solidFill>
                  <a:srgbClr val="17375E"/>
                </a:solidFill>
                <a:latin typeface="Times New Roman" panose="02020603050405020304" pitchFamily="18" charset="0"/>
                <a:cs typeface="Times New Roman" panose="02020603050405020304" pitchFamily="18" charset="0"/>
              </a:rPr>
              <a:t> </a:t>
            </a:r>
            <a:endParaRPr lang="ru-RU" altLang="en-US" sz="1000" b="1" i="1" dirty="0">
              <a:solidFill>
                <a:srgbClr val="17375E"/>
              </a:solidFill>
              <a:latin typeface="Times New Roman" panose="02020603050405020304" pitchFamily="18" charset="0"/>
              <a:ea typeface="Times New Roman" panose="02020603050405020304" pitchFamily="18" charset="0"/>
            </a:endParaRPr>
          </a:p>
        </p:txBody>
      </p:sp>
      <p:sp>
        <p:nvSpPr>
          <p:cNvPr id="18" name="Прямоугольник 1"/>
          <p:cNvSpPr/>
          <p:nvPr/>
        </p:nvSpPr>
        <p:spPr>
          <a:xfrm>
            <a:off x="5072552" y="6167662"/>
            <a:ext cx="4521389" cy="306705"/>
          </a:xfrm>
          <a:prstGeom prst="rect">
            <a:avLst/>
          </a:prstGeom>
          <a:solidFill>
            <a:schemeClr val="bg1"/>
          </a:solidFill>
          <a:ln w="9525">
            <a:noFill/>
          </a:ln>
        </p:spPr>
        <p:txBody>
          <a:bodyPr wrap="square">
            <a:spAutoFit/>
          </a:bodyPr>
          <a:lstStyle/>
          <a:p>
            <a:pPr eaLnBrk="0" hangingPunct="0"/>
            <a:r>
              <a:rPr lang="ru-RU" altLang="ru-RU" sz="1400" b="1" i="1" dirty="0">
                <a:solidFill>
                  <a:srgbClr val="000000"/>
                </a:solidFill>
                <a:latin typeface="Calibri" panose="020F0502020204030204" pitchFamily="34"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Дайындаған</a:t>
            </a:r>
            <a:r>
              <a:rPr lang="en-US" altLang="ru-RU" sz="1200" b="1" i="1" dirty="0">
                <a:solidFill>
                  <a:srgbClr val="000000"/>
                </a:solidFill>
                <a:latin typeface="Times New Roman" panose="02020603050405020304" pitchFamily="18" charset="0"/>
                <a:cs typeface="Times New Roman" panose="02020603050405020304" pitchFamily="18" charset="0"/>
              </a:rPr>
              <a:t>:</a:t>
            </a:r>
            <a:r>
              <a:rPr lang="ru-RU" altLang="ru-RU" sz="1200" b="1" i="1" dirty="0">
                <a:solidFill>
                  <a:srgbClr val="000000"/>
                </a:solidFill>
                <a:latin typeface="Times New Roman" panose="02020603050405020304" pitchFamily="18" charset="0"/>
                <a:cs typeface="Times New Roman" panose="02020603050405020304" pitchFamily="18" charset="0"/>
              </a:rPr>
              <a:t> </a:t>
            </a:r>
            <a:r>
              <a:rPr lang="kk-KZ" altLang="ru-RU" sz="1200" b="1" i="1" dirty="0">
                <a:solidFill>
                  <a:srgbClr val="000000"/>
                </a:solidFill>
                <a:latin typeface="Times New Roman" panose="02020603050405020304" pitchFamily="18" charset="0"/>
                <a:cs typeface="Times New Roman" panose="02020603050405020304" pitchFamily="18" charset="0"/>
              </a:rPr>
              <a:t>Қабдуалиева М.С.</a:t>
            </a:r>
            <a:endParaRPr lang="ru-RU" sz="1200" b="1" i="1" dirty="0">
              <a:solidFill>
                <a:srgbClr val="000000"/>
              </a:solidFill>
              <a:latin typeface="Times New Roman" panose="02020603050405020304" pitchFamily="18" charset="0"/>
              <a:ea typeface="Times New Roman" panose="02020603050405020304" pitchFamily="18" charset="0"/>
            </a:endParaRPr>
          </a:p>
        </p:txBody>
      </p:sp>
      <p:graphicFrame>
        <p:nvGraphicFramePr>
          <p:cNvPr id="19" name="Таблица 18"/>
          <p:cNvGraphicFramePr/>
          <p:nvPr>
            <p:extLst>
              <p:ext uri="{D42A27DB-BD31-4B8C-83A1-F6EECF244321}">
                <p14:modId xmlns:p14="http://schemas.microsoft.com/office/powerpoint/2010/main" val="3741167895"/>
              </p:ext>
            </p:extLst>
          </p:nvPr>
        </p:nvGraphicFramePr>
        <p:xfrm>
          <a:off x="5111853" y="552735"/>
          <a:ext cx="4473537" cy="762000"/>
        </p:xfrm>
        <a:graphic>
          <a:graphicData uri="http://schemas.openxmlformats.org/drawingml/2006/table">
            <a:tbl>
              <a:tblPr/>
              <a:tblGrid>
                <a:gridCol w="989478">
                  <a:extLst>
                    <a:ext uri="{9D8B030D-6E8A-4147-A177-3AD203B41FA5}">
                      <a16:colId xmlns:a16="http://schemas.microsoft.com/office/drawing/2014/main" val="20000"/>
                    </a:ext>
                  </a:extLst>
                </a:gridCol>
                <a:gridCol w="3484059">
                  <a:extLst>
                    <a:ext uri="{9D8B030D-6E8A-4147-A177-3AD203B41FA5}">
                      <a16:colId xmlns:a16="http://schemas.microsoft.com/office/drawing/2014/main" val="20001"/>
                    </a:ext>
                  </a:extLst>
                </a:gridCol>
              </a:tblGrid>
              <a:tr h="14319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ru-RU" sz="1000" b="0" i="0" dirty="0">
                          <a:latin typeface="Times New Roman" panose="02020603050405020304" pitchFamily="18" charset="0"/>
                          <a:cs typeface="Times New Roman" panose="02020603050405020304" pitchFamily="18" charset="0"/>
                        </a:rPr>
                        <a:t>«Р» </a:t>
                      </a:r>
                      <a:r>
                        <a:rPr lang="ru-RU" altLang="ru-RU" sz="1000" b="0" i="0" dirty="0" err="1">
                          <a:latin typeface="Times New Roman" panose="02020603050405020304" pitchFamily="18" charset="0"/>
                          <a:cs typeface="Times New Roman" panose="02020603050405020304" pitchFamily="18" charset="0"/>
                        </a:rPr>
                        <a:t>өлшемі</a:t>
                      </a:r>
                      <a:endParaRPr lang="ru-RU" altLang="en-US" sz="1000" b="0" i="0" dirty="0">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b="0" i="0" dirty="0">
                          <a:solidFill>
                            <a:srgbClr val="000000"/>
                          </a:solidFill>
                          <a:latin typeface="Times New Roman" panose="02020603050405020304" pitchFamily="18" charset="0"/>
                        </a:rPr>
                        <a:t>Ластану </a:t>
                      </a:r>
                      <a:r>
                        <a:rPr lang="ru-RU" sz="1000" b="0" i="0" dirty="0" err="1">
                          <a:solidFill>
                            <a:srgbClr val="000000"/>
                          </a:solidFill>
                          <a:latin typeface="Times New Roman" panose="02020603050405020304" pitchFamily="18" charset="0"/>
                        </a:rPr>
                        <a:t>дәрежесін</a:t>
                      </a:r>
                      <a:r>
                        <a:rPr lang="ru-RU" sz="1000" b="0" i="0" dirty="0">
                          <a:solidFill>
                            <a:srgbClr val="000000"/>
                          </a:solidFill>
                          <a:latin typeface="Times New Roman" panose="02020603050405020304" pitchFamily="18" charset="0"/>
                        </a:rPr>
                        <a:t> </a:t>
                      </a:r>
                      <a:r>
                        <a:rPr lang="ru-RU" sz="1000" b="0" i="0" dirty="0" err="1">
                          <a:solidFill>
                            <a:srgbClr val="000000"/>
                          </a:solidFill>
                          <a:latin typeface="Times New Roman" panose="02020603050405020304" pitchFamily="18" charset="0"/>
                        </a:rPr>
                        <a:t>анықтау</a:t>
                      </a:r>
                      <a:endParaRPr lang="ru-RU" altLang="en-US" sz="1000" b="0" i="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98259">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Р &lt; 0,22</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төмен</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83561">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0,22 ≤ Р &lt; 0,29</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altLang="en-US" sz="1000" dirty="0">
                          <a:solidFill>
                            <a:srgbClr val="000000"/>
                          </a:solidFill>
                          <a:latin typeface="Times New Roman" panose="02020603050405020304" pitchFamily="18" charset="0"/>
                        </a:rPr>
                        <a:t>көтеріңкі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102795">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b" hangingPunct="1">
                        <a:buNone/>
                      </a:pPr>
                      <a:r>
                        <a:rPr lang="ru-RU" sz="900" b="0" i="0" u="none" kern="1200" baseline="0" dirty="0">
                          <a:solidFill>
                            <a:schemeClr val="tx1"/>
                          </a:solidFill>
                          <a:effectLst/>
                          <a:latin typeface="Times New Roman" panose="02020603050405020304" pitchFamily="18" charset="0"/>
                          <a:ea typeface="+mn-ea"/>
                          <a:cs typeface="Times New Roman" panose="02020603050405020304" pitchFamily="18" charset="0"/>
                        </a:rPr>
                        <a:t>0,29 ≤ Р &lt; 0,3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жоғары</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r h="117584">
                <a:tc>
                  <a:txBody>
                    <a:bodyPr/>
                    <a:lstStyle/>
                    <a:p>
                      <a:pPr marL="0" marR="0" lvl="0" indent="0" algn="ctr" defTabSz="914400" rtl="0" eaLnBrk="1" fontAlgn="b" latinLnBrk="0" hangingPunct="1">
                        <a:lnSpc>
                          <a:spcPct val="100000"/>
                        </a:lnSpc>
                        <a:spcBef>
                          <a:spcPts val="0"/>
                        </a:spcBef>
                        <a:spcAft>
                          <a:spcPts val="0"/>
                        </a:spcAft>
                        <a:buClrTx/>
                        <a:buSzTx/>
                        <a:buFontTx/>
                        <a:buNone/>
                        <a:tabLst/>
                        <a:defRPr/>
                      </a:pPr>
                      <a:r>
                        <a:rPr lang="ru-RU" sz="900" kern="1200" dirty="0">
                          <a:solidFill>
                            <a:schemeClr val="tx1"/>
                          </a:solidFill>
                          <a:effectLst/>
                          <a:latin typeface="Times New Roman" panose="02020603050405020304" pitchFamily="18" charset="0"/>
                          <a:ea typeface="+mn-ea"/>
                          <a:cs typeface="Times New Roman" panose="02020603050405020304" pitchFamily="18" charset="0"/>
                        </a:rPr>
                        <a:t>Р ≥ 0,3</a:t>
                      </a:r>
                      <a:endParaRPr lang="ru-RU" altLang="en-US" sz="900" dirty="0">
                        <a:solidFill>
                          <a:srgbClr val="000000"/>
                        </a:solidFill>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algn="ctr"/>
                      <a:r>
                        <a:rPr lang="kk-KZ" sz="1000" dirty="0">
                          <a:latin typeface="Times New Roman" panose="02020603050405020304" pitchFamily="18" charset="0"/>
                          <a:cs typeface="Times New Roman" panose="02020603050405020304" pitchFamily="18" charset="0"/>
                        </a:rPr>
                        <a:t>өте</a:t>
                      </a:r>
                      <a:r>
                        <a:rPr lang="kk-KZ" sz="1000" baseline="0" dirty="0">
                          <a:latin typeface="Times New Roman" panose="02020603050405020304" pitchFamily="18" charset="0"/>
                          <a:cs typeface="Times New Roman" panose="02020603050405020304" pitchFamily="18" charset="0"/>
                        </a:rPr>
                        <a:t> жоғары</a:t>
                      </a:r>
                      <a:endParaRPr lang="ru-RU" sz="1000" dirty="0">
                        <a:latin typeface="Times New Roman" panose="02020603050405020304" pitchFamily="18" charset="0"/>
                        <a:cs typeface="Times New Roman" panose="02020603050405020304" pitchFamily="18" charset="0"/>
                      </a:endParaRPr>
                    </a:p>
                  </a:txBody>
                  <a:tcPr marL="0" marR="0" marT="0" marB="0" anchor="ctr">
                    <a:lnL w="6350" cap="flat" cmpd="sng" algn="ctr">
                      <a:solidFill>
                        <a:srgbClr val="000000"/>
                      </a:solidFill>
                      <a:prstDash val="solid"/>
                      <a:round/>
                      <a:headEnd type="none" w="med" len="med"/>
                      <a:tailEnd type="none" w="med" len="med"/>
                    </a:lnL>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4"/>
                  </a:ext>
                </a:extLst>
              </a:tr>
            </a:tbl>
          </a:graphicData>
        </a:graphic>
      </p:graphicFrame>
      <p:sp>
        <p:nvSpPr>
          <p:cNvPr id="2" name="Прямоугольник 1"/>
          <p:cNvSpPr/>
          <p:nvPr/>
        </p:nvSpPr>
        <p:spPr>
          <a:xfrm>
            <a:off x="302994" y="792056"/>
            <a:ext cx="1580497" cy="307777"/>
          </a:xfrm>
          <a:prstGeom prst="rect">
            <a:avLst/>
          </a:prstGeom>
          <a:noFill/>
        </p:spPr>
        <p:txBody>
          <a:bodyPr wrap="none">
            <a:spAutoFit/>
          </a:bodyPr>
          <a:lstStyle/>
          <a:p>
            <a:pPr indent="176213" algn="just">
              <a:spcAft>
                <a:spcPts val="0"/>
              </a:spcAft>
            </a:pPr>
            <a:r>
              <a:rPr lang="kk-KZ" sz="1400" dirty="0">
                <a:latin typeface="Times New Roman" panose="02020603050405020304" pitchFamily="18" charset="0"/>
                <a:cs typeface="Times New Roman" panose="02020603050405020304" pitchFamily="18" charset="0"/>
              </a:rPr>
              <a:t>Ұсыныстар жоқ</a:t>
            </a:r>
            <a:endParaRPr lang="ru-RU" sz="1400" dirty="0">
              <a:latin typeface="Times New Roman" panose="02020603050405020304" pitchFamily="18" charset="0"/>
              <a:cs typeface="Times New Roman" panose="02020603050405020304" pitchFamily="18" charset="0"/>
            </a:endParaRPr>
          </a:p>
        </p:txBody>
      </p:sp>
      <p:sp>
        <p:nvSpPr>
          <p:cNvPr id="30" name="Прямоугольник 29"/>
          <p:cNvSpPr/>
          <p:nvPr/>
        </p:nvSpPr>
        <p:spPr>
          <a:xfrm>
            <a:off x="4953000" y="1276330"/>
            <a:ext cx="4839166" cy="830997"/>
          </a:xfrm>
          <a:prstGeom prst="rect">
            <a:avLst/>
          </a:prstGeom>
          <a:noFill/>
          <a:ln w="9525">
            <a:noFill/>
          </a:ln>
        </p:spPr>
        <p:txBody>
          <a:bodyPr wrap="square">
            <a:spAutoFit/>
          </a:bodyPr>
          <a:lstStyle>
            <a:defPPr>
              <a:defRPr lang="ru-RU"/>
            </a:defPPr>
            <a:lvl1pPr marL="0" lvl="0"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vl6pPr marL="2286000" lvl="5"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6pPr>
            <a:lvl7pPr marL="2743200" lvl="6"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7pPr>
            <a:lvl8pPr marL="3200400" lvl="7"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8pPr>
            <a:lvl9pPr marL="3657600" lvl="8"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9pPr>
          </a:lstStyle>
          <a:p>
            <a:pPr algn="just"/>
            <a:r>
              <a:rPr lang="kk-KZ" altLang="ru-RU" sz="800" i="1" dirty="0">
                <a:solidFill>
                  <a:srgbClr val="000000"/>
                </a:solidFill>
                <a:latin typeface="Times New Roman" panose="02020603050405020304" pitchFamily="18" charset="0"/>
                <a:cs typeface="Times New Roman" panose="02020603050405020304" pitchFamily="18" charset="0"/>
              </a:rPr>
              <a:t>*Жалпы қала бойынша ауаның ластануының жалпыланған көрсеткішін есептеу және ЖМҚ дәрежесін анықтау "қолайсыз метеорологиялық жағдайлар туралы ақпаратты ұсыну ережесінде, осындай ақпараттың құрамы мен мазмұнына қойылатын талаптарда, оны жариялау және мүдделі тұлғаларға ұсыну тәртібінде"келтірілген нұсқауларға сәйкес жүргізіледі.</a:t>
            </a:r>
          </a:p>
          <a:p>
            <a:pPr algn="just"/>
            <a:r>
              <a:rPr lang="kk-KZ" altLang="ru-RU" sz="800" i="1" dirty="0">
                <a:solidFill>
                  <a:srgbClr val="000000"/>
                </a:solidFill>
                <a:latin typeface="Times New Roman" panose="02020603050405020304" pitchFamily="18" charset="0"/>
                <a:cs typeface="Times New Roman" panose="02020603050405020304" pitchFamily="18" charset="0"/>
              </a:rPr>
              <a:t>ҚР әрбір қаласы үшін "Р" параметрінің градациясы жеке болып табылады, көпжылдық деректер негізінде есептеледі.</a:t>
            </a:r>
            <a:endParaRPr lang="ru-RU" altLang="ru-RU" sz="800" i="1" dirty="0">
              <a:solidFill>
                <a:srgbClr val="000000"/>
              </a:solidFill>
              <a:latin typeface="Times New Roman" panose="02020603050405020304" pitchFamily="18" charset="0"/>
              <a:cs typeface="Times New Roman" panose="02020603050405020304" pitchFamily="18" charset="0"/>
            </a:endParaRPr>
          </a:p>
        </p:txBody>
      </p:sp>
      <p:sp>
        <p:nvSpPr>
          <p:cNvPr id="31" name="Прямоугольник 30"/>
          <p:cNvSpPr/>
          <p:nvPr/>
        </p:nvSpPr>
        <p:spPr>
          <a:xfrm>
            <a:off x="4961166" y="2067124"/>
            <a:ext cx="4774909" cy="369332"/>
          </a:xfrm>
          <a:prstGeom prst="rect">
            <a:avLst/>
          </a:prstGeom>
        </p:spPr>
        <p:txBody>
          <a:bodyPr wrap="square">
            <a:spAutoFit/>
          </a:bodyPr>
          <a:lstStyle/>
          <a:p>
            <a:pPr algn="ctr" eaLnBrk="0" hangingPunct="0"/>
            <a:r>
              <a:rPr lang="ru-RU" sz="1200" i="1" dirty="0" err="1">
                <a:latin typeface="Times New Roman" panose="02020603050405020304" pitchFamily="18" charset="0"/>
                <a:cs typeface="Times New Roman" panose="02020603050405020304" pitchFamily="18" charset="0"/>
              </a:rPr>
              <a:t>Әртүрлі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дәрежедегі</a:t>
            </a:r>
            <a:r>
              <a:rPr lang="ru-RU" sz="1200" i="1" dirty="0">
                <a:latin typeface="Times New Roman" panose="02020603050405020304" pitchFamily="18" charset="0"/>
                <a:cs typeface="Times New Roman" panose="02020603050405020304" pitchFamily="18" charset="0"/>
              </a:rPr>
              <a:t> ҚМЖ </a:t>
            </a:r>
            <a:r>
              <a:rPr lang="ru-RU" sz="1200" i="1" dirty="0" err="1">
                <a:latin typeface="Times New Roman" panose="02020603050405020304" pitchFamily="18" charset="0"/>
                <a:cs typeface="Times New Roman" panose="02020603050405020304" pitchFamily="18" charset="0"/>
              </a:rPr>
              <a:t>туралы</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ескертулерді</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ұсыну</a:t>
            </a:r>
            <a:r>
              <a:rPr lang="ru-RU" sz="1200" i="1" dirty="0">
                <a:latin typeface="Times New Roman" panose="02020603050405020304" pitchFamily="18" charset="0"/>
                <a:cs typeface="Times New Roman" panose="02020603050405020304" pitchFamily="18" charset="0"/>
              </a:rPr>
              <a:t> </a:t>
            </a:r>
            <a:r>
              <a:rPr lang="ru-RU" sz="1200" i="1" dirty="0" err="1">
                <a:latin typeface="Times New Roman" panose="02020603050405020304" pitchFamily="18" charset="0"/>
                <a:cs typeface="Times New Roman" panose="02020603050405020304" pitchFamily="18" charset="0"/>
              </a:rPr>
              <a:t>шарттары</a:t>
            </a:r>
            <a:r>
              <a:rPr lang="ru-RU" dirty="0">
                <a:latin typeface="Times New Roman" panose="02020603050405020304" pitchFamily="18" charset="0"/>
                <a:cs typeface="Times New Roman" panose="02020603050405020304" pitchFamily="18" charset="0"/>
              </a:rPr>
              <a:t> </a:t>
            </a:r>
            <a:endParaRPr lang="ru-RU" altLang="ru-RU" dirty="0">
              <a:latin typeface="Times New Roman" panose="02020603050405020304" pitchFamily="18" charset="0"/>
              <a:cs typeface="Times New Roman" panose="02020603050405020304" pitchFamily="18" charset="0"/>
            </a:endParaRPr>
          </a:p>
        </p:txBody>
      </p:sp>
      <p:graphicFrame>
        <p:nvGraphicFramePr>
          <p:cNvPr id="32" name="Таблица 31"/>
          <p:cNvGraphicFramePr/>
          <p:nvPr>
            <p:extLst>
              <p:ext uri="{D42A27DB-BD31-4B8C-83A1-F6EECF244321}">
                <p14:modId xmlns:p14="http://schemas.microsoft.com/office/powerpoint/2010/main" val="2466876938"/>
              </p:ext>
            </p:extLst>
          </p:nvPr>
        </p:nvGraphicFramePr>
        <p:xfrm>
          <a:off x="5030174" y="2405929"/>
          <a:ext cx="4606143" cy="2107132"/>
        </p:xfrm>
        <a:graphic>
          <a:graphicData uri="http://schemas.openxmlformats.org/drawingml/2006/table">
            <a:tbl>
              <a:tblPr/>
              <a:tblGrid>
                <a:gridCol w="848019">
                  <a:extLst>
                    <a:ext uri="{9D8B030D-6E8A-4147-A177-3AD203B41FA5}">
                      <a16:colId xmlns:a16="http://schemas.microsoft.com/office/drawing/2014/main" val="20000"/>
                    </a:ext>
                  </a:extLst>
                </a:gridCol>
                <a:gridCol w="3758124">
                  <a:extLst>
                    <a:ext uri="{9D8B030D-6E8A-4147-A177-3AD203B41FA5}">
                      <a16:colId xmlns:a16="http://schemas.microsoft.com/office/drawing/2014/main" val="20001"/>
                    </a:ext>
                  </a:extLst>
                </a:gridCol>
              </a:tblGrid>
              <a:tr h="287452">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sz="1000" dirty="0">
                          <a:solidFill>
                            <a:srgbClr val="000000"/>
                          </a:solidFill>
                          <a:latin typeface="Times New Roman" panose="02020603050405020304" pitchFamily="18" charset="0"/>
                        </a:rPr>
                        <a:t>ҚМЖ</a:t>
                      </a:r>
                    </a:p>
                    <a:p>
                      <a:pPr lvl="0" algn="ctr" eaLnBrk="1" fontAlgn="ctr" hangingPunct="1">
                        <a:buNone/>
                      </a:pPr>
                      <a:r>
                        <a:rPr lang="ru-RU" sz="1000" dirty="0" err="1">
                          <a:solidFill>
                            <a:srgbClr val="000000"/>
                          </a:solidFill>
                          <a:latin typeface="Times New Roman" panose="02020603050405020304" pitchFamily="18" charset="0"/>
                        </a:rPr>
                        <a:t>дәрежесі</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lvl1pPr marL="0" lvl="0" indent="0" algn="l" defTabSz="914400" rtl="0" eaLnBrk="0" fontAlgn="base" latinLnBrk="0" hangingPunct="0">
                        <a:lnSpc>
                          <a:spcPct val="100000"/>
                        </a:lnSpc>
                        <a:spcBef>
                          <a:spcPct val="0"/>
                        </a:spcBef>
                        <a:spcAft>
                          <a:spcPct val="0"/>
                        </a:spcAft>
                        <a:buFont typeface="Arial" panose="020B0604020202020204" pitchFamily="34" charset="0"/>
                        <a:buNone/>
                        <a:defRPr sz="1800" b="0" i="0" u="none" kern="1200" baseline="0">
                          <a:solidFill>
                            <a:schemeClr val="tx1"/>
                          </a:solidFill>
                          <a:latin typeface="Calibri" panose="020F0502020204030204" pitchFamily="34" charset="0"/>
                          <a:ea typeface="+mn-ea"/>
                        </a:defRPr>
                      </a:lvl1pPr>
                      <a:lvl2pPr marL="457200" lvl="1"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2pPr>
                      <a:lvl3pPr marL="914400" lvl="2"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3pPr>
                      <a:lvl4pPr marL="1371600" lvl="3"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4pPr>
                      <a:lvl5pPr marL="1828800" lvl="4" indent="0" algn="l" defTabSz="914400" rtl="0" eaLnBrk="1" fontAlgn="base" latinLnBrk="0" hangingPunct="1">
                        <a:lnSpc>
                          <a:spcPct val="100000"/>
                        </a:lnSpc>
                        <a:spcBef>
                          <a:spcPct val="0"/>
                        </a:spcBef>
                        <a:spcAft>
                          <a:spcPct val="0"/>
                        </a:spcAft>
                        <a:buFont typeface="Arial" panose="020B0604020202020204" pitchFamily="34" charset="0"/>
                        <a:buNone/>
                        <a:defRPr b="0" i="0" u="none" kern="1200" baseline="0">
                          <a:solidFill>
                            <a:schemeClr val="tx1"/>
                          </a:solidFill>
                          <a:latin typeface="Calibri" panose="020F0502020204030204" pitchFamily="34" charset="0"/>
                          <a:ea typeface="+mn-ea"/>
                          <a:cs typeface="+mn-cs"/>
                        </a:defRPr>
                      </a:lvl5pPr>
                    </a:lstStyle>
                    <a:p>
                      <a:pPr lvl="0" algn="ctr" eaLnBrk="1" fontAlgn="ctr" hangingPunct="1">
                        <a:buNone/>
                      </a:pPr>
                      <a:r>
                        <a:rPr lang="ru-RU" altLang="en-US" sz="1000" dirty="0" err="1">
                          <a:solidFill>
                            <a:srgbClr val="000000"/>
                          </a:solidFill>
                          <a:latin typeface="Times New Roman" panose="02020603050405020304" pitchFamily="18" charset="0"/>
                        </a:rPr>
                        <a:t>Ескерту</a:t>
                      </a:r>
                      <a:r>
                        <a:rPr lang="ru-RU" altLang="en-US" sz="1000" dirty="0">
                          <a:solidFill>
                            <a:srgbClr val="000000"/>
                          </a:solidFill>
                          <a:latin typeface="Times New Roman" panose="02020603050405020304" pitchFamily="18" charset="0"/>
                        </a:rPr>
                        <a:t> </a:t>
                      </a:r>
                      <a:r>
                        <a:rPr lang="ru-RU" altLang="en-US" sz="1000" dirty="0" err="1">
                          <a:solidFill>
                            <a:srgbClr val="000000"/>
                          </a:solidFill>
                          <a:latin typeface="Times New Roman" panose="02020603050405020304" pitchFamily="18" charset="0"/>
                        </a:rPr>
                        <a:t>шарттары</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extLst>
                  <a:ext uri="{0D108BD9-81ED-4DB2-BD59-A6C34878D82A}">
                    <a16:rowId xmlns:a16="http://schemas.microsoft.com/office/drawing/2014/main" val="10000"/>
                  </a:ext>
                </a:extLst>
              </a:tr>
              <a:tr h="887932">
                <a:tc>
                  <a:txBody>
                    <a:bodyPr/>
                    <a:lstStyle/>
                    <a:p>
                      <a:pPr marL="0" marR="0" lvl="0" indent="0" algn="ctr" defTabSz="914400" rtl="0" eaLnBrk="1" fontAlgn="b" latinLnBrk="0" hangingPunct="1">
                        <a:lnSpc>
                          <a:spcPct val="100000"/>
                        </a:lnSpc>
                        <a:spcBef>
                          <a:spcPct val="0"/>
                        </a:spcBef>
                        <a:spcAft>
                          <a:spcPct val="0"/>
                        </a:spcAft>
                        <a:buClrTx/>
                        <a:buSzTx/>
                        <a:buFont typeface="Arial" panose="020B0604020202020204" pitchFamily="34" charset="0"/>
                        <a:buNone/>
                        <a:defRPr/>
                      </a:pPr>
                      <a:r>
                        <a:rPr lang="ru-RU" sz="1000" b="0" i="0" u="none" kern="1200" baseline="0" dirty="0">
                          <a:solidFill>
                            <a:srgbClr val="000000"/>
                          </a:solidFill>
                          <a:latin typeface="Times New Roman" panose="02020603050405020304" pitchFamily="18" charset="0"/>
                          <a:ea typeface="+mn-ea"/>
                          <a:cs typeface="+mn-cs"/>
                        </a:rPr>
                        <a:t>1 </a:t>
                      </a:r>
                      <a:r>
                        <a:rPr lang="ru-RU" sz="1000" b="0" i="0" u="none" kern="1200" baseline="0" dirty="0" err="1">
                          <a:solidFill>
                            <a:srgbClr val="000000"/>
                          </a:solidFill>
                          <a:latin typeface="Times New Roman" panose="02020603050405020304" pitchFamily="18" charset="0"/>
                          <a:ea typeface="+mn-ea"/>
                          <a:cs typeface="+mn-cs"/>
                        </a:rPr>
                        <a:t>дәреже</a:t>
                      </a:r>
                      <a:endParaRPr lang="ru-RU" altLang="en-US" sz="1000" b="0" i="0" u="none" kern="1200" baseline="0" dirty="0">
                        <a:solidFill>
                          <a:srgbClr val="000000"/>
                        </a:solidFill>
                        <a:latin typeface="Times New Roman" panose="02020603050405020304" pitchFamily="18" charset="0"/>
                        <a:ea typeface="+mn-ea"/>
                        <a:cs typeface="+mn-cs"/>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жоғары дәрежені көрсетсе, сондай-ақ барлық немесе көптеген посттарда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1ПДК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&lt; 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latin typeface="Times New Roman" panose="02020603050405020304" pitchFamily="18" charset="0"/>
                          <a:cs typeface="Times New Roman" panose="02020603050405020304" pitchFamily="18" charset="0"/>
                        </a:rPr>
                        <a:t>немесе </a:t>
                      </a:r>
                      <a:r>
                        <a:rPr lang="ru-RU" sz="1000" dirty="0">
                          <a:latin typeface="Times New Roman" panose="02020603050405020304" pitchFamily="18" charset="0"/>
                          <a:cs typeface="Times New Roman" panose="02020603050405020304" pitchFamily="18" charset="0"/>
                        </a:rPr>
                        <a:t>СИ ≥ 3ПДКм.р. </a:t>
                      </a:r>
                      <a:r>
                        <a:rPr lang="kk-KZ" sz="1000" dirty="0">
                          <a:solidFill>
                            <a:schemeClr val="tx1"/>
                          </a:solidFill>
                          <a:latin typeface="Times New Roman" panose="02020603050405020304" pitchFamily="18" charset="0"/>
                        </a:rPr>
                        <a:t>шарты орындалса;</a:t>
                      </a:r>
                      <a:endParaRPr lang="ru-RU" sz="1000" kern="1200" baseline="-25000" dirty="0">
                        <a:solidFill>
                          <a:schemeClr val="tx1"/>
                        </a:solidFill>
                        <a:effectLst/>
                        <a:latin typeface="Times New Roman" panose="02020603050405020304" pitchFamily="18" charset="0"/>
                        <a:ea typeface="+mn-ea"/>
                        <a:cs typeface="Times New Roman" panose="02020603050405020304" pitchFamily="18" charset="0"/>
                      </a:endParaRPr>
                    </a:p>
                    <a:p>
                      <a:pPr marL="0" marR="0" lvl="0" indent="0" algn="l" defTabSz="914400" rtl="0" eaLnBrk="1" fontAlgn="b" latinLnBrk="0" hangingPunct="1">
                        <a:lnSpc>
                          <a:spcPct val="100000"/>
                        </a:lnSpc>
                        <a:spcBef>
                          <a:spcPct val="0"/>
                        </a:spcBef>
                        <a:spcAft>
                          <a:spcPct val="0"/>
                        </a:spcAft>
                        <a:buClrTx/>
                        <a:buSzTx/>
                        <a:buFont typeface="Arial" panose="020B0604020202020204" pitchFamily="34" charset="0"/>
                        <a:buNone/>
                        <a:tabLst/>
                        <a:defRPr/>
                      </a:pPr>
                      <a:r>
                        <a:rPr lang="kk-KZ" altLang="en-US" sz="1000" b="0" i="0" u="none" kern="1200" baseline="0" dirty="0">
                          <a:solidFill>
                            <a:schemeClr val="tx1"/>
                          </a:solidFill>
                          <a:latin typeface="Times New Roman" panose="02020603050405020304" pitchFamily="18" charset="0"/>
                          <a:ea typeface="+mn-ea"/>
                          <a:cs typeface="+mn-cs"/>
                        </a:rPr>
                        <a:t>Егер "</a:t>
                      </a:r>
                      <a:r>
                        <a:rPr lang="en-US" altLang="en-US" sz="1000" b="0" i="0" u="none" kern="1200" baseline="0" dirty="0">
                          <a:solidFill>
                            <a:schemeClr val="tx1"/>
                          </a:solidFill>
                          <a:latin typeface="Times New Roman" panose="02020603050405020304" pitchFamily="18" charset="0"/>
                          <a:ea typeface="+mn-ea"/>
                          <a:cs typeface="+mn-cs"/>
                        </a:rPr>
                        <a:t>P" </a:t>
                      </a:r>
                      <a:r>
                        <a:rPr lang="kk-KZ" altLang="en-US" sz="1000" b="0" i="0" u="none" kern="1200" baseline="0" dirty="0">
                          <a:solidFill>
                            <a:schemeClr val="tx1"/>
                          </a:solidFill>
                          <a:latin typeface="Times New Roman" panose="02020603050405020304" pitchFamily="18" charset="0"/>
                          <a:ea typeface="+mn-ea"/>
                          <a:cs typeface="+mn-cs"/>
                        </a:rPr>
                        <a:t>параметрі өте жоғары дәрежеде болса, бірақ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&lt;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 </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1"/>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ru-RU" sz="1000" dirty="0">
                          <a:solidFill>
                            <a:srgbClr val="000000"/>
                          </a:solidFill>
                          <a:latin typeface="Times New Roman" panose="02020603050405020304" pitchFamily="18" charset="0"/>
                        </a:rPr>
                        <a:t>2 </a:t>
                      </a:r>
                      <a:r>
                        <a:rPr lang="ru-RU" sz="1000" dirty="0" err="1">
                          <a:solidFill>
                            <a:srgbClr val="000000"/>
                          </a:solidFill>
                          <a:latin typeface="Times New Roman" panose="02020603050405020304" pitchFamily="18" charset="0"/>
                        </a:rPr>
                        <a:t>дәреже</a:t>
                      </a:r>
                      <a:endParaRPr lang="ru-RU" altLang="en-US"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solidFill>
                        <a:srgbClr val="000000"/>
                      </a:solidFill>
                      <a:prstDash val="soli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3ПДК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2"/>
                  </a:ext>
                </a:extLst>
              </a:tr>
              <a:tr h="443966">
                <a:tc>
                  <a:txBody>
                    <a:bodyPr/>
                    <a:lstStyle/>
                    <a:p>
                      <a:pPr marL="0" marR="0" lvl="0" indent="0" algn="ctr" defTabSz="914400" rtl="0" eaLnBrk="1" fontAlgn="b" latinLnBrk="0" hangingPunct="1">
                        <a:lnSpc>
                          <a:spcPct val="100000"/>
                        </a:lnSpc>
                        <a:spcBef>
                          <a:spcPts val="0"/>
                        </a:spcBef>
                        <a:spcAft>
                          <a:spcPts val="0"/>
                        </a:spcAft>
                        <a:buClrTx/>
                        <a:buSzTx/>
                        <a:buFontTx/>
                        <a:buNone/>
                        <a:defRPr/>
                      </a:pPr>
                      <a:r>
                        <a:rPr lang="kk-KZ" sz="1000" dirty="0">
                          <a:solidFill>
                            <a:srgbClr val="000000"/>
                          </a:solidFill>
                          <a:latin typeface="Times New Roman" panose="02020603050405020304" pitchFamily="18" charset="0"/>
                        </a:rPr>
                        <a:t>3</a:t>
                      </a:r>
                      <a:r>
                        <a:rPr lang="kk-KZ" sz="1000" baseline="0" dirty="0">
                          <a:solidFill>
                            <a:srgbClr val="000000"/>
                          </a:solidFill>
                          <a:latin typeface="Times New Roman" panose="02020603050405020304" pitchFamily="18" charset="0"/>
                        </a:rPr>
                        <a:t> дәреже</a:t>
                      </a:r>
                      <a:endParaRPr lang="ru-RU" sz="1000" dirty="0">
                        <a:solidFill>
                          <a:srgbClr val="000000"/>
                        </a:solidFill>
                        <a:latin typeface="Times New Roman" panose="02020603050405020304" pitchFamily="18" charset="0"/>
                      </a:endParaRPr>
                    </a:p>
                  </a:txBody>
                  <a:tcPr marL="0" marR="0" marT="0" marB="0" anchor="ctr">
                    <a:lnL w="6350" cap="flat" cmpd="sng">
                      <a:solidFill>
                        <a:srgbClr val="000000"/>
                      </a:solidFill>
                      <a:prstDash val="solid"/>
                      <a:headEnd type="none" w="med" len="med"/>
                      <a:tailEnd type="none" w="med" len="med"/>
                    </a:lnL>
                    <a:lnR w="6350" cap="flat" cmpd="sng">
                      <a:solidFill>
                        <a:srgbClr val="000000"/>
                      </a:solidFill>
                      <a:prstDash val="solid"/>
                      <a:headEnd type="none" w="med" len="med"/>
                      <a:tailEnd type="none" w="med" len="med"/>
                    </a:lnR>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tc>
                  <a:txBody>
                    <a:bodyPr/>
                    <a:lstStyle/>
                    <a:p>
                      <a:pPr marL="0" marR="0" lvl="0" indent="0" algn="l" defTabSz="914400" rtl="0" eaLnBrk="1" fontAlgn="b" latinLnBrk="0" hangingPunct="1">
                        <a:lnSpc>
                          <a:spcPct val="100000"/>
                        </a:lnSpc>
                        <a:spcBef>
                          <a:spcPts val="0"/>
                        </a:spcBef>
                        <a:spcAft>
                          <a:spcPts val="0"/>
                        </a:spcAft>
                        <a:buClrTx/>
                        <a:buSzTx/>
                        <a:buFontTx/>
                        <a:buNone/>
                        <a:tabLst/>
                        <a:defRPr/>
                      </a:pPr>
                      <a:r>
                        <a:rPr lang="kk-KZ" altLang="en-US" sz="1000" b="0" i="0" u="none" kern="1200" baseline="0" dirty="0">
                          <a:solidFill>
                            <a:schemeClr val="tx1"/>
                          </a:solidFill>
                          <a:latin typeface="Times New Roman" panose="02020603050405020304" pitchFamily="18" charset="0"/>
                          <a:ea typeface="+mn-ea"/>
                          <a:cs typeface="+mn-cs"/>
                        </a:rPr>
                        <a:t>Егер екі күн қатарынан немесе одан да көп уақыт ішінде "Р" параметрі өте жоғары дәрежені көрсетсе, сондай-ақ барлық немесе посттардың басым бөлігінде </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СИ </a:t>
                      </a:r>
                      <a:r>
                        <a:rPr lang="ru-RU" sz="1000" dirty="0">
                          <a:latin typeface="Times New Roman" panose="02020603050405020304" pitchFamily="18" charset="0"/>
                          <a:cs typeface="Times New Roman" panose="02020603050405020304" pitchFamily="18" charset="0"/>
                        </a:rPr>
                        <a:t>≥</a:t>
                      </a:r>
                      <a:r>
                        <a:rPr lang="ru-RU" sz="1000" kern="1200" dirty="0">
                          <a:solidFill>
                            <a:schemeClr val="tx1"/>
                          </a:solidFill>
                          <a:effectLst/>
                          <a:latin typeface="Times New Roman" panose="02020603050405020304" pitchFamily="18" charset="0"/>
                          <a:ea typeface="+mn-ea"/>
                          <a:cs typeface="Times New Roman" panose="02020603050405020304" pitchFamily="18" charset="0"/>
                        </a:rPr>
                        <a:t> 5ПДК</a:t>
                      </a:r>
                      <a:r>
                        <a:rPr lang="ru-RU" sz="1000" kern="1200" baseline="-25000" dirty="0">
                          <a:solidFill>
                            <a:schemeClr val="tx1"/>
                          </a:solidFill>
                          <a:effectLst/>
                          <a:latin typeface="Times New Roman" panose="02020603050405020304" pitchFamily="18" charset="0"/>
                          <a:ea typeface="+mn-ea"/>
                          <a:cs typeface="Times New Roman" panose="02020603050405020304" pitchFamily="18" charset="0"/>
                        </a:rPr>
                        <a:t>м.р. </a:t>
                      </a:r>
                      <a:r>
                        <a:rPr lang="kk-KZ" sz="1000" dirty="0">
                          <a:solidFill>
                            <a:schemeClr val="tx1"/>
                          </a:solidFill>
                          <a:latin typeface="Times New Roman" panose="02020603050405020304" pitchFamily="18" charset="0"/>
                        </a:rPr>
                        <a:t>шарты орындалса.</a:t>
                      </a:r>
                    </a:p>
                  </a:txBody>
                  <a:tcPr marL="0" marR="0" marT="0" marB="0" anchor="ctr">
                    <a:lnL w="6350" cap="flat" cmpd="sng" algn="ctr">
                      <a:solidFill>
                        <a:srgbClr val="000000"/>
                      </a:solidFill>
                      <a:prstDash val="solid"/>
                      <a:round/>
                      <a:headEnd type="none" w="med" len="med"/>
                      <a:tailEnd type="none" w="med" len="med"/>
                    </a:lnL>
                    <a:lnT w="6350" cap="flat" cmpd="sng">
                      <a:solidFill>
                        <a:srgbClr val="000000"/>
                      </a:solidFill>
                      <a:prstDash val="solid"/>
                      <a:headEnd type="none" w="med" len="med"/>
                      <a:tailEnd type="none" w="med" len="med"/>
                    </a:lnT>
                    <a:lnB w="6350" cap="flat" cmpd="sng" algn="ctr">
                      <a:solidFill>
                        <a:srgbClr val="000000"/>
                      </a:solidFill>
                      <a:prstDash val="solid"/>
                      <a:round/>
                      <a:headEnd type="none" w="med" len="med"/>
                      <a:tailEnd type="none" w="med" len="med"/>
                    </a:lnB>
                    <a:lnTlToBr>
                      <a:noFill/>
                    </a:lnTlToBr>
                    <a:lnBlToTr>
                      <a:noFill/>
                    </a:lnBlToTr>
                    <a:noFill/>
                  </a:tcPr>
                </a:tc>
                <a:extLst>
                  <a:ext uri="{0D108BD9-81ED-4DB2-BD59-A6C34878D82A}">
                    <a16:rowId xmlns:a16="http://schemas.microsoft.com/office/drawing/2014/main" val="10003"/>
                  </a:ext>
                </a:extLst>
              </a:tr>
            </a:tbl>
          </a:graphicData>
        </a:graphic>
      </p:graphicFrame>
      <p:sp>
        <p:nvSpPr>
          <p:cNvPr id="33" name="TextBox 32"/>
          <p:cNvSpPr txBox="1"/>
          <p:nvPr/>
        </p:nvSpPr>
        <p:spPr>
          <a:xfrm>
            <a:off x="4958691" y="4484583"/>
            <a:ext cx="4824411" cy="338554"/>
          </a:xfrm>
          <a:prstGeom prst="rect">
            <a:avLst/>
          </a:prstGeom>
          <a:noFill/>
        </p:spPr>
        <p:txBody>
          <a:bodyPr wrap="square" rtlCol="0">
            <a:spAutoFit/>
          </a:bodyPr>
          <a:lstStyle/>
          <a:p>
            <a:pPr lvl="0" algn="just"/>
            <a:r>
              <a:rPr lang="kk-KZ" sz="800" i="1" dirty="0">
                <a:latin typeface="Times New Roman" panose="02020603050405020304" pitchFamily="18" charset="0"/>
              </a:rPr>
              <a:t>*Ағымдағы және болжамды синоптикалық жағдай және қолайсыз метеорологиялық жағдайлар кешені атмосферада ластаушы заттардың одан әрі жиналуына ықпал етеді</a:t>
            </a:r>
            <a:endParaRPr lang="ru-RU" dirty="0"/>
          </a:p>
        </p:txBody>
      </p:sp>
    </p:spTree>
    <p:extLst>
      <p:ext uri="{BB962C8B-B14F-4D97-AF65-F5344CB8AC3E}">
        <p14:creationId xmlns:p14="http://schemas.microsoft.com/office/powerpoint/2010/main" val="334028445"/>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Тема Office">
  <a:themeElements>
    <a:clrScheme name="Стандартная">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Стандартная">
      <a:majorFont>
        <a:latin typeface="Calibri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18224</TotalTime>
  <Words>620</Words>
  <Application>Microsoft Office PowerPoint</Application>
  <PresentationFormat>Лист A4 (210x297 мм)</PresentationFormat>
  <Paragraphs>105</Paragraphs>
  <Slides>2</Slides>
  <Notes>0</Notes>
  <HiddenSlides>0</HiddenSlides>
  <MMClips>0</MMClips>
  <ScaleCrop>false</ScaleCrop>
  <HeadingPairs>
    <vt:vector size="6" baseType="variant">
      <vt:variant>
        <vt:lpstr>Использованные шрифты</vt:lpstr>
      </vt:variant>
      <vt:variant>
        <vt:i4>3</vt:i4>
      </vt:variant>
      <vt:variant>
        <vt:lpstr>Тема</vt:lpstr>
      </vt:variant>
      <vt:variant>
        <vt:i4>1</vt:i4>
      </vt:variant>
      <vt:variant>
        <vt:lpstr>Заголовки слайдов</vt:lpstr>
      </vt:variant>
      <vt:variant>
        <vt:i4>2</vt:i4>
      </vt:variant>
    </vt:vector>
  </HeadingPairs>
  <TitlesOfParts>
    <vt:vector size="6" baseType="lpstr">
      <vt:lpstr>Arial</vt:lpstr>
      <vt:lpstr>Calibri</vt:lpstr>
      <vt:lpstr>Times New Roman</vt:lpstr>
      <vt:lpstr>Тема Office</vt:lpstr>
      <vt:lpstr>Презентация PowerPoint</vt:lpstr>
      <vt:lpstr>Презентация PowerPoint</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Слайд 1</dc:title>
  <dc:creator>Ольга Корнюхова</dc:creator>
  <cp:lastModifiedBy>Moldir Kabdualieva</cp:lastModifiedBy>
  <cp:revision>2460</cp:revision>
  <cp:lastPrinted>2021-07-01T07:38:07Z</cp:lastPrinted>
  <dcterms:created xsi:type="dcterms:W3CDTF">2018-03-27T06:03:00Z</dcterms:created>
  <dcterms:modified xsi:type="dcterms:W3CDTF">2022-10-24T08:34:02Z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1049-11.2.0.9144</vt:lpwstr>
  </property>
</Properties>
</file>