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B800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03" d="100"/>
          <a:sy n="103" d="100"/>
        </p:scale>
        <p:origin x="-108" y="-90"/>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xmlns=""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xmlns=""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r>
                        <a:rPr lang="kk-KZ" altLang="en-US" sz="1200" b="1" i="1" dirty="0" smtClean="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xmlns=""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№297 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2022 жыл 24 қазан</a:t>
                      </a:r>
                      <a:endParaRPr lang="zh-CN" altLang="x-none" sz="1200" b="1" i="1" u="none" kern="1200" baseline="0" dirty="0" smtClean="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24" name="Таблица 23"/>
          <p:cNvGraphicFramePr/>
          <p:nvPr>
            <p:extLst>
              <p:ext uri="{D42A27DB-BD31-4B8C-83A1-F6EECF244321}">
                <p14:modId xmlns:p14="http://schemas.microsoft.com/office/powerpoint/2010/main" xmlns=""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xmlns=""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24 </a:t>
            </a:r>
            <a:r>
              <a:rPr lang="ru-RU" altLang="ru-RU" sz="1200" b="1" dirty="0" err="1" smtClean="0">
                <a:latin typeface="Times New Roman" panose="02020603050405020304" pitchFamily="18" charset="0"/>
                <a:cs typeface="Times New Roman" panose="02020603050405020304" pitchFamily="18" charset="0"/>
              </a:rPr>
              <a:t>қазан Петропавл</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xmlns="" id="{94CC0974-E1E4-47F3-9A8B-49A879A3B96B}"/>
              </a:ext>
            </a:extLst>
          </p:cNvPr>
          <p:cNvGraphicFramePr>
            <a:graphicFrameLocks noGrp="1"/>
          </p:cNvGraphicFramePr>
          <p:nvPr>
            <p:extLst>
              <p:ext uri="{D42A27DB-BD31-4B8C-83A1-F6EECF244321}">
                <p14:modId xmlns:p14="http://schemas.microsoft.com/office/powerpoint/2010/main" xmlns="" val="861078202"/>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xmlns="" val="3583770891"/>
                    </a:ext>
                  </a:extLst>
                </a:gridCol>
                <a:gridCol w="1440160">
                  <a:extLst>
                    <a:ext uri="{9D8B030D-6E8A-4147-A177-3AD203B41FA5}">
                      <a16:colId xmlns:a16="http://schemas.microsoft.com/office/drawing/2014/main" xmlns="" val="1276116030"/>
                    </a:ext>
                  </a:extLst>
                </a:gridCol>
                <a:gridCol w="1445808">
                  <a:extLst>
                    <a:ext uri="{9D8B030D-6E8A-4147-A177-3AD203B41FA5}">
                      <a16:colId xmlns:a16="http://schemas.microsoft.com/office/drawing/2014/main" xmlns="" val="2096923049"/>
                    </a:ext>
                  </a:extLst>
                </a:gridCol>
              </a:tblGrid>
              <a:tr h="513118">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11334865"/>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988232626"/>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990536008"/>
                  </a:ext>
                </a:extLst>
              </a:tr>
              <a:tr h="21084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79239550"/>
                  </a:ext>
                </a:extLst>
              </a:tr>
              <a:tr h="210847">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kk-KZ" sz="1000" b="0" i="0" u="none" strike="noStrike" dirty="0" smtClean="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41613162"/>
                  </a:ext>
                </a:extLst>
              </a:tr>
              <a:tr h="252146">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6"/>
                  </a:ext>
                </a:extLst>
              </a:tr>
              <a:tr h="252146">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ru-RU" sz="10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8"/>
                  </a:ext>
                </a:extLst>
              </a:tr>
            </a:tbl>
          </a:graphicData>
        </a:graphic>
      </p:graphicFrame>
      <p:sp>
        <p:nvSpPr>
          <p:cNvPr id="16" name="Прямоугольник 15"/>
          <p:cNvSpPr/>
          <p:nvPr/>
        </p:nvSpPr>
        <p:spPr>
          <a:xfrm>
            <a:off x="5027340" y="188640"/>
            <a:ext cx="4680520" cy="1954381"/>
          </a:xfrm>
          <a:prstGeom prst="rect">
            <a:avLst/>
          </a:prstGeom>
        </p:spPr>
        <p:txBody>
          <a:bodyPr wrap="square">
            <a:spAutoFit/>
          </a:bodyPr>
          <a:lstStyle/>
          <a:p>
            <a:pPr lvl="0" algn="ctr"/>
            <a:r>
              <a:rPr lang="ru-RU" altLang="ru-RU" sz="1100" b="1" dirty="0" smtClean="0">
                <a:latin typeface="Times New Roman" pitchFamily="18" charset="0"/>
                <a:cs typeface="Times New Roman" pitchFamily="18" charset="0"/>
              </a:rPr>
              <a:t>Петропавл </a:t>
            </a:r>
            <a:r>
              <a:rPr lang="ru-RU" altLang="ru-RU" sz="1100" b="1" dirty="0" err="1" smtClean="0">
                <a:latin typeface="Times New Roman" pitchFamily="18" charset="0"/>
                <a:cs typeface="Times New Roman" pitchFamily="18" charset="0"/>
              </a:rPr>
              <a:t>қаласы бойынша</a:t>
            </a:r>
            <a:endParaRPr lang="ru-RU" altLang="ru-RU" sz="1100" b="1" dirty="0" smtClean="0">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25 </a:t>
            </a:r>
            <a:r>
              <a:rPr lang="kk-KZ" sz="1100" b="1" dirty="0" smtClean="0">
                <a:solidFill>
                  <a:srgbClr val="000000"/>
                </a:solidFill>
                <a:latin typeface="Times New Roman" pitchFamily="18" charset="0"/>
                <a:cs typeface="Times New Roman" pitchFamily="18" charset="0"/>
              </a:rPr>
              <a:t>қазанға </a:t>
            </a:r>
            <a:r>
              <a:rPr lang="ru-RU" altLang="ru-RU" sz="1100" b="1" dirty="0" err="1" smtClean="0">
                <a:solidFill>
                  <a:srgbClr val="000000"/>
                </a:solidFill>
                <a:latin typeface="Times New Roman" pitchFamily="18" charset="0"/>
                <a:cs typeface="Times New Roman" pitchFamily="18" charset="0"/>
              </a:rPr>
              <a:t>ауа-райы</a:t>
            </a:r>
            <a:r>
              <a:rPr lang="ru-RU" altLang="ru-RU" sz="1100" b="1" dirty="0" smtClean="0">
                <a:solidFill>
                  <a:srgbClr val="000000"/>
                </a:solidFill>
                <a:latin typeface="Times New Roman" pitchFamily="18" charset="0"/>
                <a:cs typeface="Times New Roman" pitchFamily="18" charset="0"/>
              </a:rPr>
              <a:t> </a:t>
            </a:r>
            <a:r>
              <a:rPr lang="ru-RU" altLang="ru-RU" sz="1100" b="1" dirty="0" err="1" smtClean="0">
                <a:solidFill>
                  <a:srgbClr val="000000"/>
                </a:solidFill>
                <a:latin typeface="Times New Roman" pitchFamily="18" charset="0"/>
                <a:cs typeface="Times New Roman" pitchFamily="18" charset="0"/>
              </a:rPr>
              <a:t>болжамы</a:t>
            </a:r>
            <a:endParaRPr lang="ru-RU" altLang="ru-RU" sz="1100" b="1" dirty="0" smtClean="0">
              <a:solidFill>
                <a:srgbClr val="000000"/>
              </a:solidFill>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2022 </a:t>
            </a:r>
            <a:r>
              <a:rPr lang="ru-RU" altLang="ru-RU" sz="1100" b="1" dirty="0" err="1" smtClean="0">
                <a:solidFill>
                  <a:srgbClr val="000000"/>
                </a:solidFill>
                <a:latin typeface="Times New Roman" pitchFamily="18" charset="0"/>
                <a:cs typeface="Times New Roman" pitchFamily="18" charset="0"/>
              </a:rPr>
              <a:t>жылғы </a:t>
            </a:r>
            <a:r>
              <a:rPr lang="ru-RU" altLang="ru-RU" sz="1100" b="1" dirty="0" smtClean="0">
                <a:solidFill>
                  <a:srgbClr val="000000"/>
                </a:solidFill>
                <a:latin typeface="Times New Roman" pitchFamily="18" charset="0"/>
                <a:cs typeface="Times New Roman" pitchFamily="18" charset="0"/>
              </a:rPr>
              <a:t>24 </a:t>
            </a:r>
            <a:r>
              <a:rPr lang="ru-RU" altLang="ru-RU" sz="1100" b="1" dirty="0" err="1" smtClean="0">
                <a:solidFill>
                  <a:srgbClr val="000000"/>
                </a:solidFill>
                <a:latin typeface="Times New Roman" pitchFamily="18" charset="0"/>
                <a:cs typeface="Times New Roman" pitchFamily="18" charset="0"/>
              </a:rPr>
              <a:t>қазаннан</a:t>
            </a:r>
            <a:r>
              <a:rPr lang="kk-KZ" altLang="ru-RU" sz="1100" b="1" dirty="0" smtClean="0">
                <a:solidFill>
                  <a:srgbClr val="000000"/>
                </a:solidFill>
                <a:latin typeface="Times New Roman" pitchFamily="18" charset="0"/>
                <a:cs typeface="Times New Roman" pitchFamily="18" charset="0"/>
              </a:rPr>
              <a:t> </a:t>
            </a:r>
            <a:r>
              <a:rPr lang="ru-RU" alt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25 </a:t>
            </a:r>
            <a:r>
              <a:rPr lang="kk-KZ" sz="1100" b="1" dirty="0" smtClean="0">
                <a:solidFill>
                  <a:srgbClr val="000000"/>
                </a:solidFill>
                <a:latin typeface="Times New Roman" pitchFamily="18" charset="0"/>
                <a:cs typeface="Times New Roman" pitchFamily="18" charset="0"/>
              </a:rPr>
              <a:t>қазанға </a:t>
            </a:r>
            <a:r>
              <a:rPr lang="ru-RU" alt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сағатқа дейін</a:t>
            </a:r>
            <a:r>
              <a:rPr lang="ru-RU" altLang="ru-RU" sz="1100" b="1" dirty="0" smtClean="0">
                <a:solidFill>
                  <a:srgbClr val="000000"/>
                </a:solidFill>
                <a:latin typeface="Times New Roman" pitchFamily="18" charset="0"/>
                <a:cs typeface="Times New Roman" pitchFamily="18" charset="0"/>
              </a:rPr>
              <a:t>   </a:t>
            </a:r>
            <a:endParaRPr lang="ru-RU" sz="1100" dirty="0" smtClean="0">
              <a:latin typeface="Times New Roman" pitchFamily="18" charset="0"/>
              <a:cs typeface="Times New Roman" pitchFamily="18" charset="0"/>
            </a:endParaRPr>
          </a:p>
          <a:p>
            <a:pPr indent="182563" algn="just"/>
            <a:r>
              <a:rPr lang="kk-KZ" sz="1100" smtClean="0">
                <a:latin typeface="Times New Roman" pitchFamily="18" charset="0"/>
                <a:cs typeface="Times New Roman" pitchFamily="18" charset="0"/>
              </a:rPr>
              <a:t>Күндіз </a:t>
            </a:r>
            <a:r>
              <a:rPr lang="kk-KZ" sz="1100" smtClean="0">
                <a:latin typeface="Times New Roman" pitchFamily="18" charset="0"/>
                <a:cs typeface="Times New Roman" pitchFamily="18" charset="0"/>
              </a:rPr>
              <a:t> аздаған жауын-шашын </a:t>
            </a:r>
            <a:r>
              <a:rPr lang="kk-KZ" sz="1100" dirty="0" smtClean="0">
                <a:latin typeface="Times New Roman" pitchFamily="18" charset="0"/>
                <a:cs typeface="Times New Roman" pitchFamily="18" charset="0"/>
              </a:rPr>
              <a:t>(жаңбыр, қар), көктайғақ. Оңтүстік-батыстан жел соғады, күші  9-14,</a:t>
            </a:r>
            <a:r>
              <a:rPr lang="kk-KZ" sz="1100" dirty="0" smtClean="0"/>
              <a:t> </a:t>
            </a:r>
            <a:r>
              <a:rPr lang="kk-KZ" sz="1100" dirty="0" smtClean="0">
                <a:latin typeface="Times New Roman" pitchFamily="18" charset="0"/>
                <a:cs typeface="Times New Roman" pitchFamily="18" charset="0"/>
              </a:rPr>
              <a:t>екпіні 15-20 м/с. Ауа температурасы түнде </a:t>
            </a:r>
            <a:r>
              <a:rPr lang="en-US" sz="1100" dirty="0" smtClean="0">
                <a:latin typeface="Times New Roman" pitchFamily="18" charset="0"/>
                <a:cs typeface="Times New Roman" pitchFamily="18" charset="0"/>
              </a:rPr>
              <a:t>2</a:t>
            </a:r>
            <a:r>
              <a:rPr lang="kk-KZ" sz="1100" dirty="0" smtClean="0">
                <a:latin typeface="Times New Roman" pitchFamily="18" charset="0"/>
                <a:cs typeface="Times New Roman" pitchFamily="18" charset="0"/>
              </a:rPr>
              <a:t>-</a:t>
            </a:r>
            <a:r>
              <a:rPr lang="en-US" sz="1100" dirty="0" smtClean="0">
                <a:latin typeface="Times New Roman" pitchFamily="18" charset="0"/>
                <a:cs typeface="Times New Roman" pitchFamily="18" charset="0"/>
              </a:rPr>
              <a:t>4</a:t>
            </a:r>
            <a:r>
              <a:rPr lang="kk-KZ" sz="1100" dirty="0" smtClean="0">
                <a:latin typeface="Times New Roman" pitchFamily="18" charset="0"/>
                <a:cs typeface="Times New Roman" pitchFamily="18" charset="0"/>
              </a:rPr>
              <a:t> градус аяз, күндіз </a:t>
            </a:r>
            <a:r>
              <a:rPr lang="en-US" sz="1100" dirty="0" smtClean="0">
                <a:latin typeface="Times New Roman" pitchFamily="18" charset="0"/>
                <a:cs typeface="Times New Roman" pitchFamily="18" charset="0"/>
              </a:rPr>
              <a:t>3</a:t>
            </a:r>
            <a:r>
              <a:rPr lang="kk-KZ" sz="1100" dirty="0" smtClean="0">
                <a:latin typeface="Times New Roman" pitchFamily="18" charset="0"/>
                <a:cs typeface="Times New Roman" pitchFamily="18" charset="0"/>
              </a:rPr>
              <a:t>-</a:t>
            </a:r>
            <a:r>
              <a:rPr lang="en-US" sz="1100" dirty="0" smtClean="0">
                <a:latin typeface="Times New Roman" pitchFamily="18" charset="0"/>
                <a:cs typeface="Times New Roman" pitchFamily="18" charset="0"/>
              </a:rPr>
              <a:t>5</a:t>
            </a:r>
            <a:r>
              <a:rPr lang="kk-KZ" sz="1100" dirty="0" smtClean="0">
                <a:latin typeface="Times New Roman" pitchFamily="18" charset="0"/>
                <a:cs typeface="Times New Roman" pitchFamily="18" charset="0"/>
              </a:rPr>
              <a:t> градус жылы. </a:t>
            </a:r>
          </a:p>
          <a:p>
            <a:pPr algn="ctr"/>
            <a:endParaRPr lang="ru-RU" altLang="ru-RU" sz="1100" b="1" dirty="0" smtClean="0">
              <a:solidFill>
                <a:srgbClr val="000000"/>
              </a:solidFill>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26 </a:t>
            </a:r>
            <a:r>
              <a:rPr lang="kk-KZ" sz="1100" b="1" dirty="0" smtClean="0">
                <a:solidFill>
                  <a:srgbClr val="000000"/>
                </a:solidFill>
                <a:latin typeface="Times New Roman" pitchFamily="18" charset="0"/>
                <a:cs typeface="Times New Roman" pitchFamily="18" charset="0"/>
              </a:rPr>
              <a:t>қазанға </a:t>
            </a:r>
            <a:r>
              <a:rPr lang="ru-RU" altLang="ru-RU" sz="1100" b="1" dirty="0" err="1" smtClean="0">
                <a:solidFill>
                  <a:srgbClr val="000000"/>
                </a:solidFill>
                <a:latin typeface="Times New Roman" pitchFamily="18" charset="0"/>
                <a:cs typeface="Times New Roman" pitchFamily="18" charset="0"/>
              </a:rPr>
              <a:t>ауа-райы</a:t>
            </a:r>
            <a:r>
              <a:rPr lang="ru-RU" altLang="ru-RU" sz="1100" b="1" dirty="0" smtClean="0">
                <a:solidFill>
                  <a:srgbClr val="000000"/>
                </a:solidFill>
                <a:latin typeface="Times New Roman" pitchFamily="18" charset="0"/>
                <a:cs typeface="Times New Roman" pitchFamily="18" charset="0"/>
              </a:rPr>
              <a:t> </a:t>
            </a:r>
            <a:r>
              <a:rPr lang="ru-RU" altLang="ru-RU" sz="1100" b="1" dirty="0" err="1" smtClean="0">
                <a:solidFill>
                  <a:srgbClr val="000000"/>
                </a:solidFill>
                <a:latin typeface="Times New Roman" pitchFamily="18" charset="0"/>
                <a:cs typeface="Times New Roman" pitchFamily="18" charset="0"/>
              </a:rPr>
              <a:t>болжамы</a:t>
            </a:r>
            <a:endParaRPr lang="ru-RU" altLang="ru-RU" sz="1100" b="1" dirty="0" smtClean="0">
              <a:solidFill>
                <a:srgbClr val="000000"/>
              </a:solidFill>
              <a:latin typeface="Times New Roman" pitchFamily="18" charset="0"/>
              <a:cs typeface="Times New Roman" pitchFamily="18" charset="0"/>
            </a:endParaRPr>
          </a:p>
          <a:p>
            <a:pPr algn="ctr"/>
            <a:r>
              <a:rPr lang="ru-RU" altLang="ru-RU" sz="1100" b="1" dirty="0" smtClean="0">
                <a:solidFill>
                  <a:srgbClr val="000000"/>
                </a:solidFill>
                <a:latin typeface="Times New Roman" pitchFamily="18" charset="0"/>
                <a:cs typeface="Times New Roman" pitchFamily="18" charset="0"/>
              </a:rPr>
              <a:t>2022 </a:t>
            </a:r>
            <a:r>
              <a:rPr lang="ru-RU" altLang="ru-RU" sz="1100" b="1" dirty="0" err="1" smtClean="0">
                <a:solidFill>
                  <a:srgbClr val="000000"/>
                </a:solidFill>
                <a:latin typeface="Times New Roman" pitchFamily="18" charset="0"/>
                <a:cs typeface="Times New Roman" pitchFamily="18" charset="0"/>
              </a:rPr>
              <a:t>жылғы </a:t>
            </a:r>
            <a:r>
              <a:rPr lang="ru-RU" altLang="ru-RU" sz="1100" b="1" dirty="0" smtClean="0">
                <a:solidFill>
                  <a:srgbClr val="000000"/>
                </a:solidFill>
                <a:latin typeface="Times New Roman" pitchFamily="18" charset="0"/>
                <a:cs typeface="Times New Roman" pitchFamily="18" charset="0"/>
              </a:rPr>
              <a:t>25 </a:t>
            </a:r>
            <a:r>
              <a:rPr lang="ru-RU" altLang="ru-RU" sz="1100" b="1" dirty="0" err="1" smtClean="0">
                <a:solidFill>
                  <a:srgbClr val="000000"/>
                </a:solidFill>
                <a:latin typeface="Times New Roman" pitchFamily="18" charset="0"/>
                <a:cs typeface="Times New Roman" pitchFamily="18" charset="0"/>
              </a:rPr>
              <a:t>қазаннан</a:t>
            </a:r>
            <a:r>
              <a:rPr lang="kk-KZ" altLang="ru-RU" sz="1100" b="1" dirty="0" smtClean="0">
                <a:solidFill>
                  <a:srgbClr val="000000"/>
                </a:solidFill>
                <a:latin typeface="Times New Roman" pitchFamily="18" charset="0"/>
                <a:cs typeface="Times New Roman" pitchFamily="18" charset="0"/>
              </a:rPr>
              <a:t> </a:t>
            </a:r>
            <a:r>
              <a:rPr lang="ru-RU" altLang="ru-RU" sz="1100" b="1" dirty="0" smtClean="0">
                <a:solidFill>
                  <a:srgbClr val="000000"/>
                </a:solidFill>
                <a:latin typeface="Times New Roman" pitchFamily="18" charset="0"/>
                <a:cs typeface="Times New Roman" pitchFamily="18" charset="0"/>
              </a:rPr>
              <a:t>21 </a:t>
            </a:r>
            <a:r>
              <a:rPr lang="ru-RU" altLang="ru-RU" sz="1100" b="1" dirty="0" err="1" smtClean="0">
                <a:solidFill>
                  <a:srgbClr val="000000"/>
                </a:solidFill>
                <a:latin typeface="Times New Roman" pitchFamily="18" charset="0"/>
                <a:cs typeface="Times New Roman" pitchFamily="18" charset="0"/>
              </a:rPr>
              <a:t>сағаттан  </a:t>
            </a:r>
            <a:r>
              <a:rPr lang="ru-RU" altLang="ru-RU" sz="1100" b="1" dirty="0" smtClean="0">
                <a:solidFill>
                  <a:srgbClr val="000000"/>
                </a:solidFill>
                <a:latin typeface="Times New Roman" pitchFamily="18" charset="0"/>
                <a:cs typeface="Times New Roman" pitchFamily="18" charset="0"/>
              </a:rPr>
              <a:t>26 </a:t>
            </a:r>
            <a:r>
              <a:rPr lang="kk-KZ" sz="1100" b="1" dirty="0" smtClean="0">
                <a:solidFill>
                  <a:srgbClr val="000000"/>
                </a:solidFill>
                <a:latin typeface="Times New Roman" pitchFamily="18" charset="0"/>
                <a:cs typeface="Times New Roman" pitchFamily="18" charset="0"/>
              </a:rPr>
              <a:t>қазанға </a:t>
            </a:r>
            <a:r>
              <a:rPr lang="ru-RU" sz="1100" b="1" dirty="0" smtClean="0">
                <a:solidFill>
                  <a:srgbClr val="000000"/>
                </a:solidFill>
                <a:latin typeface="Times New Roman" pitchFamily="18" charset="0"/>
                <a:cs typeface="Times New Roman" pitchFamily="18" charset="0"/>
              </a:rPr>
              <a:t>09</a:t>
            </a:r>
            <a:r>
              <a:rPr lang="ru-RU" altLang="ru-RU" sz="1100" b="1" dirty="0" smtClean="0">
                <a:solidFill>
                  <a:srgbClr val="000000"/>
                </a:solidFill>
                <a:latin typeface="Times New Roman" pitchFamily="18" charset="0"/>
                <a:cs typeface="Times New Roman" pitchFamily="18" charset="0"/>
              </a:rPr>
              <a:t> </a:t>
            </a:r>
            <a:r>
              <a:rPr lang="ru-RU" altLang="ru-RU" sz="1100" b="1" dirty="0" err="1" smtClean="0">
                <a:solidFill>
                  <a:srgbClr val="000000"/>
                </a:solidFill>
                <a:latin typeface="Times New Roman" pitchFamily="18" charset="0"/>
                <a:cs typeface="Times New Roman" pitchFamily="18" charset="0"/>
              </a:rPr>
              <a:t>сағатқа дейін</a:t>
            </a:r>
            <a:r>
              <a:rPr lang="ru-RU" altLang="ru-RU" sz="1100" b="1" dirty="0" smtClean="0">
                <a:solidFill>
                  <a:srgbClr val="000000"/>
                </a:solidFill>
                <a:latin typeface="Times New Roman" pitchFamily="18" charset="0"/>
                <a:cs typeface="Times New Roman" pitchFamily="18" charset="0"/>
              </a:rPr>
              <a:t>   </a:t>
            </a:r>
            <a:endParaRPr lang="ru-RU" sz="1100" dirty="0" smtClean="0">
              <a:latin typeface="Times New Roman" pitchFamily="18" charset="0"/>
              <a:cs typeface="Times New Roman" pitchFamily="18" charset="0"/>
            </a:endParaRPr>
          </a:p>
          <a:p>
            <a:pPr indent="182563" algn="just"/>
            <a:r>
              <a:rPr lang="kk-KZ" sz="1100" dirty="0" smtClean="0">
                <a:latin typeface="Times New Roman" pitchFamily="18" charset="0"/>
                <a:cs typeface="Times New Roman" pitchFamily="18" charset="0"/>
              </a:rPr>
              <a:t>Жауын-шашын (жаңбыр, қар), көктайғақ. Солтүстік-батыстан жел соғады, </a:t>
            </a:r>
            <a:r>
              <a:rPr lang="ru-RU" sz="1100" dirty="0" err="1" smtClean="0">
                <a:latin typeface="Times New Roman" pitchFamily="18" charset="0"/>
                <a:cs typeface="Times New Roman" pitchFamily="18" charset="0"/>
              </a:rPr>
              <a:t>күші </a:t>
            </a:r>
            <a:r>
              <a:rPr lang="ru-RU" sz="1100" dirty="0" smtClean="0">
                <a:latin typeface="Times New Roman" pitchFamily="18" charset="0"/>
                <a:cs typeface="Times New Roman" pitchFamily="18" charset="0"/>
              </a:rPr>
              <a:t>9-14 </a:t>
            </a:r>
            <a:r>
              <a:rPr lang="kk-KZ" sz="1100" dirty="0" smtClean="0">
                <a:latin typeface="Times New Roman" pitchFamily="18" charset="0"/>
                <a:cs typeface="Times New Roman" pitchFamily="18" charset="0"/>
              </a:rPr>
              <a:t>м/с</a:t>
            </a:r>
            <a:r>
              <a:rPr lang="kk-KZ"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түнде </a:t>
            </a:r>
            <a:r>
              <a:rPr lang="ru-RU" sz="1100" dirty="0" smtClean="0">
                <a:latin typeface="Times New Roman" pitchFamily="18" charset="0"/>
                <a:cs typeface="Times New Roman" pitchFamily="18" charset="0"/>
              </a:rPr>
              <a:t>0-2 градус </a:t>
            </a:r>
            <a:r>
              <a:rPr lang="ru-RU" sz="1100" dirty="0" err="1" smtClean="0">
                <a:latin typeface="Times New Roman" pitchFamily="18" charset="0"/>
                <a:cs typeface="Times New Roman" pitchFamily="18" charset="0"/>
              </a:rPr>
              <a:t>аяз</a:t>
            </a:r>
            <a:r>
              <a:rPr lang="ru-RU" sz="1100" dirty="0" smtClean="0">
                <a:latin typeface="Times New Roman" pitchFamily="18" charset="0"/>
                <a:cs typeface="Times New Roman" pitchFamily="18" charset="0"/>
              </a:rPr>
              <a:t>.</a:t>
            </a:r>
            <a:r>
              <a:rPr lang="ru-RU" altLang="en-US" sz="1100" dirty="0" smtClean="0">
                <a:solidFill>
                  <a:srgbClr val="000000"/>
                </a:solidFill>
                <a:latin typeface="Times New Roman" pitchFamily="18" charset="0"/>
                <a:cs typeface="Times New Roman" pitchFamily="18" charset="0"/>
                <a:sym typeface="+mn-ea"/>
              </a:rPr>
              <a:t> </a:t>
            </a:r>
            <a:endParaRPr lang="ru-RU" altLang="en-US" sz="1100" dirty="0">
              <a:solidFill>
                <a:srgbClr val="000000"/>
              </a:solidFill>
              <a:latin typeface="Times New Roman" pitchFamily="18" charset="0"/>
              <a:cs typeface="Times New Roman" pitchFamily="18" charset="0"/>
              <a:sym typeface="+mn-ea"/>
            </a:endParaRPr>
          </a:p>
        </p:txBody>
      </p:sp>
      <p:sp>
        <p:nvSpPr>
          <p:cNvPr id="20" name="TextBox 13"/>
          <p:cNvSpPr txBox="1"/>
          <p:nvPr/>
        </p:nvSpPr>
        <p:spPr>
          <a:xfrm>
            <a:off x="5025008" y="2276872"/>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smtClean="0">
                <a:solidFill>
                  <a:schemeClr val="tx1"/>
                </a:solidFill>
                <a:latin typeface="Times New Roman" panose="02020603050405020304" pitchFamily="18" charset="0"/>
                <a:cs typeface="Times New Roman" panose="02020603050405020304" pitchFamily="18" charset="0"/>
              </a:rPr>
              <a:t>2022 </a:t>
            </a:r>
            <a:r>
              <a:rPr lang="ru-RU" sz="1100" dirty="0" err="1" smtClean="0">
                <a:solidFill>
                  <a:schemeClr val="tx1"/>
                </a:solidFill>
                <a:latin typeface="Times New Roman" panose="02020603050405020304" pitchFamily="18" charset="0"/>
                <a:cs typeface="Times New Roman" panose="02020603050405020304" pitchFamily="18" charset="0"/>
              </a:rPr>
              <a:t>жылдың </a:t>
            </a:r>
            <a:r>
              <a:rPr lang="ru-RU" sz="1100" dirty="0" smtClean="0">
                <a:solidFill>
                  <a:schemeClr val="tx1"/>
                </a:solidFill>
                <a:latin typeface="Times New Roman" panose="02020603050405020304" pitchFamily="18" charset="0"/>
                <a:cs typeface="Times New Roman" panose="02020603050405020304" pitchFamily="18" charset="0"/>
              </a:rPr>
              <a:t>25, 26 </a:t>
            </a:r>
            <a:r>
              <a:rPr lang="ru-RU" sz="1100" dirty="0" err="1" smtClean="0">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ластаушы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 етеді</a:t>
            </a:r>
            <a:r>
              <a:rPr lang="ru-RU" sz="1100" dirty="0" smtClean="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қала бойынша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ауаның ластану</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деп</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күтілуде</a:t>
            </a:r>
            <a:r>
              <a:rPr lang="ru-RU" sz="1050" dirty="0" err="1" smtClean="0">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smtClean="0">
                <a:solidFill>
                  <a:srgbClr val="000000"/>
                </a:solidFill>
                <a:latin typeface="Times New Roman" panose="02020603050405020304" pitchFamily="18" charset="0"/>
                <a:cs typeface="Times New Roman" panose="02020603050405020304" pitchFamily="18" charset="0"/>
              </a:rPr>
              <a:t>қаласында</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smtClean="0">
                <a:solidFill>
                  <a:srgbClr val="000000"/>
                </a:solidFill>
                <a:latin typeface="Times New Roman" panose="02020603050405020304" pitchFamily="18" charset="0"/>
                <a:cs typeface="Times New Roman" panose="02020603050405020304" pitchFamily="18" charset="0"/>
              </a:rPr>
              <a:t>Валаранов</a:t>
            </a:r>
            <a:r>
              <a:rPr lang="ru-RU" altLang="ru-RU" sz="1000" dirty="0" smtClean="0">
                <a:solidFill>
                  <a:srgbClr val="000000"/>
                </a:solidFill>
                <a:latin typeface="Times New Roman" panose="02020603050405020304" pitchFamily="18" charset="0"/>
                <a:cs typeface="Times New Roman" panose="02020603050405020304" pitchFamily="18" charset="0"/>
              </a:rPr>
              <a:t> к-</a:t>
            </a:r>
            <a:r>
              <a:rPr lang="ru-RU" altLang="ru-RU" sz="1000" dirty="0" err="1" smtClean="0">
                <a:solidFill>
                  <a:srgbClr val="000000"/>
                </a:solidFill>
                <a:latin typeface="Times New Roman" panose="02020603050405020304" pitchFamily="18" charset="0"/>
                <a:cs typeface="Times New Roman" panose="02020603050405020304" pitchFamily="18" charset="0"/>
              </a:rPr>
              <a:t>сі</a:t>
            </a:r>
            <a:r>
              <a:rPr lang="ru-RU" altLang="ru-RU" sz="1000" dirty="0" smtClean="0">
                <a:solidFill>
                  <a:srgbClr val="000000"/>
                </a:solidFill>
                <a:latin typeface="Times New Roman" panose="02020603050405020304" pitchFamily="18" charset="0"/>
                <a:cs typeface="Times New Roman" panose="02020603050405020304" pitchFamily="18" charset="0"/>
              </a:rPr>
              <a:t>, </a:t>
            </a:r>
            <a:r>
              <a:rPr lang="ru-RU" altLang="ru-RU" sz="1000" dirty="0">
                <a:solidFill>
                  <a:srgbClr val="000000"/>
                </a:solidFill>
                <a:latin typeface="Times New Roman" panose="02020603050405020304" pitchFamily="18" charset="0"/>
                <a:cs typeface="Times New Roman" panose="02020603050405020304" pitchFamily="18" charset="0"/>
              </a:rPr>
              <a:t>19Б)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endParaRPr lang="ru-RU" altLang="ru-RU" sz="10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000" dirty="0" smtClean="0">
                <a:solidFill>
                  <a:srgbClr val="000000"/>
                </a:solidFill>
                <a:latin typeface="Times New Roman" panose="02020603050405020304" pitchFamily="18" charset="0"/>
                <a:cs typeface="Times New Roman" panose="02020603050405020304" pitchFamily="18" charset="0"/>
              </a:rPr>
              <a:t>№</a:t>
            </a:r>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smtClean="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xmlns=""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xmlns="" val="20000"/>
                      </a:ext>
                    </a:extLst>
                  </a:gridCol>
                  <a:gridCol w="2017888">
                    <a:extLst>
                      <a:ext uri="{9D8B030D-6E8A-4147-A177-3AD203B41FA5}">
                        <a16:colId xmlns:a16="http://schemas.microsoft.com/office/drawing/2014/main" xmlns=""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smtClean="0">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smtClean="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xmlns="" val="4219947663"/>
              </p:ext>
            </p:extLst>
          </p:nvPr>
        </p:nvGraphicFramePr>
        <p:xfrm>
          <a:off x="5465272" y="519800"/>
          <a:ext cx="4162197" cy="804672"/>
        </p:xfrm>
        <a:graphic>
          <a:graphicData uri="http://schemas.openxmlformats.org/drawingml/2006/table">
            <a:tbl>
              <a:tblPr/>
              <a:tblGrid>
                <a:gridCol w="1089260">
                  <a:extLst>
                    <a:ext uri="{9D8B030D-6E8A-4147-A177-3AD203B41FA5}">
                      <a16:colId xmlns:a16="http://schemas.microsoft.com/office/drawing/2014/main" xmlns="" val="20000"/>
                    </a:ext>
                  </a:extLst>
                </a:gridCol>
                <a:gridCol w="3072937">
                  <a:extLst>
                    <a:ext uri="{9D8B030D-6E8A-4147-A177-3AD203B41FA5}">
                      <a16:colId xmlns:a16="http://schemas.microsoft.com/office/drawing/2014/main" xmlns=""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xmlns=""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xmlns="" val="20000"/>
                    </a:ext>
                  </a:extLst>
                </a:gridCol>
                <a:gridCol w="3758124">
                  <a:extLst>
                    <a:ext uri="{9D8B030D-6E8A-4147-A177-3AD203B41FA5}">
                      <a16:colId xmlns:a16="http://schemas.microsoft.com/office/drawing/2014/main" xmlns=""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4" name="Прямоугольник 21"/>
          <p:cNvSpPr>
            <a:spLocks noChangeArrowheads="1"/>
          </p:cNvSpPr>
          <p:nvPr/>
        </p:nvSpPr>
        <p:spPr bwMode="auto">
          <a:xfrm>
            <a:off x="169863" y="855663"/>
            <a:ext cx="4697412" cy="167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13043</TotalTime>
  <Words>628</Words>
  <Application>Microsoft Office PowerPoint</Application>
  <PresentationFormat>Лист A4 (210x297 мм)</PresentationFormat>
  <Paragraphs>90</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1</cp:lastModifiedBy>
  <cp:revision>2394</cp:revision>
  <cp:lastPrinted>2021-07-01T03:56:27Z</cp:lastPrinted>
  <dcterms:created xsi:type="dcterms:W3CDTF">2018-03-27T06:03:00Z</dcterms:created>
  <dcterms:modified xsi:type="dcterms:W3CDTF">2022-10-24T08:39:19Z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