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xmlns="">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p:scale>
          <a:sx n="110" d="100"/>
          <a:sy n="110" d="100"/>
        </p:scale>
        <p:origin x="-1037"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smtClean="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smtClean="0">
                          <a:solidFill>
                            <a:srgbClr val="002060"/>
                          </a:solidFill>
                          <a:latin typeface="Times New Roman" panose="02020603050405020304" pitchFamily="18" charset="0"/>
                          <a:cs typeface="Times New Roman" panose="02020603050405020304" pitchFamily="18" charset="0"/>
                        </a:rPr>
                        <a:t> қ.</a:t>
                      </a:r>
                      <a:r>
                        <a:rPr lang="ru-RU" altLang="en-US" sz="1200" b="1" i="1" dirty="0" smtClean="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271949633"/>
              </p:ext>
            </p:extLst>
          </p:nvPr>
        </p:nvGraphicFramePr>
        <p:xfrm>
          <a:off x="307975" y="2588895"/>
          <a:ext cx="4465638" cy="2179320"/>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№297</a:t>
                      </a:r>
                      <a:r>
                        <a:rPr lang="ru-RU" altLang="x-none" sz="1600" b="1" i="1" baseline="0" dirty="0" smtClean="0">
                          <a:solidFill>
                            <a:srgbClr val="002060"/>
                          </a:solidFill>
                          <a:latin typeface="Times New Roman" panose="02020603050405020304" pitchFamily="18" charset="0"/>
                          <a:cs typeface="Times New Roman" panose="02020603050405020304" pitchFamily="18" charset="0"/>
                        </a:rPr>
                        <a:t> </a:t>
                      </a: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24 қазан</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3" name="Прямоугольник 2"/>
          <p:cNvSpPr/>
          <p:nvPr/>
        </p:nvSpPr>
        <p:spPr>
          <a:xfrm>
            <a:off x="4865001" y="131246"/>
            <a:ext cx="4904473"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smtClean="0">
                <a:solidFill>
                  <a:srgbClr val="000000"/>
                </a:solidFill>
                <a:latin typeface="Times New Roman" panose="02020603050405020304" pitchFamily="18" charset="0"/>
                <a:cs typeface="Times New Roman" panose="02020603050405020304" pitchFamily="18" charset="0"/>
              </a:rPr>
              <a:t>25 </a:t>
            </a:r>
            <a:r>
              <a:rPr lang="kk-KZ" altLang="ru-RU" sz="1100" b="1" dirty="0">
                <a:solidFill>
                  <a:srgbClr val="000000"/>
                </a:solidFill>
                <a:latin typeface="Times New Roman" panose="02020603050405020304" pitchFamily="18" charset="0"/>
                <a:cs typeface="Times New Roman" panose="02020603050405020304" pitchFamily="18" charset="0"/>
              </a:rPr>
              <a:t>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smtClean="0">
                <a:solidFill>
                  <a:srgbClr val="000000"/>
                </a:solidFill>
                <a:latin typeface="Times New Roman" panose="02020603050405020304" pitchFamily="18" charset="0"/>
                <a:cs typeface="Times New Roman" panose="02020603050405020304" pitchFamily="18" charset="0"/>
              </a:rPr>
              <a:t>24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smtClean="0">
                <a:solidFill>
                  <a:srgbClr val="000000"/>
                </a:solidFill>
                <a:latin typeface="Times New Roman" panose="02020603050405020304" pitchFamily="18" charset="0"/>
                <a:cs typeface="Times New Roman" panose="02020603050405020304" pitchFamily="18" charset="0"/>
              </a:rPr>
              <a:t>25</a:t>
            </a:r>
            <a:r>
              <a:rPr lang="kk-KZ" altLang="ru-RU" sz="1100" b="1" dirty="0" smtClean="0">
                <a:solidFill>
                  <a:srgbClr val="000000"/>
                </a:solidFill>
                <a:latin typeface="Times New Roman" panose="02020603050405020304" pitchFamily="18" charset="0"/>
                <a:cs typeface="Times New Roman" panose="02020603050405020304" pitchFamily="18" charset="0"/>
              </a:rPr>
              <a:t> </a:t>
            </a:r>
            <a:r>
              <a:rPr lang="kk-KZ" altLang="ru-RU" sz="1100" b="1" dirty="0">
                <a:solidFill>
                  <a:srgbClr val="000000"/>
                </a:solidFill>
                <a:latin typeface="Times New Roman" panose="02020603050405020304" pitchFamily="18" charset="0"/>
                <a:cs typeface="Times New Roman" panose="02020603050405020304" pitchFamily="18" charset="0"/>
              </a:rPr>
              <a:t>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r>
              <a:rPr lang="ru-RU" sz="1100" b="1" dirty="0" smtClean="0">
                <a:solidFill>
                  <a:srgbClr val="000000"/>
                </a:solidFill>
                <a:latin typeface="Times New Roman" panose="02020603050405020304" pitchFamily="18" charset="0"/>
                <a:cs typeface="Times New Roman" panose="02020603050405020304" pitchFamily="18" charset="0"/>
                <a:sym typeface="+mn-ea"/>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ru-RU" sz="1100" dirty="0" err="1" smtClean="0">
                <a:latin typeface="Times New Roman" pitchFamily="18" charset="0"/>
                <a:cs typeface="Times New Roman" pitchFamily="18" charset="0"/>
              </a:rPr>
              <a:t>Аздаған</a:t>
            </a:r>
            <a:r>
              <a:rPr lang="ru-RU" sz="1100" dirty="0" smtClean="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Оңтүстік-шығыс</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желі</a:t>
            </a:r>
            <a:r>
              <a:rPr lang="ru-RU" sz="1100" dirty="0" smtClean="0">
                <a:latin typeface="Times New Roman" pitchFamily="18" charset="0"/>
                <a:cs typeface="Times New Roman" pitchFamily="18" charset="0"/>
              </a:rPr>
              <a:t> </a:t>
            </a:r>
            <a:r>
              <a:rPr lang="ru-RU" sz="1100" dirty="0">
                <a:latin typeface="Times New Roman" pitchFamily="18" charset="0"/>
                <a:cs typeface="Times New Roman" pitchFamily="18" charset="0"/>
              </a:rPr>
              <a:t>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smtClean="0">
                <a:latin typeface="Times New Roman" pitchFamily="18" charset="0"/>
                <a:cs typeface="Times New Roman" pitchFamily="18" charset="0"/>
              </a:rPr>
              <a:t>5-7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smtClean="0">
                <a:latin typeface="Times New Roman" pitchFamily="18" charset="0"/>
                <a:cs typeface="Times New Roman" pitchFamily="18" charset="0"/>
              </a:rPr>
              <a:t>6-8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smtClean="0">
                <a:solidFill>
                  <a:srgbClr val="000000"/>
                </a:solidFill>
                <a:latin typeface="Times New Roman" panose="02020603050405020304" pitchFamily="18" charset="0"/>
                <a:cs typeface="Times New Roman" panose="02020603050405020304" pitchFamily="18" charset="0"/>
              </a:rPr>
              <a:t>26 </a:t>
            </a:r>
            <a:r>
              <a:rPr lang="kk-KZ" altLang="ru-RU" sz="1100" b="1" dirty="0">
                <a:solidFill>
                  <a:srgbClr val="000000"/>
                </a:solidFill>
                <a:latin typeface="Times New Roman" panose="02020603050405020304" pitchFamily="18" charset="0"/>
                <a:cs typeface="Times New Roman" panose="02020603050405020304" pitchFamily="18" charset="0"/>
              </a:rPr>
              <a:t>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a:t>
            </a:r>
            <a:r>
              <a:rPr lang="kk-KZ" sz="1100" b="1" dirty="0" smtClean="0">
                <a:solidFill>
                  <a:srgbClr val="000000"/>
                </a:solidFill>
                <a:latin typeface="Times New Roman" panose="02020603050405020304" pitchFamily="18" charset="0"/>
                <a:cs typeface="Times New Roman" panose="02020603050405020304" pitchFamily="18" charset="0"/>
              </a:rPr>
              <a:t>25 </a:t>
            </a:r>
            <a:r>
              <a:rPr lang="kk-KZ" sz="1100" b="1" dirty="0">
                <a:solidFill>
                  <a:srgbClr val="000000"/>
                </a:solidFill>
                <a:latin typeface="Times New Roman" panose="02020603050405020304" pitchFamily="18" charset="0"/>
                <a:cs typeface="Times New Roman" panose="02020603050405020304" pitchFamily="18" charset="0"/>
              </a:rPr>
              <a:t>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smtClean="0">
                <a:solidFill>
                  <a:srgbClr val="000000"/>
                </a:solidFill>
                <a:latin typeface="Times New Roman" panose="02020603050405020304" pitchFamily="18" charset="0"/>
                <a:cs typeface="Times New Roman" panose="02020603050405020304" pitchFamily="18" charset="0"/>
              </a:rPr>
              <a:t>26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Оңтүстік</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оңтүстік-батыс</a:t>
            </a:r>
            <a:r>
              <a:rPr lang="ru-RU" sz="1100" dirty="0" smtClean="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a:t>
            </a:r>
            <a:r>
              <a:rPr lang="ru-RU" sz="1100" smtClean="0">
                <a:latin typeface="Times New Roman" pitchFamily="18" charset="0"/>
                <a:cs typeface="Times New Roman" pitchFamily="18" charset="0"/>
              </a:rPr>
              <a:t>1-3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24 </a:t>
            </a:r>
            <a:r>
              <a:rPr lang="kk-KZ" altLang="ru-RU" sz="1200" b="1" dirty="0" smtClean="0">
                <a:solidFill>
                  <a:srgbClr val="000000"/>
                </a:solidFill>
                <a:latin typeface="Times New Roman" panose="02020603050405020304" pitchFamily="18" charset="0"/>
                <a:cs typeface="Times New Roman" panose="02020603050405020304" pitchFamily="18" charset="0"/>
              </a:rPr>
              <a:t>қазан</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Жезқазған</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smtClean="0">
                <a:solidFill>
                  <a:schemeClr val="tx1"/>
                </a:solidFill>
                <a:latin typeface="Times New Roman" panose="02020603050405020304" pitchFamily="18" charset="0"/>
                <a:cs typeface="Times New Roman" panose="02020603050405020304" pitchFamily="18" charset="0"/>
              </a:rPr>
              <a:t>25 </a:t>
            </a:r>
            <a:r>
              <a:rPr lang="ru-RU" sz="1100" dirty="0" err="1" smtClean="0">
                <a:solidFill>
                  <a:schemeClr val="tx1"/>
                </a:solidFill>
                <a:latin typeface="Times New Roman" panose="02020603050405020304" pitchFamily="18" charset="0"/>
                <a:cs typeface="Times New Roman" panose="02020603050405020304" pitchFamily="18" charset="0"/>
              </a:rPr>
              <a:t>қазан</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smtClean="0">
                <a:solidFill>
                  <a:schemeClr val="tx1"/>
                </a:solidFill>
                <a:latin typeface="Times New Roman" panose="02020603050405020304" pitchFamily="18" charset="0"/>
                <a:cs typeface="Times New Roman" panose="02020603050405020304" pitchFamily="18" charset="0"/>
              </a:rPr>
              <a:t>26 </a:t>
            </a:r>
            <a:r>
              <a:rPr lang="ru-RU" sz="1100" dirty="0" err="1" smtClean="0">
                <a:solidFill>
                  <a:schemeClr val="tx1"/>
                </a:solidFill>
                <a:latin typeface="Times New Roman" panose="02020603050405020304" pitchFamily="18" charset="0"/>
                <a:cs typeface="Times New Roman" panose="02020603050405020304" pitchFamily="18" charset="0"/>
              </a:rPr>
              <a:t>қазан</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ықпал</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endParaRPr lang="ru-RU" sz="1100" dirty="0" smtClean="0">
              <a:solidFill>
                <a:schemeClr val="tx1"/>
              </a:solidFill>
              <a:latin typeface="Times New Roman" panose="02020603050405020304" pitchFamily="18" charset="0"/>
              <a:cs typeface="Times New Roman" panose="02020603050405020304" pitchFamily="18" charset="0"/>
            </a:endParaRPr>
          </a:p>
          <a:p>
            <a:pPr algn="just"/>
            <a:r>
              <a:rPr lang="ru-RU" sz="1100" dirty="0" err="1" smtClean="0">
                <a:solidFill>
                  <a:schemeClr val="tx1"/>
                </a:solidFill>
                <a:latin typeface="Times New Roman" panose="02020603050405020304" pitchFamily="18" charset="0"/>
                <a:cs typeface="Times New Roman" panose="02020603050405020304" pitchFamily="18" charset="0"/>
              </a:rPr>
              <a:t>Жалпы</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812639037"/>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 xmlns:a16="http://schemas.microsoft.com/office/drawing/2014/main" val="3583770891"/>
                    </a:ext>
                  </a:extLst>
                </a:gridCol>
                <a:gridCol w="1432949">
                  <a:extLst>
                    <a:ext uri="{9D8B030D-6E8A-4147-A177-3AD203B41FA5}">
                      <a16:colId xmlns="" xmlns:a16="http://schemas.microsoft.com/office/drawing/2014/main" val="1276116030"/>
                    </a:ext>
                  </a:extLst>
                </a:gridCol>
                <a:gridCol w="1438569">
                  <a:extLst>
                    <a:ext uri="{9D8B030D-6E8A-4147-A177-3AD203B41FA5}">
                      <a16:colId xmlns="" xmlns:a16="http://schemas.microsoft.com/office/drawing/2014/main" val="2096923049"/>
                    </a:ext>
                  </a:extLst>
                </a:gridCol>
              </a:tblGrid>
              <a:tr h="325705">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smtClean="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950010825"/>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990536008"/>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58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smtClean="0">
                          <a:solidFill>
                            <a:schemeClr val="tx1"/>
                          </a:solidFill>
                          <a:latin typeface="Times New Roman" panose="02020603050405020304" pitchFamily="18" charset="0"/>
                          <a:cs typeface="Times New Roman" panose="02020603050405020304" pitchFamily="18" charset="0"/>
                        </a:rPr>
                        <a:t>Азот диоксиді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30178899"/>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17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2,1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2163833354"/>
                  </a:ext>
                </a:extLst>
              </a:tr>
              <a:tr h="200434">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4141365874"/>
                  </a:ext>
                </a:extLst>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smtClean="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864108" y="4500123"/>
            <a:ext cx="4616855" cy="1780911"/>
            <a:chOff x="205680" y="3799939"/>
            <a:chExt cx="461685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 xmlns:a16="http://schemas.microsoft.com/office/drawing/2014/main" val="20000"/>
                      </a:ext>
                    </a:extLst>
                  </a:gridCol>
                  <a:gridCol w="2017888">
                    <a:extLst>
                      <a:ext uri="{9D8B030D-6E8A-4147-A177-3AD203B41FA5}">
                        <a16:colId xmlns=""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kk-KZ"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smtClean="0">
                            <a:latin typeface="Times New Roman" panose="02020603050405020304" pitchFamily="18" charset="0"/>
                            <a:cs typeface="Times New Roman" panose="02020603050405020304" pitchFamily="18" charset="0"/>
                            <a:hlinkClick r:id=""/>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en-US" sz="800" dirty="0" smtClean="0">
                            <a:latin typeface="Times New Roman" panose="02020603050405020304" pitchFamily="18" charset="0"/>
                            <a:cs typeface="Times New Roman" panose="02020603050405020304" pitchFamily="18" charset="0"/>
                          </a:rPr>
                          <a:t>26</a:t>
                        </a:r>
                        <a:r>
                          <a:rPr sz="800" dirty="0" smtClean="0">
                            <a:latin typeface="Times New Roman" panose="02020603050405020304" pitchFamily="18" charset="0"/>
                            <a:cs typeface="Times New Roman" panose="02020603050405020304" pitchFamily="18" charset="0"/>
                          </a:rPr>
                          <a:t>, 79-83-</a:t>
                        </a:r>
                        <a:r>
                          <a:rPr lang="en-US" sz="800" dirty="0" smtClean="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smtClean="0">
                            <a:latin typeface="Times New Roman" panose="02020603050405020304" pitchFamily="18" charset="0"/>
                            <a:cs typeface="Times New Roman" panose="02020603050405020304" pitchFamily="18" charset="0"/>
                            <a:hlinkClick r:id=""/>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27" name="Прямоугольник 8"/>
            <p:cNvSpPr/>
            <p:nvPr/>
          </p:nvSpPr>
          <p:spPr>
            <a:xfrm>
              <a:off x="205680" y="4077010"/>
              <a:ext cx="278954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smtClean="0">
                  <a:latin typeface="Times New Roman" panose="02020603050405020304" pitchFamily="18" charset="0"/>
                  <a:cs typeface="Times New Roman" panose="02020603050405020304" pitchFamily="18" charset="0"/>
                </a:rPr>
                <a:t>         </a:t>
              </a: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Нурмахамбет М.</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37596"/>
        </p:xfrm>
        <a:graphic>
          <a:graphicData uri="http://schemas.openxmlformats.org/drawingml/2006/table">
            <a:tbl>
              <a:tblPr/>
              <a:tblGrid>
                <a:gridCol w="1075183">
                  <a:extLst>
                    <a:ext uri="{9D8B030D-6E8A-4147-A177-3AD203B41FA5}">
                      <a16:colId xmlns="" xmlns:a16="http://schemas.microsoft.com/office/drawing/2014/main" val="20000"/>
                    </a:ext>
                  </a:extLst>
                </a:gridCol>
                <a:gridCol w="3092322">
                  <a:extLst>
                    <a:ext uri="{9D8B030D-6E8A-4147-A177-3AD203B41FA5}">
                      <a16:colId xmlns=""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 xmlns:a16="http://schemas.microsoft.com/office/drawing/2014/main" val="20000"/>
                    </a:ext>
                  </a:extLst>
                </a:gridCol>
                <a:gridCol w="3758124">
                  <a:extLst>
                    <a:ext uri="{9D8B030D-6E8A-4147-A177-3AD203B41FA5}">
                      <a16:colId xmlns=""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14731</TotalTime>
  <Words>541</Words>
  <Application>Microsoft Office PowerPoint</Application>
  <PresentationFormat>Лист A4 (210x297 мм)</PresentationFormat>
  <Paragraphs>101</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User</cp:lastModifiedBy>
  <cp:revision>2498</cp:revision>
  <cp:lastPrinted>2021-07-01T07:38:07Z</cp:lastPrinted>
  <dcterms:created xsi:type="dcterms:W3CDTF">2018-03-27T06:03:00Z</dcterms:created>
  <dcterms:modified xsi:type="dcterms:W3CDTF">2022-10-24T05:54:05Z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