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p:scale>
          <a:sx n="110" d="100"/>
          <a:sy n="110" d="100"/>
        </p:scale>
        <p:origin x="-1037"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xmlns=""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smtClean="0">
                <a:solidFill>
                  <a:srgbClr val="0070C0"/>
                </a:solidFill>
                <a:latin typeface="Times New Roman" panose="02020603050405020304" pitchFamily="18" charset="0"/>
                <a:cs typeface="Times New Roman" panose="02020603050405020304" pitchFamily="18" charset="0"/>
              </a:rPr>
              <a:t>Қазақстан</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smtClean="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smtClean="0">
                <a:solidFill>
                  <a:srgbClr val="0070C0"/>
                </a:solidFill>
                <a:latin typeface="Times New Roman" panose="02020603050405020304" pitchFamily="18" charset="0"/>
                <a:cs typeface="Times New Roman" panose="02020603050405020304" pitchFamily="18" charset="0"/>
              </a:rPr>
              <a:t>және</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табиғи</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ресурстар</a:t>
            </a:r>
            <a:r>
              <a:rPr lang="ru-RU" altLang="ru-RU" sz="1400" b="1" dirty="0" smtClean="0">
                <a:solidFill>
                  <a:srgbClr val="0070C0"/>
                </a:solidFill>
                <a:latin typeface="Times New Roman" panose="02020603050405020304" pitchFamily="18" charset="0"/>
                <a:cs typeface="Times New Roman" panose="02020603050405020304" pitchFamily="18" charset="0"/>
              </a:rPr>
              <a:t> </a:t>
            </a:r>
            <a:r>
              <a:rPr lang="ru-RU" altLang="ru-RU" sz="1400" b="1" dirty="0" err="1" smtClean="0">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smtClean="0">
                <a:solidFill>
                  <a:srgbClr val="0070C0"/>
                </a:solidFill>
                <a:latin typeface="Times New Roman" panose="02020603050405020304" pitchFamily="18" charset="0"/>
                <a:cs typeface="Times New Roman" panose="02020603050405020304" pitchFamily="18" charset="0"/>
              </a:rPr>
              <a:t> </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smtClean="0">
                <a:solidFill>
                  <a:srgbClr val="0070C0"/>
                </a:solidFill>
                <a:latin typeface="Times New Roman" panose="02020603050405020304" pitchFamily="18" charset="0"/>
                <a:cs typeface="Times New Roman" panose="02020603050405020304" pitchFamily="18" charset="0"/>
              </a:rPr>
              <a:t>«</a:t>
            </a:r>
            <a:r>
              <a:rPr lang="ru-RU" altLang="ru-RU" sz="1200" b="1" dirty="0">
                <a:solidFill>
                  <a:srgbClr val="0070C0"/>
                </a:solidFill>
                <a:latin typeface="Times New Roman" panose="02020603050405020304" pitchFamily="18" charset="0"/>
                <a:cs typeface="Times New Roman" panose="02020603050405020304" pitchFamily="18" charset="0"/>
              </a:rPr>
              <a:t>КАЗГИДРОМЕТ</a:t>
            </a:r>
            <a:r>
              <a:rPr lang="ru-RU" altLang="ru-RU" sz="1200" b="1" dirty="0" smtClean="0">
                <a:solidFill>
                  <a:srgbClr val="0070C0"/>
                </a:solidFill>
                <a:latin typeface="Times New Roman" panose="02020603050405020304" pitchFamily="18" charset="0"/>
                <a:cs typeface="Times New Roman" panose="02020603050405020304" pitchFamily="18" charset="0"/>
              </a:rPr>
              <a:t>»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92245464"/>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xmlns=""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№297 КҮНДЕЛІКТІ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smtClean="0">
                          <a:solidFill>
                            <a:srgbClr val="002060"/>
                          </a:solidFill>
                          <a:latin typeface="Times New Roman" panose="02020603050405020304" pitchFamily="18" charset="0"/>
                          <a:cs typeface="Times New Roman" panose="02020603050405020304" pitchFamily="18" charset="0"/>
                        </a:rPr>
                        <a:t>Теміртау</a:t>
                      </a:r>
                      <a:r>
                        <a:rPr lang="kk-KZ" altLang="zh-CN" sz="1400" b="1" i="1" dirty="0" smtClean="0">
                          <a:solidFill>
                            <a:srgbClr val="002060"/>
                          </a:solidFill>
                          <a:latin typeface="Times New Roman" panose="02020603050405020304" pitchFamily="18" charset="0"/>
                          <a:cs typeface="Times New Roman" panose="02020603050405020304" pitchFamily="18" charset="0"/>
                        </a:rPr>
                        <a:t> қ.</a:t>
                      </a: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xmlns=""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ru-RU" altLang="ru-RU" sz="1200" b="1" dirty="0" smtClean="0">
                <a:latin typeface="Times New Roman" panose="02020603050405020304" pitchFamily="18" charset="0"/>
                <a:cs typeface="Times New Roman" panose="02020603050405020304" pitchFamily="18" charset="0"/>
              </a:rPr>
              <a:t>24 </a:t>
            </a:r>
            <a:r>
              <a:rPr lang="kk-KZ" altLang="ru-RU" sz="1200" b="1" dirty="0" smtClean="0">
                <a:solidFill>
                  <a:srgbClr val="000000"/>
                </a:solidFill>
                <a:latin typeface="Times New Roman" panose="02020603050405020304" pitchFamily="18" charset="0"/>
                <a:cs typeface="Times New Roman" panose="02020603050405020304" pitchFamily="18" charset="0"/>
              </a:rPr>
              <a:t>қазан </a:t>
            </a:r>
            <a:r>
              <a:rPr lang="ru-RU" altLang="ru-RU" sz="1200" b="1" dirty="0" err="1" smtClean="0">
                <a:latin typeface="Times New Roman" panose="02020603050405020304" pitchFamily="18" charset="0"/>
                <a:cs typeface="Times New Roman" panose="02020603050405020304" pitchFamily="18" charset="0"/>
              </a:rPr>
              <a:t>Теміртау</a:t>
            </a:r>
            <a:r>
              <a:rPr lang="ru-RU" altLang="ru-RU" sz="1200" b="1" dirty="0" smtClean="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r>
              <a:rPr lang="ru-RU" altLang="ru-RU" sz="1200" b="1" dirty="0" smtClean="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xmlns="" id="{94CC0974-E1E4-47F3-9A8B-49A879A3B96B}"/>
              </a:ext>
            </a:extLst>
          </p:cNvPr>
          <p:cNvGraphicFramePr>
            <a:graphicFrameLocks noGrp="1"/>
          </p:cNvGraphicFramePr>
          <p:nvPr>
            <p:extLst>
              <p:ext uri="{D42A27DB-BD31-4B8C-83A1-F6EECF244321}">
                <p14:modId xmlns:p14="http://schemas.microsoft.com/office/powerpoint/2010/main" val="243118926"/>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xmlns="" val="3583770891"/>
                    </a:ext>
                  </a:extLst>
                </a:gridCol>
                <a:gridCol w="1430305">
                  <a:extLst>
                    <a:ext uri="{9D8B030D-6E8A-4147-A177-3AD203B41FA5}">
                      <a16:colId xmlns:a16="http://schemas.microsoft.com/office/drawing/2014/main" xmlns="" val="1276116030"/>
                    </a:ext>
                  </a:extLst>
                </a:gridCol>
                <a:gridCol w="1445808">
                  <a:extLst>
                    <a:ext uri="{9D8B030D-6E8A-4147-A177-3AD203B41FA5}">
                      <a16:colId xmlns:a16="http://schemas.microsoft.com/office/drawing/2014/main" xmlns="" val="2096923049"/>
                    </a:ext>
                  </a:extLst>
                </a:gridCol>
              </a:tblGrid>
              <a:tr h="537076">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11334865"/>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988232626"/>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950010825"/>
                  </a:ext>
                </a:extLst>
              </a:tr>
              <a:tr h="238701">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30178899"/>
                  </a:ext>
                </a:extLst>
              </a:tr>
              <a:tr h="238701">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675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73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804227911"/>
                  </a:ext>
                </a:extLst>
              </a:tr>
              <a:tr h="238701">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71097977"/>
                  </a:ext>
                </a:extLst>
              </a:tr>
              <a:tr h="238701">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5</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smtClean="0">
                <a:latin typeface="Times New Roman" pitchFamily="18" charset="0"/>
                <a:cs typeface="Times New Roman" pitchFamily="18" charset="0"/>
              </a:rPr>
              <a:t>Аздаған</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Оңтүстік-шығыс</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желі</a:t>
            </a:r>
            <a:r>
              <a:rPr lang="ru-RU" sz="1100" dirty="0" smtClean="0">
                <a:latin typeface="Times New Roman" pitchFamily="18" charset="0"/>
                <a:cs typeface="Times New Roman" pitchFamily="18" charset="0"/>
              </a:rPr>
              <a:t> 5-10 </a:t>
            </a:r>
            <a:r>
              <a:rPr lang="ru-RU"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4-6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6-8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smtClean="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smtClean="0">
                <a:solidFill>
                  <a:srgbClr val="000000"/>
                </a:solidFill>
                <a:latin typeface="Times New Roman" panose="02020603050405020304" pitchFamily="18" charset="0"/>
                <a:cs typeface="Times New Roman" panose="02020603050405020304" pitchFamily="18" charset="0"/>
              </a:rPr>
              <a:t>26 </a:t>
            </a:r>
            <a:r>
              <a:rPr lang="kk-KZ" altLang="ru-RU" sz="1100" b="1" dirty="0">
                <a:solidFill>
                  <a:srgbClr val="000000"/>
                </a:solidFill>
                <a:latin typeface="Times New Roman" panose="02020603050405020304" pitchFamily="18" charset="0"/>
                <a:cs typeface="Times New Roman" panose="02020603050405020304" pitchFamily="18" charset="0"/>
              </a:rPr>
              <a:t>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smtClean="0">
                <a:latin typeface="Times New Roman" pitchFamily="18" charset="0"/>
                <a:cs typeface="Times New Roman" pitchFamily="18" charset="0"/>
              </a:rPr>
              <a:t>Көшпелі</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Оңтүстік</a:t>
            </a:r>
            <a:r>
              <a:rPr lang="ru-RU" sz="1100" dirty="0" smtClean="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ru-RU" sz="1100" dirty="0" smtClean="0">
                <a:latin typeface="Times New Roman" pitchFamily="18" charset="0"/>
                <a:cs typeface="Times New Roman" pitchFamily="18" charset="0"/>
              </a:rPr>
              <a:t>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smtClean="0">
                <a:solidFill>
                  <a:schemeClr val="tx1"/>
                </a:solidFill>
                <a:latin typeface="Times New Roman" panose="02020603050405020304" pitchFamily="18" charset="0"/>
                <a:cs typeface="Times New Roman" panose="02020603050405020304" pitchFamily="18" charset="0"/>
              </a:rPr>
              <a:t>жылғы</a:t>
            </a:r>
            <a:r>
              <a:rPr lang="ru-RU" sz="1100" dirty="0" smtClean="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a:t>
            </a:r>
            <a:r>
              <a:rPr lang="ru-RU" sz="1100" smtClean="0">
                <a:solidFill>
                  <a:schemeClr val="tx1"/>
                </a:solidFill>
                <a:latin typeface="Times New Roman" panose="02020603050405020304" pitchFamily="18" charset="0"/>
                <a:cs typeface="Times New Roman" panose="02020603050405020304" pitchFamily="18" charset="0"/>
              </a:rPr>
              <a:t>26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түнде</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smtClean="0">
                <a:solidFill>
                  <a:schemeClr val="tx1"/>
                </a:solidFill>
                <a:latin typeface="Times New Roman" panose="02020603050405020304" pitchFamily="18" charset="0"/>
                <a:cs typeface="Times New Roman" panose="02020603050405020304" pitchFamily="18" charset="0"/>
              </a:rPr>
              <a:t>ықпал</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endParaRPr lang="ru-RU" sz="1100" dirty="0" smtClean="0">
              <a:solidFill>
                <a:schemeClr val="tx1"/>
              </a:solidFill>
              <a:latin typeface="Times New Roman" panose="02020603050405020304" pitchFamily="18" charset="0"/>
              <a:cs typeface="Times New Roman" panose="02020603050405020304" pitchFamily="18" charset="0"/>
            </a:endParaRPr>
          </a:p>
          <a:p>
            <a:pPr lvl="0" algn="just"/>
            <a:r>
              <a:rPr lang="ru-RU" sz="1100" dirty="0" err="1" smtClean="0">
                <a:solidFill>
                  <a:schemeClr val="tx1"/>
                </a:solidFill>
                <a:latin typeface="Times New Roman" panose="02020603050405020304" pitchFamily="18" charset="0"/>
                <a:cs typeface="Times New Roman" panose="02020603050405020304" pitchFamily="18" charset="0"/>
              </a:rPr>
              <a:t>Жалпы</a:t>
            </a:r>
            <a:r>
              <a:rPr lang="ru-RU" sz="1100" dirty="0" smtClean="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xmlns=""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smtClean="0">
                <a:solidFill>
                  <a:srgbClr val="000000"/>
                </a:solidFill>
                <a:latin typeface="Times New Roman" pitchFamily="18" charset="0"/>
                <a:cs typeface="Times New Roman" pitchFamily="18" charset="0"/>
                <a:sym typeface="+mn-ea"/>
              </a:rPr>
              <a:t>ҚМЖ КЗІНДЕГІ ХАЛЫҚҚА </a:t>
            </a:r>
            <a:r>
              <a:rPr lang="ru-RU" sz="1400" b="1" dirty="0">
                <a:solidFill>
                  <a:srgbClr val="000000"/>
                </a:solidFill>
                <a:latin typeface="Times New Roman" pitchFamily="18" charset="0"/>
                <a:cs typeface="Times New Roman" pitchFamily="18" charset="0"/>
                <a:sym typeface="+mn-ea"/>
              </a:rPr>
              <a:t>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xmlns="" val="20000"/>
                      </a:ext>
                    </a:extLst>
                  </a:gridCol>
                  <a:gridCol w="2017888">
                    <a:extLst>
                      <a:ext uri="{9D8B030D-6E8A-4147-A177-3AD203B41FA5}">
                        <a16:colId xmlns:a16="http://schemas.microsoft.com/office/drawing/2014/main" xmlns=""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79-83-3</a:t>
                        </a:r>
                        <a:r>
                          <a:rPr lang="en-US" sz="800" dirty="0" smtClean="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xmlns=""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a:t>
                        </a:r>
                        <a:r>
                          <a:rPr sz="800" dirty="0" smtClean="0">
                            <a:latin typeface="Times New Roman" panose="02020603050405020304" pitchFamily="18" charset="0"/>
                            <a:cs typeface="Times New Roman" panose="02020603050405020304" pitchFamily="18" charset="0"/>
                          </a:rPr>
                          <a:t>79-83-</a:t>
                        </a:r>
                        <a:r>
                          <a:rPr lang="en-US" sz="800" dirty="0" smtClean="0">
                            <a:latin typeface="Times New Roman" panose="02020603050405020304" pitchFamily="18" charset="0"/>
                            <a:cs typeface="Times New Roman" panose="02020603050405020304" pitchFamily="18" charset="0"/>
                          </a:rPr>
                          <a:t>26</a:t>
                        </a:r>
                        <a:r>
                          <a:rPr sz="800" dirty="0" smtClean="0">
                            <a:latin typeface="Times New Roman" panose="02020603050405020304" pitchFamily="18" charset="0"/>
                            <a:cs typeface="Times New Roman" panose="02020603050405020304" pitchFamily="18" charset="0"/>
                          </a:rPr>
                          <a:t>, 79-83-</a:t>
                        </a:r>
                        <a:r>
                          <a:rPr lang="en-US" sz="800" dirty="0" smtClean="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smtClean="0">
                            <a:latin typeface="Times New Roman" panose="02020603050405020304" pitchFamily="18" charset="0"/>
                            <a:cs typeface="Times New Roman" panose="02020603050405020304" pitchFamily="18" charset="0"/>
                            <a:hlinkClick r:id=""/>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a:t>
              </a:r>
              <a:r>
                <a:rPr lang="ru-RU" altLang="ru-RU" sz="1000" i="1" dirty="0" smtClean="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smtClean="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smtClean="0">
                <a:solidFill>
                  <a:srgbClr val="000000"/>
                </a:solidFill>
                <a:latin typeface="Times New Roman" panose="02020603050405020304" pitchFamily="18" charset="0"/>
                <a:cs typeface="Times New Roman" panose="02020603050405020304" pitchFamily="18" charset="0"/>
              </a:rPr>
              <a:t>:</a:t>
            </a:r>
            <a:r>
              <a:rPr lang="ru-RU" altLang="ru-RU" sz="1200" b="1" i="1" dirty="0" smtClean="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Нурмахамбет М.</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804672"/>
        </p:xfrm>
        <a:graphic>
          <a:graphicData uri="http://schemas.openxmlformats.org/drawingml/2006/table">
            <a:tbl>
              <a:tblPr/>
              <a:tblGrid>
                <a:gridCol w="1205806">
                  <a:extLst>
                    <a:ext uri="{9D8B030D-6E8A-4147-A177-3AD203B41FA5}">
                      <a16:colId xmlns:a16="http://schemas.microsoft.com/office/drawing/2014/main" xmlns="" val="20000"/>
                    </a:ext>
                  </a:extLst>
                </a:gridCol>
                <a:gridCol w="2961699">
                  <a:extLst>
                    <a:ext uri="{9D8B030D-6E8A-4147-A177-3AD203B41FA5}">
                      <a16:colId xmlns:a16="http://schemas.microsoft.com/office/drawing/2014/main" xmlns=""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xmlns="" val="20000"/>
                    </a:ext>
                  </a:extLst>
                </a:gridCol>
                <a:gridCol w="3758124">
                  <a:extLst>
                    <a:ext uri="{9D8B030D-6E8A-4147-A177-3AD203B41FA5}">
                      <a16:colId xmlns:a16="http://schemas.microsoft.com/office/drawing/2014/main" xmlns=""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14637</TotalTime>
  <Words>584</Words>
  <Application>Microsoft Office PowerPoint</Application>
  <PresentationFormat>Лист A4 (210x297 мм)</PresentationFormat>
  <Paragraphs>102</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2492</cp:revision>
  <cp:lastPrinted>2021-07-01T03:56:27Z</cp:lastPrinted>
  <dcterms:created xsi:type="dcterms:W3CDTF">2018-03-27T06:03:00Z</dcterms:created>
  <dcterms:modified xsi:type="dcterms:W3CDTF">2022-10-24T06:07:13Z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