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797675" cy="9926638"/>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CC00"/>
    <a:srgbClr val="FF9900"/>
    <a:srgbClr val="F2902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102" d="100"/>
          <a:sy n="102" d="100"/>
        </p:scale>
        <p:origin x="282" y="114"/>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46275" cy="498366"/>
          </a:xfrm>
          <a:prstGeom prst="rect">
            <a:avLst/>
          </a:prstGeom>
        </p:spPr>
        <p:txBody>
          <a:bodyPr vert="horz" wrap="square" lIns="93763" tIns="46882" rIns="93763" bIns="46882" numCol="1" anchor="t"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3" name="Дата 2"/>
          <p:cNvSpPr>
            <a:spLocks noGrp="1"/>
          </p:cNvSpPr>
          <p:nvPr>
            <p:ph type="dt" idx="1"/>
          </p:nvPr>
        </p:nvSpPr>
        <p:spPr>
          <a:xfrm>
            <a:off x="3849862" y="1"/>
            <a:ext cx="2946275" cy="498366"/>
          </a:xfrm>
          <a:prstGeom prst="rect">
            <a:avLst/>
          </a:prstGeom>
        </p:spPr>
        <p:txBody>
          <a:bodyPr vert="horz" wrap="square" lIns="93763" tIns="46882" rIns="93763" bIns="46882" numCol="1" anchor="t" anchorCtr="0" compatLnSpc="1"/>
          <a:lstStyle>
            <a:lvl1pPr algn="r">
              <a:defRPr sz="1300" smtClean="0"/>
            </a:lvl1pPr>
          </a:lstStyle>
          <a:p>
            <a:pPr defTabSz="937630">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981075" y="1239838"/>
            <a:ext cx="4835525" cy="334962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0384" y="4776857"/>
            <a:ext cx="5436908" cy="3908952"/>
          </a:xfrm>
          <a:prstGeom prst="rect">
            <a:avLst/>
          </a:prstGeom>
          <a:noFill/>
          <a:ln w="9525">
            <a:noFill/>
            <a:miter lim="800000"/>
          </a:ln>
        </p:spPr>
        <p:txBody>
          <a:bodyPr vert="horz" wrap="square" lIns="93763" tIns="46882" rIns="93763" bIns="46882" numCol="1" anchor="t" anchorCtr="0" compatLnSpc="1"/>
          <a:lstStyle/>
          <a:p>
            <a:pPr marL="0" marR="0" lvl="0"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68814" marR="0" lvl="1"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37630" marR="0" lvl="2"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06444" marR="0" lvl="3"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75259" marR="0" lvl="4" indent="0" algn="l" defTabSz="937630"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28273"/>
            <a:ext cx="2946275" cy="498366"/>
          </a:xfrm>
          <a:prstGeom prst="rect">
            <a:avLst/>
          </a:prstGeom>
        </p:spPr>
        <p:txBody>
          <a:bodyPr vert="horz" wrap="square" lIns="93763" tIns="46882" rIns="93763" bIns="46882" numCol="1" anchor="b" anchorCtr="0" compatLnSpc="1"/>
          <a:lstStyle>
            <a:lvl1pPr>
              <a:defRPr sz="1300" smtClean="0"/>
            </a:lvl1pPr>
          </a:lstStyle>
          <a:p>
            <a:pPr defTabSz="937630">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49862" y="9428273"/>
            <a:ext cx="2946275" cy="498366"/>
          </a:xfrm>
          <a:prstGeom prst="rect">
            <a:avLst/>
          </a:prstGeom>
        </p:spPr>
        <p:txBody>
          <a:bodyPr vert="horz" wrap="square" lIns="93763" tIns="46882" rIns="93763" bIns="46882"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00960"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721613966"/>
              </p:ext>
            </p:extLst>
          </p:nvPr>
        </p:nvGraphicFramePr>
        <p:xfrm>
          <a:off x="344488" y="6392863"/>
          <a:ext cx="4465638" cy="347663"/>
        </p:xfrm>
        <a:graphic>
          <a:graphicData uri="http://schemas.openxmlformats.org/drawingml/2006/table">
            <a:tbl>
              <a:tblPr/>
              <a:tblGrid>
                <a:gridCol w="4465638">
                  <a:extLst>
                    <a:ext uri="{9D8B030D-6E8A-4147-A177-3AD203B41FA5}">
                      <a16:colId xmlns=""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200" b="1" i="1" dirty="0" err="1" smtClean="0">
                          <a:solidFill>
                            <a:srgbClr val="002060"/>
                          </a:solidFill>
                          <a:latin typeface="Times New Roman" panose="02020603050405020304" pitchFamily="18" charset="0"/>
                          <a:cs typeface="Times New Roman" panose="02020603050405020304" pitchFamily="18" charset="0"/>
                        </a:rPr>
                        <a:t>Риддер</a:t>
                      </a:r>
                      <a:r>
                        <a:rPr lang="ru-RU" altLang="x-none" sz="1200" b="1" i="1" dirty="0" smtClean="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Республикасының</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r>
              <a:rPr lang="ru-RU" altLang="ru-RU" sz="1400" b="1" dirty="0">
                <a:solidFill>
                  <a:srgbClr val="0070C0"/>
                </a:solidFill>
                <a:latin typeface="Times New Roman" panose="02020603050405020304" pitchFamily="18" charset="0"/>
                <a:cs typeface="Times New Roman" panose="02020603050405020304" pitchFamily="18" charset="0"/>
              </a:rPr>
              <a:t> </a:t>
            </a:r>
          </a:p>
          <a:p>
            <a:pPr algn="ctr"/>
            <a:r>
              <a:rPr lang="ru-RU" altLang="ru-RU" sz="1200" b="1" dirty="0">
                <a:solidFill>
                  <a:srgbClr val="0070C0"/>
                </a:solidFill>
                <a:latin typeface="Times New Roman" panose="02020603050405020304" pitchFamily="18" charset="0"/>
                <a:cs typeface="Times New Roman" panose="02020603050405020304" pitchFamily="18" charset="0"/>
              </a:rPr>
              <a:t>«КАЗГИДРОМЕТ»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509550833"/>
              </p:ext>
            </p:extLst>
          </p:nvPr>
        </p:nvGraphicFramePr>
        <p:xfrm>
          <a:off x="307975" y="2515344"/>
          <a:ext cx="4465638" cy="2209800"/>
        </p:xfrm>
        <a:graphic>
          <a:graphicData uri="http://schemas.openxmlformats.org/drawingml/2006/table">
            <a:tbl>
              <a:tblPr/>
              <a:tblGrid>
                <a:gridCol w="4465638">
                  <a:extLst>
                    <a:ext uri="{9D8B030D-6E8A-4147-A177-3AD203B41FA5}">
                      <a16:colId xmlns="" xmlns:a16="http://schemas.microsoft.com/office/drawing/2014/main" val="20000"/>
                    </a:ext>
                  </a:extLst>
                </a:gridCol>
              </a:tblGrid>
              <a:tr h="213624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err="1" smtClean="0">
                          <a:solidFill>
                            <a:srgbClr val="002060"/>
                          </a:solidFill>
                          <a:latin typeface="Times New Roman" panose="02020603050405020304" pitchFamily="18" charset="0"/>
                          <a:cs typeface="Times New Roman" panose="02020603050405020304" pitchFamily="18" charset="0"/>
                        </a:rPr>
                        <a:t>Риддер</a:t>
                      </a:r>
                      <a:r>
                        <a:rPr lang="ru-RU" altLang="x-none" sz="1600" b="1" i="1" dirty="0" smtClean="0">
                          <a:solidFill>
                            <a:srgbClr val="002060"/>
                          </a:solidFill>
                          <a:latin typeface="Times New Roman" panose="02020603050405020304" pitchFamily="18" charset="0"/>
                          <a:cs typeface="Times New Roman" panose="02020603050405020304" pitchFamily="18" charset="0"/>
                        </a:rPr>
                        <a:t> </a:t>
                      </a:r>
                      <a:r>
                        <a:rPr lang="kk-KZ" altLang="x-none" sz="1600" b="1" i="1" dirty="0" smtClean="0">
                          <a:solidFill>
                            <a:srgbClr val="002060"/>
                          </a:solidFill>
                          <a:latin typeface="Times New Roman" panose="02020603050405020304" pitchFamily="18" charset="0"/>
                          <a:cs typeface="Times New Roman" panose="02020603050405020304" pitchFamily="18" charset="0"/>
                        </a:rPr>
                        <a:t>қаласы</a:t>
                      </a:r>
                    </a:p>
                    <a:p>
                      <a:pPr lvl="0" algn="ctr" eaLnBrk="1" hangingPunct="1">
                        <a:buNone/>
                      </a:pPr>
                      <a:endParaRPr lang="ru-RU" altLang="x-none" sz="16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smtClean="0">
                          <a:solidFill>
                            <a:srgbClr val="002060"/>
                          </a:solidFill>
                          <a:latin typeface="Times New Roman" panose="02020603050405020304" pitchFamily="18" charset="0"/>
                          <a:cs typeface="Times New Roman" panose="02020603050405020304" pitchFamily="18" charset="0"/>
                        </a:rPr>
                        <a:t>№</a:t>
                      </a:r>
                      <a:r>
                        <a:rPr lang="kk-KZ" altLang="x-none" sz="1600" b="1" i="1" dirty="0" smtClean="0">
                          <a:solidFill>
                            <a:srgbClr val="002060"/>
                          </a:solidFill>
                          <a:latin typeface="Times New Roman" panose="02020603050405020304" pitchFamily="18" charset="0"/>
                          <a:cs typeface="Times New Roman" panose="02020603050405020304" pitchFamily="18" charset="0"/>
                        </a:rPr>
                        <a:t>297</a:t>
                      </a:r>
                      <a:r>
                        <a:rPr lang="kk-KZ" altLang="x-none" sz="1600" b="1" i="1" baseline="0" dirty="0" smtClean="0">
                          <a:solidFill>
                            <a:srgbClr val="002060"/>
                          </a:solidFill>
                          <a:latin typeface="Times New Roman" panose="02020603050405020304" pitchFamily="18" charset="0"/>
                          <a:cs typeface="Times New Roman" panose="02020603050405020304" pitchFamily="18" charset="0"/>
                        </a:rPr>
                        <a:t> </a:t>
                      </a:r>
                      <a:r>
                        <a:rPr lang="kk-KZ" altLang="x-none" sz="1600" b="1" i="1" dirty="0" smtClean="0">
                          <a:solidFill>
                            <a:srgbClr val="002060"/>
                          </a:solidFill>
                          <a:latin typeface="Times New Roman" panose="02020603050405020304" pitchFamily="18" charset="0"/>
                          <a:cs typeface="Times New Roman" panose="02020603050405020304" pitchFamily="18" charset="0"/>
                        </a:rPr>
                        <a:t>АУА БАССЕЙНІ ЖАҒДАЙЫНЫҢ</a:t>
                      </a:r>
                    </a:p>
                    <a:p>
                      <a:pPr lvl="0" algn="ctr" eaLnBrk="1" hangingPunct="1">
                        <a:buNone/>
                      </a:pPr>
                      <a:endParaRPr lang="kk-KZ" altLang="x-none" sz="16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kk-KZ" altLang="x-none" sz="1600" b="1" i="1" dirty="0" smtClean="0">
                          <a:solidFill>
                            <a:srgbClr val="002060"/>
                          </a:solidFill>
                          <a:latin typeface="Times New Roman" panose="02020603050405020304" pitchFamily="18" charset="0"/>
                          <a:cs typeface="Times New Roman" panose="02020603050405020304" pitchFamily="18" charset="0"/>
                        </a:rPr>
                        <a:t>КҮНДЕЛІКТІ</a:t>
                      </a:r>
                      <a:r>
                        <a:rPr lang="kk-KZ" altLang="x-none" sz="1600" b="1" i="1" baseline="0" dirty="0" smtClean="0">
                          <a:solidFill>
                            <a:srgbClr val="002060"/>
                          </a:solidFill>
                          <a:latin typeface="Times New Roman" panose="02020603050405020304" pitchFamily="18" charset="0"/>
                          <a:cs typeface="Times New Roman" panose="02020603050405020304" pitchFamily="18" charset="0"/>
                        </a:rPr>
                        <a:t> БЮЛЛЕТЕНІ</a:t>
                      </a:r>
                      <a:r>
                        <a:rPr lang="en-US" altLang="x-none" sz="1600" b="1" i="1" dirty="0" smtClean="0">
                          <a:solidFill>
                            <a:srgbClr val="002060"/>
                          </a:solidFill>
                          <a:latin typeface="Times New Roman" panose="02020603050405020304" pitchFamily="18" charset="0"/>
                          <a:cs typeface="Times New Roman" panose="02020603050405020304" pitchFamily="18" charset="0"/>
                        </a:rPr>
                        <a:t> </a:t>
                      </a:r>
                    </a:p>
                    <a:p>
                      <a:pPr lvl="0" algn="ctr" eaLnBrk="1" hangingPunct="1">
                        <a:buNone/>
                      </a:pPr>
                      <a:endParaRPr lang="zh-CN" altLang="x-none" sz="14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smtClean="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smtClean="0">
                          <a:solidFill>
                            <a:srgbClr val="002060"/>
                          </a:solidFill>
                          <a:latin typeface="Times New Roman" panose="02020603050405020304" pitchFamily="18" charset="0"/>
                          <a:cs typeface="Times New Roman" panose="02020603050405020304" pitchFamily="18" charset="0"/>
                        </a:rPr>
                        <a:t>2022</a:t>
                      </a:r>
                      <a:r>
                        <a:rPr lang="kk-KZ" altLang="zh-CN" sz="1200" b="1" i="1" baseline="0" dirty="0" smtClean="0">
                          <a:solidFill>
                            <a:srgbClr val="002060"/>
                          </a:solidFill>
                          <a:latin typeface="Times New Roman" panose="02020603050405020304" pitchFamily="18" charset="0"/>
                          <a:cs typeface="Times New Roman" panose="02020603050405020304" pitchFamily="18" charset="0"/>
                        </a:rPr>
                        <a:t> жыл </a:t>
                      </a:r>
                      <a:r>
                        <a:rPr lang="kk-KZ" altLang="zh-CN" sz="1200" b="1" i="1" baseline="0" dirty="0" smtClean="0">
                          <a:solidFill>
                            <a:srgbClr val="002060"/>
                          </a:solidFill>
                          <a:latin typeface="Times New Roman" panose="02020603050405020304" pitchFamily="18" charset="0"/>
                          <a:cs typeface="Times New Roman" panose="02020603050405020304" pitchFamily="18" charset="0"/>
                        </a:rPr>
                        <a:t>24 </a:t>
                      </a:r>
                      <a:r>
                        <a:rPr lang="kk-KZ" altLang="zh-CN" sz="1200" b="1" i="1" baseline="0" dirty="0" smtClean="0">
                          <a:solidFill>
                            <a:srgbClr val="002060"/>
                          </a:solidFill>
                          <a:latin typeface="Times New Roman" panose="02020603050405020304" pitchFamily="18" charset="0"/>
                          <a:cs typeface="Times New Roman" panose="02020603050405020304" pitchFamily="18" charset="0"/>
                        </a:rPr>
                        <a:t>қазан</a:t>
                      </a:r>
                      <a:endParaRPr lang="zh-CN" altLang="x-none" sz="1200" b="1" i="1" dirty="0" smtClean="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bl>
          </a:graphicData>
        </a:graphic>
      </p:graphicFrame>
      <p:graphicFrame>
        <p:nvGraphicFramePr>
          <p:cNvPr id="24" name="Таблица 23"/>
          <p:cNvGraphicFramePr/>
          <p:nvPr>
            <p:extLst>
              <p:ext uri="{D42A27DB-BD31-4B8C-83A1-F6EECF244321}">
                <p14:modId xmlns:p14="http://schemas.microsoft.com/office/powerpoint/2010/main" val="776569505"/>
              </p:ext>
            </p:extLst>
          </p:nvPr>
        </p:nvGraphicFramePr>
        <p:xfrm>
          <a:off x="4975238" y="6450488"/>
          <a:ext cx="4789072" cy="465878"/>
        </p:xfrm>
        <a:graphic>
          <a:graphicData uri="http://schemas.openxmlformats.org/drawingml/2006/table">
            <a:tbl>
              <a:tblPr/>
              <a:tblGrid>
                <a:gridCol w="4789072">
                  <a:extLst>
                    <a:ext uri="{9D8B030D-6E8A-4147-A177-3AD203B41FA5}">
                      <a16:colId xmlns="" xmlns:a16="http://schemas.microsoft.com/office/drawing/2014/main" val="20000"/>
                    </a:ext>
                  </a:extLst>
                </a:gridCol>
              </a:tblGrid>
              <a:tr h="31058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r>
                        <a:rPr lang="ru-RU" sz="700" i="1" dirty="0" smtClean="0">
                          <a:latin typeface="Times New Roman" panose="02020603050405020304" pitchFamily="18" charset="0"/>
                          <a:cs typeface="Times New Roman" panose="02020603050405020304" pitchFamily="18" charset="0"/>
                        </a:rPr>
                        <a:t>28.02.2015 ж. №168 "</a:t>
                      </a:r>
                      <a:r>
                        <a:rPr lang="ru-RU" sz="700" i="1" dirty="0" err="1" smtClean="0">
                          <a:latin typeface="Times New Roman" panose="02020603050405020304" pitchFamily="18" charset="0"/>
                          <a:cs typeface="Times New Roman" panose="02020603050405020304" pitchFamily="18" charset="0"/>
                        </a:rPr>
                        <a:t>атмосфералық</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ауаға</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қатысты</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санитарлық-эпидемиологиялық</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ережелер</a:t>
                      </a:r>
                      <a:r>
                        <a:rPr lang="ru-RU" sz="700" i="1" dirty="0" smtClean="0">
                          <a:latin typeface="Times New Roman" panose="02020603050405020304" pitchFamily="18" charset="0"/>
                          <a:cs typeface="Times New Roman" panose="02020603050405020304" pitchFamily="18" charset="0"/>
                        </a:rPr>
                        <a:t> мен </a:t>
                      </a:r>
                      <a:r>
                        <a:rPr lang="ru-RU" sz="700" i="1" dirty="0" err="1" smtClean="0">
                          <a:latin typeface="Times New Roman" panose="02020603050405020304" pitchFamily="18" charset="0"/>
                          <a:cs typeface="Times New Roman" panose="02020603050405020304" pitchFamily="18" charset="0"/>
                        </a:rPr>
                        <a:t>нормаларға</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сәйкес</a:t>
                      </a:r>
                      <a:r>
                        <a:rPr lang="ru-RU" sz="700" i="1" dirty="0" smtClean="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r h="15529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1"/>
                  </a:ext>
                </a:extLst>
              </a:tr>
            </a:tbl>
          </a:graphicData>
        </a:graphic>
      </p:graphicFrame>
      <p:sp>
        <p:nvSpPr>
          <p:cNvPr id="14" name="Прямоугольник 21"/>
          <p:cNvSpPr/>
          <p:nvPr/>
        </p:nvSpPr>
        <p:spPr>
          <a:xfrm>
            <a:off x="4953000" y="3763729"/>
            <a:ext cx="4840289" cy="461665"/>
          </a:xfrm>
          <a:prstGeom prst="rect">
            <a:avLst/>
          </a:prstGeom>
          <a:noFill/>
          <a:ln w="9525">
            <a:noFill/>
          </a:ln>
        </p:spPr>
        <p:txBody>
          <a:bodyPr wrap="square">
            <a:spAutoFit/>
          </a:bodyPr>
          <a:lstStyle/>
          <a:p>
            <a:pPr algn="ctr"/>
            <a:r>
              <a:rPr lang="ru-RU" altLang="ru-RU" sz="1200" b="1" dirty="0" smtClean="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a:t>
            </a:r>
            <a:r>
              <a:rPr lang="ru-RU" altLang="ru-RU" sz="1200" b="1" dirty="0" smtClean="0">
                <a:latin typeface="Times New Roman" panose="02020603050405020304" pitchFamily="18" charset="0"/>
                <a:cs typeface="Times New Roman" panose="02020603050405020304" pitchFamily="18" charset="0"/>
              </a:rPr>
              <a:t>23 </a:t>
            </a:r>
            <a:r>
              <a:rPr lang="kk-KZ" altLang="ru-RU" sz="1200" b="1" dirty="0" smtClean="0">
                <a:latin typeface="Times New Roman" panose="02020603050405020304" pitchFamily="18" charset="0"/>
                <a:cs typeface="Times New Roman" panose="02020603050405020304" pitchFamily="18" charset="0"/>
              </a:rPr>
              <a:t>қазанға</a:t>
            </a:r>
            <a:r>
              <a:rPr lang="ru-RU" altLang="ru-RU" sz="1200" b="1" dirty="0" smtClean="0">
                <a:latin typeface="Times New Roman" panose="02020603050405020304" pitchFamily="18" charset="0"/>
                <a:cs typeface="Times New Roman" panose="02020603050405020304" pitchFamily="18" charset="0"/>
              </a:rPr>
              <a:t> </a:t>
            </a:r>
            <a:r>
              <a:rPr lang="ru-RU" altLang="ru-RU" sz="1200" b="1" dirty="0" err="1" smtClean="0">
                <a:latin typeface="Times New Roman" panose="02020603050405020304" pitchFamily="18" charset="0"/>
                <a:cs typeface="Times New Roman" panose="02020603050405020304" pitchFamily="18" charset="0"/>
              </a:rPr>
              <a:t>Риддер</a:t>
            </a:r>
            <a:r>
              <a:rPr lang="ru-RU" altLang="ru-RU" sz="1200" b="1" dirty="0" smtClean="0">
                <a:latin typeface="Times New Roman" panose="02020603050405020304" pitchFamily="18" charset="0"/>
                <a:cs typeface="Times New Roman" panose="02020603050405020304" pitchFamily="18" charset="0"/>
              </a:rPr>
              <a:t> </a:t>
            </a:r>
            <a:r>
              <a:rPr lang="ru-RU" altLang="ru-RU" sz="1200" b="1" dirty="0">
                <a:latin typeface="Times New Roman" panose="02020603050405020304" pitchFamily="18" charset="0"/>
                <a:cs typeface="Times New Roman" panose="02020603050405020304" pitchFamily="18" charset="0"/>
              </a:rPr>
              <a:t>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smtClean="0">
                <a:latin typeface="Times New Roman" panose="02020603050405020304" pitchFamily="18" charset="0"/>
                <a:cs typeface="Times New Roman" panose="02020603050405020304" pitchFamily="18" charset="0"/>
              </a:rPr>
              <a:t>ауасының</a:t>
            </a:r>
            <a:r>
              <a:rPr lang="ru-RU" altLang="ru-RU" sz="1200" b="1" dirty="0" smtClean="0">
                <a:latin typeface="Times New Roman" panose="02020603050405020304" pitchFamily="18" charset="0"/>
                <a:cs typeface="Times New Roman" panose="02020603050405020304" pitchFamily="18" charset="0"/>
              </a:rPr>
              <a:t> </a:t>
            </a:r>
            <a:r>
              <a:rPr lang="ru-RU" altLang="ru-RU" sz="1200" b="1" dirty="0" err="1" smtClean="0">
                <a:latin typeface="Times New Roman" panose="02020603050405020304" pitchFamily="18" charset="0"/>
                <a:cs typeface="Times New Roman" panose="02020603050405020304" pitchFamily="18" charset="0"/>
              </a:rPr>
              <a:t>жағдайы</a:t>
            </a:r>
            <a:endParaRPr lang="ru-RU" altLang="en-US" sz="1200"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5" name="Таблица 2">
            <a:extLst>
              <a:ext uri="{FF2B5EF4-FFF2-40B4-BE49-F238E27FC236}">
                <a16:creationId xmlns=""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3468313856"/>
              </p:ext>
            </p:extLst>
          </p:nvPr>
        </p:nvGraphicFramePr>
        <p:xfrm>
          <a:off x="5027850" y="4221088"/>
          <a:ext cx="4691064" cy="2158996"/>
        </p:xfrm>
        <a:graphic>
          <a:graphicData uri="http://schemas.openxmlformats.org/drawingml/2006/table">
            <a:tbl>
              <a:tblPr firstRow="1" bandRow="1">
                <a:tableStyleId>{5C22544A-7EE6-4342-B048-85BDC9FD1C3A}</a:tableStyleId>
              </a:tblPr>
              <a:tblGrid>
                <a:gridCol w="1805096">
                  <a:extLst>
                    <a:ext uri="{9D8B030D-6E8A-4147-A177-3AD203B41FA5}">
                      <a16:colId xmlns="" xmlns:a16="http://schemas.microsoft.com/office/drawing/2014/main" val="3583770891"/>
                    </a:ext>
                  </a:extLst>
                </a:gridCol>
                <a:gridCol w="1440160">
                  <a:extLst>
                    <a:ext uri="{9D8B030D-6E8A-4147-A177-3AD203B41FA5}">
                      <a16:colId xmlns="" xmlns:a16="http://schemas.microsoft.com/office/drawing/2014/main" val="1276116030"/>
                    </a:ext>
                  </a:extLst>
                </a:gridCol>
                <a:gridCol w="1445808">
                  <a:extLst>
                    <a:ext uri="{9D8B030D-6E8A-4147-A177-3AD203B41FA5}">
                      <a16:colId xmlns="" xmlns:a16="http://schemas.microsoft.com/office/drawing/2014/main" val="2096923049"/>
                    </a:ext>
                  </a:extLst>
                </a:gridCol>
              </a:tblGrid>
              <a:tr h="692656">
                <a:tc>
                  <a:txBody>
                    <a:bodyPr/>
                    <a:lstStyle/>
                    <a:p>
                      <a:pPr algn="ctr"/>
                      <a:r>
                        <a:rPr lang="ru-RU" sz="1000" dirty="0" err="1" smtClean="0">
                          <a:solidFill>
                            <a:schemeClr val="tx1"/>
                          </a:solidFill>
                          <a:latin typeface="Times New Roman" panose="02020603050405020304" pitchFamily="18" charset="0"/>
                          <a:cs typeface="Times New Roman" panose="02020603050405020304" pitchFamily="18" charset="0"/>
                        </a:rPr>
                        <a:t>Ластаушы</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smtClean="0">
                          <a:solidFill>
                            <a:schemeClr val="tx1"/>
                          </a:solidFill>
                          <a:latin typeface="Times New Roman" panose="02020603050405020304" pitchFamily="18" charset="0"/>
                          <a:cs typeface="Times New Roman" panose="02020603050405020304" pitchFamily="18" charset="0"/>
                        </a:rPr>
                        <a:t>Факт </a:t>
                      </a:r>
                      <a:r>
                        <a:rPr lang="ru-RU" sz="1000" dirty="0" err="1" smtClean="0">
                          <a:solidFill>
                            <a:schemeClr val="tx1"/>
                          </a:solidFill>
                          <a:latin typeface="Times New Roman" panose="02020603050405020304" pitchFamily="18" charset="0"/>
                          <a:cs typeface="Times New Roman" panose="02020603050405020304" pitchFamily="18" charset="0"/>
                        </a:rPr>
                        <a:t>концентрациясы</a:t>
                      </a:r>
                      <a:r>
                        <a:rPr lang="ru-RU" sz="1000" dirty="0" smtClean="0">
                          <a:solidFill>
                            <a:schemeClr val="tx1"/>
                          </a:solidFill>
                          <a:latin typeface="Times New Roman" panose="02020603050405020304" pitchFamily="18" charset="0"/>
                          <a:cs typeface="Times New Roman" panose="02020603050405020304" pitchFamily="18" charset="0"/>
                        </a:rPr>
                        <a:t>, мкг/м3</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smtClean="0">
                          <a:solidFill>
                            <a:schemeClr val="tx1"/>
                          </a:solidFill>
                          <a:latin typeface="Times New Roman" panose="02020603050405020304" pitchFamily="18" charset="0"/>
                          <a:cs typeface="Times New Roman" panose="02020603050405020304" pitchFamily="18" charset="0"/>
                        </a:rPr>
                        <a:t>ШЖШ асу </a:t>
                      </a:r>
                      <a:r>
                        <a:rPr lang="ru-RU" sz="1000" dirty="0" err="1" smtClean="0">
                          <a:solidFill>
                            <a:schemeClr val="tx1"/>
                          </a:solidFill>
                          <a:latin typeface="Times New Roman" panose="02020603050405020304" pitchFamily="18" charset="0"/>
                          <a:cs typeface="Times New Roman" panose="02020603050405020304" pitchFamily="18" charset="0"/>
                        </a:rPr>
                        <a:t>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611334865"/>
                  </a:ext>
                </a:extLst>
              </a:tr>
              <a:tr h="244390">
                <a:tc>
                  <a:txBody>
                    <a:bodyPr/>
                    <a:lstStyle/>
                    <a:p>
                      <a:r>
                        <a:rPr lang="ru-RU" sz="1000" smtClean="0">
                          <a:solidFill>
                            <a:schemeClr val="tx1"/>
                          </a:solidFill>
                          <a:latin typeface="Times New Roman" panose="02020603050405020304" pitchFamily="18" charset="0"/>
                          <a:cs typeface="Times New Roman" panose="02020603050405020304" pitchFamily="18" charset="0"/>
                        </a:rPr>
                        <a:t>Қалқыма бөлшектер </a:t>
                      </a:r>
                      <a:r>
                        <a:rPr lang="ru-RU" sz="1000" dirty="0" smtClean="0">
                          <a:solidFill>
                            <a:schemeClr val="tx1"/>
                          </a:solidFill>
                          <a:latin typeface="Times New Roman" panose="02020603050405020304" pitchFamily="18" charset="0"/>
                          <a:cs typeface="Times New Roman" panose="02020603050405020304" pitchFamily="18" charset="0"/>
                        </a:rPr>
                        <a:t>РМ-10</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b="0" dirty="0" smtClean="0">
                          <a:solidFill>
                            <a:schemeClr val="tx1"/>
                          </a:solidFill>
                          <a:latin typeface="Times New Roman" panose="02020603050405020304" pitchFamily="18" charset="0"/>
                          <a:cs typeface="Times New Roman" panose="02020603050405020304" pitchFamily="18" charset="0"/>
                        </a:rPr>
                        <a:t>7</a:t>
                      </a:r>
                      <a:endParaRPr lang="ru-RU" sz="1000" b="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0,02</a:t>
                      </a:r>
                      <a:endParaRPr lang="ru-RU" sz="1000" b="0" i="0" u="none" strike="noStrike" dirty="0">
                        <a:solidFill>
                          <a:srgbClr val="000000"/>
                        </a:solidFill>
                        <a:effectLst/>
                        <a:latin typeface="Times New Roman" panose="02020603050405020304" pitchFamily="18" charset="0"/>
                      </a:endParaRP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988232626"/>
                  </a:ext>
                </a:extLst>
              </a:tr>
              <a:tr h="244390">
                <a:tc>
                  <a:txBody>
                    <a:bodyPr/>
                    <a:lstStyle/>
                    <a:p>
                      <a:r>
                        <a:rPr lang="ru-RU" sz="1000" dirty="0" err="1" smtClean="0">
                          <a:solidFill>
                            <a:schemeClr val="tx1"/>
                          </a:solidFill>
                          <a:latin typeface="Times New Roman" panose="02020603050405020304" pitchFamily="18" charset="0"/>
                          <a:cs typeface="Times New Roman" panose="02020603050405020304" pitchFamily="18" charset="0"/>
                        </a:rPr>
                        <a:t>Күкірт</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b="0" dirty="0" smtClean="0">
                          <a:solidFill>
                            <a:schemeClr val="tx1"/>
                          </a:solidFill>
                          <a:latin typeface="Times New Roman" panose="02020603050405020304" pitchFamily="18" charset="0"/>
                          <a:cs typeface="Times New Roman" panose="02020603050405020304" pitchFamily="18" charset="0"/>
                        </a:rPr>
                        <a:t>11</a:t>
                      </a:r>
                      <a:endParaRPr lang="ru-RU" sz="1000" b="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0,02</a:t>
                      </a:r>
                      <a:endParaRPr lang="ru-RU" sz="1000" b="0" i="0" u="none" strike="noStrike" dirty="0">
                        <a:solidFill>
                          <a:srgbClr val="000000"/>
                        </a:solidFill>
                        <a:effectLst/>
                        <a:latin typeface="Times New Roman" panose="02020603050405020304" pitchFamily="18" charset="0"/>
                      </a:endParaRP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950010825"/>
                  </a:ext>
                </a:extLst>
              </a:tr>
              <a:tr h="244390">
                <a:tc>
                  <a:txBody>
                    <a:bodyPr/>
                    <a:lstStyle/>
                    <a:p>
                      <a:r>
                        <a:rPr lang="kk-KZ" sz="1000" smtClean="0">
                          <a:solidFill>
                            <a:schemeClr val="tx1"/>
                          </a:solidFill>
                          <a:latin typeface="Times New Roman" panose="02020603050405020304" pitchFamily="18" charset="0"/>
                          <a:cs typeface="Times New Roman" panose="02020603050405020304" pitchFamily="18" charset="0"/>
                        </a:rPr>
                        <a:t>Көміртек 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b="0" dirty="0" smtClean="0">
                          <a:solidFill>
                            <a:schemeClr val="tx1"/>
                          </a:solidFill>
                          <a:latin typeface="Times New Roman" panose="02020603050405020304" pitchFamily="18" charset="0"/>
                          <a:cs typeface="Times New Roman" panose="02020603050405020304" pitchFamily="18" charset="0"/>
                        </a:rPr>
                        <a:t>940</a:t>
                      </a:r>
                      <a:endParaRPr lang="ru-RU" sz="1000" b="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0,2</a:t>
                      </a:r>
                      <a:endParaRPr lang="ru-RU" sz="1000" b="0" i="0" u="none" strike="noStrike" dirty="0">
                        <a:solidFill>
                          <a:srgbClr val="000000"/>
                        </a:solidFill>
                        <a:effectLst/>
                        <a:latin typeface="Times New Roman" panose="02020603050405020304" pitchFamily="18" charset="0"/>
                      </a:endParaRP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1990536008"/>
                  </a:ext>
                </a:extLst>
              </a:tr>
              <a:tr h="244390">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Азот </a:t>
                      </a:r>
                      <a:r>
                        <a:rPr lang="ru-RU" sz="1000" dirty="0" err="1" smtClean="0">
                          <a:solidFill>
                            <a:schemeClr val="tx1"/>
                          </a:solidFill>
                          <a:latin typeface="Times New Roman" panose="02020603050405020304" pitchFamily="18" charset="0"/>
                          <a:cs typeface="Times New Roman" panose="02020603050405020304" pitchFamily="18" charset="0"/>
                        </a:rPr>
                        <a:t>диоксиді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b="0" dirty="0" smtClean="0">
                          <a:solidFill>
                            <a:schemeClr val="tx1"/>
                          </a:solidFill>
                          <a:latin typeface="Times New Roman" panose="02020603050405020304" pitchFamily="18" charset="0"/>
                          <a:cs typeface="Times New Roman" panose="02020603050405020304" pitchFamily="18" charset="0"/>
                        </a:rPr>
                        <a:t>5</a:t>
                      </a:r>
                      <a:endParaRPr lang="ru-RU" sz="1000" b="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0,02</a:t>
                      </a: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879239550"/>
                  </a:ext>
                </a:extLst>
              </a:tr>
              <a:tr h="244390">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Азот </a:t>
                      </a:r>
                      <a:r>
                        <a:rPr lang="ru-RU" sz="1000" dirty="0" err="1" smtClean="0">
                          <a:solidFill>
                            <a:schemeClr val="tx1"/>
                          </a:solidFill>
                          <a:latin typeface="Times New Roman" panose="02020603050405020304" pitchFamily="18" charset="0"/>
                          <a:cs typeface="Times New Roman" panose="02020603050405020304" pitchFamily="18" charset="0"/>
                        </a:rPr>
                        <a:t>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b="0" dirty="0" smtClean="0">
                          <a:solidFill>
                            <a:schemeClr val="tx1"/>
                          </a:solidFill>
                          <a:latin typeface="Times New Roman" panose="02020603050405020304" pitchFamily="18" charset="0"/>
                          <a:cs typeface="Times New Roman" panose="02020603050405020304" pitchFamily="18" charset="0"/>
                        </a:rPr>
                        <a:t>3</a:t>
                      </a:r>
                      <a:endParaRPr lang="ru-RU" sz="1000" b="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0,01</a:t>
                      </a:r>
                      <a:endParaRPr lang="ru-RU" sz="1000" b="0" i="0" u="none" strike="noStrike" dirty="0">
                        <a:solidFill>
                          <a:srgbClr val="000000"/>
                        </a:solidFill>
                        <a:effectLst/>
                        <a:latin typeface="Times New Roman" panose="02020603050405020304" pitchFamily="18" charset="0"/>
                      </a:endParaRP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30178899"/>
                  </a:ext>
                </a:extLst>
              </a:tr>
              <a:tr h="244390">
                <a:tc>
                  <a:txBody>
                    <a:bodyPr/>
                    <a:lstStyle/>
                    <a:p>
                      <a:r>
                        <a:rPr lang="kk-KZ" sz="1000" dirty="0" smtClean="0">
                          <a:solidFill>
                            <a:schemeClr val="tx1"/>
                          </a:solidFill>
                          <a:latin typeface="Times New Roman" panose="02020603050405020304" pitchFamily="18" charset="0"/>
                          <a:cs typeface="Times New Roman" panose="02020603050405020304" pitchFamily="18" charset="0"/>
                        </a:rPr>
                        <a:t>Күкіртсутегі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b="0" dirty="0" smtClean="0">
                          <a:solidFill>
                            <a:schemeClr val="tx1"/>
                          </a:solidFill>
                          <a:latin typeface="Times New Roman" panose="02020603050405020304" pitchFamily="18" charset="0"/>
                          <a:cs typeface="Times New Roman" panose="02020603050405020304" pitchFamily="18" charset="0"/>
                        </a:rPr>
                        <a:t>6</a:t>
                      </a:r>
                      <a:endParaRPr lang="ru-RU" sz="1000" b="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0,8</a:t>
                      </a:r>
                      <a:endParaRPr lang="ru-RU" sz="1000" b="0" i="0" u="none" strike="noStrike" dirty="0">
                        <a:solidFill>
                          <a:srgbClr val="000000"/>
                        </a:solidFill>
                        <a:effectLst/>
                        <a:latin typeface="Times New Roman" panose="02020603050405020304" pitchFamily="18" charset="0"/>
                      </a:endParaRPr>
                    </a:p>
                  </a:txBody>
                  <a:tcPr marL="7620" marR="7620" marT="762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141613162"/>
                  </a:ext>
                </a:extLst>
              </a:tr>
            </a:tbl>
          </a:graphicData>
        </a:graphic>
      </p:graphicFrame>
      <p:sp>
        <p:nvSpPr>
          <p:cNvPr id="16" name="Прямоугольник 15"/>
          <p:cNvSpPr/>
          <p:nvPr/>
        </p:nvSpPr>
        <p:spPr>
          <a:xfrm>
            <a:off x="4966623" y="133501"/>
            <a:ext cx="4794914" cy="1938992"/>
          </a:xfrm>
          <a:prstGeom prst="rect">
            <a:avLst/>
          </a:prstGeom>
        </p:spPr>
        <p:txBody>
          <a:bodyPr wrap="square">
            <a:spAutoFit/>
          </a:bodyPr>
          <a:lstStyle/>
          <a:p>
            <a:pPr lvl="0" algn="ctr"/>
            <a:r>
              <a:rPr lang="kk-KZ" altLang="ru-RU" sz="1200" b="1" dirty="0">
                <a:latin typeface="Times New Roman" panose="02020603050405020304" pitchFamily="18" charset="0"/>
                <a:cs typeface="Times New Roman" panose="02020603050405020304" pitchFamily="18" charset="0"/>
              </a:rPr>
              <a:t>Риддер</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бойынша</a:t>
            </a:r>
            <a:r>
              <a:rPr lang="ru-RU" altLang="ru-RU" sz="1200" b="1" dirty="0">
                <a:latin typeface="Times New Roman" panose="02020603050405020304" pitchFamily="18" charset="0"/>
                <a:cs typeface="Times New Roman" panose="02020603050405020304" pitchFamily="18" charset="0"/>
              </a:rPr>
              <a:t> </a:t>
            </a:r>
            <a:r>
              <a:rPr lang="ru-RU" altLang="ru-RU" sz="1200" b="1" dirty="0" smtClean="0">
                <a:latin typeface="Times New Roman" panose="02020603050405020304" pitchFamily="18" charset="0"/>
                <a:cs typeface="Times New Roman" panose="02020603050405020304" pitchFamily="18" charset="0"/>
              </a:rPr>
              <a:t>25</a:t>
            </a:r>
            <a:r>
              <a:rPr lang="ru-RU" altLang="ru-RU" sz="1200" b="1" dirty="0" smtClean="0">
                <a:solidFill>
                  <a:srgbClr val="000000"/>
                </a:solidFill>
                <a:latin typeface="Times New Roman" panose="02020603050405020304" pitchFamily="18" charset="0"/>
                <a:cs typeface="Times New Roman" panose="02020603050405020304" pitchFamily="18" charset="0"/>
                <a:sym typeface="+mn-ea"/>
              </a:rPr>
              <a:t> </a:t>
            </a:r>
            <a:r>
              <a:rPr lang="kk-KZ" sz="1200" b="1" dirty="0" smtClean="0">
                <a:solidFill>
                  <a:srgbClr val="000000"/>
                </a:solidFill>
                <a:latin typeface="Times New Roman" panose="02020603050405020304" pitchFamily="18" charset="0"/>
                <a:cs typeface="Times New Roman" panose="02020603050405020304" pitchFamily="18" charset="0"/>
                <a:sym typeface="+mn-ea"/>
              </a:rPr>
              <a:t>қазанға </a:t>
            </a:r>
          </a:p>
          <a:p>
            <a:pPr lvl="0" algn="ctr"/>
            <a:r>
              <a:rPr lang="kk-KZ" altLang="ru-RU" sz="1200" b="1" dirty="0" smtClean="0">
                <a:solidFill>
                  <a:prstClr val="black"/>
                </a:solidFill>
                <a:latin typeface="Times New Roman" panose="02020603050405020304" pitchFamily="18" charset="0"/>
                <a:cs typeface="Times New Roman" panose="02020603050405020304" pitchFamily="18" charset="0"/>
              </a:rPr>
              <a:t>арналған </a:t>
            </a:r>
            <a:r>
              <a:rPr lang="kk-KZ" altLang="ru-RU" sz="1200" b="1" dirty="0">
                <a:solidFill>
                  <a:prstClr val="black"/>
                </a:solidFill>
                <a:latin typeface="Times New Roman" panose="02020603050405020304" pitchFamily="18" charset="0"/>
                <a:cs typeface="Times New Roman" panose="02020603050405020304" pitchFamily="18" charset="0"/>
              </a:rPr>
              <a:t>ауа-райы болжамы</a:t>
            </a:r>
            <a:endParaRPr lang="ru-RU" altLang="ru-RU" sz="1200" b="1" dirty="0">
              <a:solidFill>
                <a:prstClr val="black"/>
              </a:solidFill>
              <a:latin typeface="Times New Roman" panose="02020603050405020304" pitchFamily="18" charset="0"/>
              <a:cs typeface="Times New Roman" panose="02020603050405020304" pitchFamily="18" charset="0"/>
            </a:endParaRPr>
          </a:p>
          <a:p>
            <a:pPr lvl="0" algn="ctr"/>
            <a:r>
              <a:rPr lang="ru-RU" altLang="ru-RU" sz="1200" b="1" dirty="0">
                <a:solidFill>
                  <a:prstClr val="black"/>
                </a:solidFill>
                <a:latin typeface="Times New Roman" panose="02020603050405020304" pitchFamily="18" charset="0"/>
                <a:cs typeface="Times New Roman" panose="02020603050405020304" pitchFamily="18" charset="0"/>
              </a:rPr>
              <a:t>2022 ж. </a:t>
            </a:r>
            <a:r>
              <a:rPr lang="ru-RU" altLang="ru-RU" sz="1200" b="1" dirty="0" smtClean="0">
                <a:solidFill>
                  <a:prstClr val="black"/>
                </a:solidFill>
                <a:latin typeface="Times New Roman" panose="02020603050405020304" pitchFamily="18" charset="0"/>
                <a:cs typeface="Times New Roman" panose="02020603050405020304" pitchFamily="18" charset="0"/>
              </a:rPr>
              <a:t>24 </a:t>
            </a:r>
            <a:r>
              <a:rPr lang="kk-KZ" sz="1200" b="1" dirty="0" smtClean="0">
                <a:solidFill>
                  <a:srgbClr val="000000"/>
                </a:solidFill>
                <a:latin typeface="Times New Roman" panose="02020603050405020304" pitchFamily="18" charset="0"/>
                <a:cs typeface="Times New Roman" panose="02020603050405020304" pitchFamily="18" charset="0"/>
                <a:sym typeface="+mn-ea"/>
              </a:rPr>
              <a:t>қазанның </a:t>
            </a:r>
            <a:r>
              <a:rPr lang="ru-RU" altLang="ru-RU" sz="1200" b="1" dirty="0" smtClean="0">
                <a:solidFill>
                  <a:prstClr val="black"/>
                </a:solidFill>
                <a:latin typeface="Times New Roman" panose="02020603050405020304" pitchFamily="18" charset="0"/>
                <a:cs typeface="Times New Roman" panose="02020603050405020304" pitchFamily="18" charset="0"/>
              </a:rPr>
              <a:t>21 </a:t>
            </a:r>
            <a:r>
              <a:rPr lang="ru-RU" altLang="ru-RU" sz="1200" b="1" dirty="0">
                <a:solidFill>
                  <a:prstClr val="black"/>
                </a:solidFill>
                <a:latin typeface="Times New Roman" panose="02020603050405020304" pitchFamily="18" charset="0"/>
                <a:cs typeface="Times New Roman" panose="02020603050405020304" pitchFamily="18" charset="0"/>
              </a:rPr>
              <a:t>с. </a:t>
            </a:r>
            <a:r>
              <a:rPr lang="ru-RU" altLang="ru-RU" sz="1200" b="1" dirty="0" err="1">
                <a:solidFill>
                  <a:prstClr val="black"/>
                </a:solidFill>
                <a:latin typeface="Times New Roman" panose="02020603050405020304" pitchFamily="18" charset="0"/>
                <a:cs typeface="Times New Roman" panose="02020603050405020304" pitchFamily="18" charset="0"/>
              </a:rPr>
              <a:t>бастап</a:t>
            </a:r>
            <a:r>
              <a:rPr lang="ru-RU" altLang="ru-RU" sz="1200" b="1" dirty="0">
                <a:solidFill>
                  <a:prstClr val="black"/>
                </a:solidFill>
                <a:latin typeface="Times New Roman" panose="02020603050405020304" pitchFamily="18" charset="0"/>
                <a:cs typeface="Times New Roman" panose="02020603050405020304" pitchFamily="18" charset="0"/>
              </a:rPr>
              <a:t> </a:t>
            </a:r>
            <a:r>
              <a:rPr lang="ru-RU" altLang="ru-RU" sz="1200" b="1" dirty="0" smtClean="0">
                <a:solidFill>
                  <a:prstClr val="black"/>
                </a:solidFill>
                <a:latin typeface="Times New Roman" panose="02020603050405020304" pitchFamily="18" charset="0"/>
                <a:cs typeface="Times New Roman" panose="02020603050405020304" pitchFamily="18" charset="0"/>
              </a:rPr>
              <a:t>25</a:t>
            </a:r>
            <a:r>
              <a:rPr lang="ru-RU" sz="1200" b="1" dirty="0" smtClean="0">
                <a:solidFill>
                  <a:srgbClr val="000000"/>
                </a:solidFill>
                <a:latin typeface="Times New Roman" panose="02020603050405020304" pitchFamily="18" charset="0"/>
                <a:cs typeface="Times New Roman" panose="02020603050405020304" pitchFamily="18" charset="0"/>
                <a:sym typeface="+mn-ea"/>
              </a:rPr>
              <a:t> </a:t>
            </a:r>
            <a:r>
              <a:rPr lang="kk-KZ" sz="1200" b="1" dirty="0" smtClean="0">
                <a:solidFill>
                  <a:srgbClr val="000000"/>
                </a:solidFill>
                <a:latin typeface="Times New Roman" panose="02020603050405020304" pitchFamily="18" charset="0"/>
                <a:cs typeface="Times New Roman" panose="02020603050405020304" pitchFamily="18" charset="0"/>
                <a:sym typeface="+mn-ea"/>
              </a:rPr>
              <a:t>қазанның </a:t>
            </a:r>
            <a:r>
              <a:rPr lang="ru-RU" altLang="ru-RU" sz="1200" b="1" dirty="0" smtClean="0">
                <a:solidFill>
                  <a:prstClr val="black"/>
                </a:solidFill>
                <a:latin typeface="Times New Roman" panose="02020603050405020304" pitchFamily="18" charset="0"/>
                <a:cs typeface="Times New Roman" panose="02020603050405020304" pitchFamily="18" charset="0"/>
              </a:rPr>
              <a:t>21 </a:t>
            </a:r>
            <a:r>
              <a:rPr lang="ru-RU" altLang="ru-RU" sz="1200" b="1" dirty="0">
                <a:solidFill>
                  <a:prstClr val="black"/>
                </a:solidFill>
                <a:latin typeface="Times New Roman" panose="02020603050405020304" pitchFamily="18" charset="0"/>
                <a:cs typeface="Times New Roman" panose="02020603050405020304" pitchFamily="18" charset="0"/>
              </a:rPr>
              <a:t>с. </a:t>
            </a:r>
            <a:r>
              <a:rPr lang="ru-RU" altLang="ru-RU" sz="1200" b="1" dirty="0" err="1">
                <a:solidFill>
                  <a:prstClr val="black"/>
                </a:solidFill>
                <a:latin typeface="Times New Roman" panose="02020603050405020304" pitchFamily="18" charset="0"/>
                <a:cs typeface="Times New Roman" panose="02020603050405020304" pitchFamily="18" charset="0"/>
              </a:rPr>
              <a:t>дейін</a:t>
            </a:r>
            <a:r>
              <a:rPr lang="ru-RU" altLang="ru-RU" sz="1200" b="1" dirty="0">
                <a:solidFill>
                  <a:prstClr val="black"/>
                </a:solidFill>
                <a:latin typeface="Times New Roman" panose="02020603050405020304" pitchFamily="18" charset="0"/>
                <a:cs typeface="Times New Roman" panose="02020603050405020304" pitchFamily="18" charset="0"/>
              </a:rPr>
              <a:t> </a:t>
            </a:r>
            <a:endParaRPr lang="ru-RU" altLang="ru-RU" sz="1200" b="1" dirty="0" smtClean="0">
              <a:solidFill>
                <a:prstClr val="black"/>
              </a:solidFill>
              <a:latin typeface="Times New Roman" panose="02020603050405020304" pitchFamily="18" charset="0"/>
              <a:cs typeface="Times New Roman" panose="02020603050405020304" pitchFamily="18" charset="0"/>
            </a:endParaRPr>
          </a:p>
          <a:p>
            <a:pPr indent="185738" algn="just"/>
            <a:r>
              <a:rPr lang="kk-KZ" sz="1200" dirty="0" smtClean="0">
                <a:solidFill>
                  <a:prstClr val="black"/>
                </a:solidFill>
                <a:latin typeface="Times New Roman" pitchFamily="18" charset="0"/>
                <a:cs typeface="Times New Roman" pitchFamily="18" charset="0"/>
              </a:rPr>
              <a:t>Ж</a:t>
            </a:r>
            <a:r>
              <a:rPr lang="kk-KZ" sz="1200" dirty="0" smtClean="0">
                <a:solidFill>
                  <a:prstClr val="black"/>
                </a:solidFill>
                <a:latin typeface="Times New Roman" pitchFamily="18" charset="0"/>
                <a:cs typeface="Times New Roman" pitchFamily="18" charset="0"/>
              </a:rPr>
              <a:t>ауын-шашынсыз. </a:t>
            </a:r>
            <a:r>
              <a:rPr lang="kk-KZ" sz="1200" dirty="0" smtClean="0">
                <a:solidFill>
                  <a:prstClr val="black"/>
                </a:solidFill>
                <a:latin typeface="Times New Roman" pitchFamily="18" charset="0"/>
                <a:cs typeface="Times New Roman" pitchFamily="18" charset="0"/>
              </a:rPr>
              <a:t>Ж</a:t>
            </a:r>
            <a:r>
              <a:rPr lang="kk-KZ" sz="1200" dirty="0" smtClean="0">
                <a:latin typeface="Times New Roman" panose="02020603050405020304" pitchFamily="18" charset="0"/>
                <a:cs typeface="Times New Roman" panose="02020603050405020304" pitchFamily="18" charset="0"/>
              </a:rPr>
              <a:t>ел </a:t>
            </a:r>
            <a:r>
              <a:rPr lang="kk-KZ" sz="1200" dirty="0" smtClean="0">
                <a:latin typeface="Times New Roman" panose="02020603050405020304" pitchFamily="18" charset="0"/>
                <a:cs typeface="Times New Roman" panose="02020603050405020304" pitchFamily="18" charset="0"/>
              </a:rPr>
              <a:t>оңтүстік-шығыстан 2-7 </a:t>
            </a:r>
            <a:r>
              <a:rPr lang="kk-KZ" sz="1200" dirty="0" smtClean="0">
                <a:latin typeface="Times New Roman" panose="02020603050405020304" pitchFamily="18" charset="0"/>
                <a:cs typeface="Times New Roman" panose="02020603050405020304" pitchFamily="18" charset="0"/>
              </a:rPr>
              <a:t>м/с</a:t>
            </a:r>
            <a:r>
              <a:rPr lang="kk-KZ" sz="1200" dirty="0">
                <a:latin typeface="Times New Roman" panose="02020603050405020304" pitchFamily="18" charset="0"/>
                <a:cs typeface="Times New Roman" panose="02020603050405020304" pitchFamily="18" charset="0"/>
              </a:rPr>
              <a:t>. </a:t>
            </a:r>
            <a:r>
              <a:rPr lang="kk-KZ" sz="1200" dirty="0">
                <a:solidFill>
                  <a:prstClr val="black"/>
                </a:solidFill>
                <a:latin typeface="Times New Roman" pitchFamily="18" charset="0"/>
                <a:cs typeface="Times New Roman" pitchFamily="18" charset="0"/>
              </a:rPr>
              <a:t>Ауа температурасы түнде </a:t>
            </a:r>
            <a:r>
              <a:rPr lang="kk-KZ" sz="1200" dirty="0" smtClean="0">
                <a:solidFill>
                  <a:prstClr val="black"/>
                </a:solidFill>
                <a:latin typeface="Times New Roman" pitchFamily="18" charset="0"/>
                <a:cs typeface="Times New Roman" pitchFamily="18" charset="0"/>
              </a:rPr>
              <a:t>4</a:t>
            </a:r>
            <a:r>
              <a:rPr lang="kk-KZ" sz="1200" dirty="0" smtClean="0">
                <a:solidFill>
                  <a:prstClr val="black"/>
                </a:solidFill>
                <a:latin typeface="Times New Roman" pitchFamily="18" charset="0"/>
                <a:cs typeface="Times New Roman" pitchFamily="18" charset="0"/>
              </a:rPr>
              <a:t>-6° </a:t>
            </a:r>
            <a:r>
              <a:rPr lang="kk-KZ" sz="1200" dirty="0" smtClean="0">
                <a:solidFill>
                  <a:prstClr val="black"/>
                </a:solidFill>
                <a:latin typeface="Times New Roman" pitchFamily="18" charset="0"/>
                <a:cs typeface="Times New Roman" pitchFamily="18" charset="0"/>
              </a:rPr>
              <a:t>аяз, күндіз </a:t>
            </a:r>
            <a:r>
              <a:rPr lang="kk-KZ" sz="1200" dirty="0" smtClean="0">
                <a:solidFill>
                  <a:prstClr val="black"/>
                </a:solidFill>
                <a:latin typeface="Times New Roman" pitchFamily="18" charset="0"/>
                <a:cs typeface="Times New Roman" pitchFamily="18" charset="0"/>
              </a:rPr>
              <a:t>6-8°</a:t>
            </a:r>
            <a:r>
              <a:rPr lang="ru-RU" sz="1200" dirty="0" smtClean="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жылы</a:t>
            </a:r>
            <a:r>
              <a:rPr lang="kk-KZ" sz="1200" dirty="0">
                <a:solidFill>
                  <a:prstClr val="black"/>
                </a:solidFill>
                <a:latin typeface="Times New Roman" pitchFamily="18" charset="0"/>
                <a:cs typeface="Times New Roman" pitchFamily="18" charset="0"/>
              </a:rPr>
              <a:t> болады.</a:t>
            </a:r>
            <a:r>
              <a:rPr lang="kk-KZ" sz="1200" b="1" dirty="0">
                <a:solidFill>
                  <a:srgbClr val="000000"/>
                </a:solidFill>
                <a:latin typeface="Times New Roman" panose="02020603050405020304" pitchFamily="18" charset="0"/>
                <a:cs typeface="Times New Roman" panose="02020603050405020304" pitchFamily="18" charset="0"/>
                <a:sym typeface="+mn-ea"/>
              </a:rPr>
              <a:t> </a:t>
            </a:r>
          </a:p>
          <a:p>
            <a:pPr lvl="0" indent="185738" algn="ctr"/>
            <a:endParaRPr lang="kk-KZ" sz="1200" b="1" dirty="0" smtClean="0">
              <a:solidFill>
                <a:srgbClr val="000000"/>
              </a:solidFill>
              <a:latin typeface="Times New Roman" panose="02020603050405020304" pitchFamily="18" charset="0"/>
              <a:cs typeface="Times New Roman" panose="02020603050405020304" pitchFamily="18" charset="0"/>
              <a:sym typeface="+mn-ea"/>
            </a:endParaRPr>
          </a:p>
          <a:p>
            <a:pPr lvl="0" indent="185738" algn="ctr"/>
            <a:r>
              <a:rPr lang="kk-KZ" sz="1200" b="1" dirty="0" smtClean="0">
                <a:solidFill>
                  <a:srgbClr val="000000"/>
                </a:solidFill>
                <a:latin typeface="Times New Roman" panose="02020603050405020304" pitchFamily="18" charset="0"/>
                <a:cs typeface="Times New Roman" panose="02020603050405020304" pitchFamily="18" charset="0"/>
                <a:sym typeface="+mn-ea"/>
              </a:rPr>
              <a:t>26 </a:t>
            </a:r>
            <a:r>
              <a:rPr lang="kk-KZ" sz="1200" b="1" dirty="0" smtClean="0">
                <a:solidFill>
                  <a:srgbClr val="000000"/>
                </a:solidFill>
                <a:latin typeface="Times New Roman" panose="02020603050405020304" pitchFamily="18" charset="0"/>
                <a:cs typeface="Times New Roman" panose="02020603050405020304" pitchFamily="18" charset="0"/>
                <a:sym typeface="+mn-ea"/>
              </a:rPr>
              <a:t>қазанға</a:t>
            </a:r>
            <a:endParaRPr lang="kk-KZ" sz="1200" b="1" dirty="0">
              <a:solidFill>
                <a:srgbClr val="000000"/>
              </a:solidFill>
              <a:latin typeface="Times New Roman" panose="02020603050405020304" pitchFamily="18" charset="0"/>
              <a:cs typeface="Times New Roman" panose="02020603050405020304" pitchFamily="18" charset="0"/>
              <a:sym typeface="+mn-ea"/>
            </a:endParaRPr>
          </a:p>
          <a:p>
            <a:pPr lvl="0" indent="185738" algn="ctr"/>
            <a:r>
              <a:rPr lang="ru-RU" sz="1200" b="1" dirty="0" smtClean="0">
                <a:solidFill>
                  <a:srgbClr val="000000"/>
                </a:solidFill>
                <a:latin typeface="Times New Roman" panose="02020603050405020304" pitchFamily="18" charset="0"/>
                <a:cs typeface="Times New Roman" panose="02020603050405020304" pitchFamily="18" charset="0"/>
                <a:sym typeface="+mn-ea"/>
              </a:rPr>
              <a:t>2022 </a:t>
            </a:r>
            <a:r>
              <a:rPr lang="ru-RU" sz="1200" b="1" dirty="0">
                <a:solidFill>
                  <a:srgbClr val="000000"/>
                </a:solidFill>
                <a:latin typeface="Times New Roman" panose="02020603050405020304" pitchFamily="18" charset="0"/>
                <a:cs typeface="Times New Roman" panose="02020603050405020304" pitchFamily="18" charset="0"/>
                <a:sym typeface="+mn-ea"/>
              </a:rPr>
              <a:t>ж. </a:t>
            </a:r>
            <a:r>
              <a:rPr lang="ru-RU" sz="1200" b="1" dirty="0" smtClean="0">
                <a:solidFill>
                  <a:srgbClr val="000000"/>
                </a:solidFill>
                <a:latin typeface="Times New Roman" panose="02020603050405020304" pitchFamily="18" charset="0"/>
                <a:cs typeface="Times New Roman" panose="02020603050405020304" pitchFamily="18" charset="0"/>
                <a:sym typeface="+mn-ea"/>
              </a:rPr>
              <a:t>25 </a:t>
            </a:r>
            <a:r>
              <a:rPr lang="kk-KZ" sz="1200" b="1" dirty="0" smtClean="0">
                <a:solidFill>
                  <a:srgbClr val="000000"/>
                </a:solidFill>
                <a:latin typeface="Times New Roman" panose="02020603050405020304" pitchFamily="18" charset="0"/>
                <a:cs typeface="Times New Roman" panose="02020603050405020304" pitchFamily="18" charset="0"/>
                <a:sym typeface="+mn-ea"/>
              </a:rPr>
              <a:t>қазанның </a:t>
            </a:r>
            <a:r>
              <a:rPr lang="ru-RU" sz="1200" b="1" dirty="0" smtClean="0">
                <a:solidFill>
                  <a:srgbClr val="000000"/>
                </a:solidFill>
                <a:latin typeface="Times New Roman" panose="02020603050405020304" pitchFamily="18" charset="0"/>
                <a:cs typeface="Times New Roman" panose="02020603050405020304" pitchFamily="18" charset="0"/>
              </a:rPr>
              <a:t>21 </a:t>
            </a:r>
            <a:r>
              <a:rPr lang="ru-RU" sz="1200" b="1" dirty="0">
                <a:solidFill>
                  <a:srgbClr val="000000"/>
                </a:solidFill>
                <a:latin typeface="Times New Roman" panose="02020603050405020304" pitchFamily="18" charset="0"/>
                <a:cs typeface="Times New Roman" panose="02020603050405020304" pitchFamily="18" charset="0"/>
              </a:rPr>
              <a:t>с. </a:t>
            </a:r>
            <a:r>
              <a:rPr lang="ru-RU" sz="1200" b="1" dirty="0" err="1">
                <a:solidFill>
                  <a:srgbClr val="000000"/>
                </a:solidFill>
                <a:latin typeface="Times New Roman" panose="02020603050405020304" pitchFamily="18" charset="0"/>
                <a:cs typeface="Times New Roman" panose="02020603050405020304" pitchFamily="18" charset="0"/>
                <a:sym typeface="+mn-ea"/>
              </a:rPr>
              <a:t>бастап</a:t>
            </a:r>
            <a:r>
              <a:rPr lang="ru-RU" sz="1200" b="1" dirty="0">
                <a:solidFill>
                  <a:srgbClr val="000000"/>
                </a:solidFill>
                <a:latin typeface="Times New Roman" panose="02020603050405020304" pitchFamily="18" charset="0"/>
                <a:cs typeface="Times New Roman" panose="02020603050405020304" pitchFamily="18" charset="0"/>
                <a:sym typeface="+mn-ea"/>
              </a:rPr>
              <a:t> </a:t>
            </a:r>
            <a:r>
              <a:rPr lang="ru-RU" sz="1200" b="1" dirty="0" smtClean="0">
                <a:solidFill>
                  <a:srgbClr val="000000"/>
                </a:solidFill>
                <a:latin typeface="Times New Roman" panose="02020603050405020304" pitchFamily="18" charset="0"/>
                <a:cs typeface="Times New Roman" panose="02020603050405020304" pitchFamily="18" charset="0"/>
                <a:sym typeface="+mn-ea"/>
              </a:rPr>
              <a:t>26 </a:t>
            </a:r>
            <a:r>
              <a:rPr lang="ru-RU" sz="1200" b="1" dirty="0" err="1" smtClean="0">
                <a:solidFill>
                  <a:srgbClr val="000000"/>
                </a:solidFill>
                <a:latin typeface="Times New Roman" panose="02020603050405020304" pitchFamily="18" charset="0"/>
                <a:cs typeface="Times New Roman" panose="02020603050405020304" pitchFamily="18" charset="0"/>
                <a:sym typeface="+mn-ea"/>
              </a:rPr>
              <a:t>қазанның</a:t>
            </a:r>
            <a:r>
              <a:rPr lang="kk-KZ" sz="1200" b="1" dirty="0" smtClean="0">
                <a:solidFill>
                  <a:srgbClr val="000000"/>
                </a:solidFill>
                <a:latin typeface="Times New Roman" panose="02020603050405020304" pitchFamily="18" charset="0"/>
                <a:cs typeface="Times New Roman" panose="02020603050405020304" pitchFamily="18" charset="0"/>
                <a:sym typeface="+mn-ea"/>
              </a:rPr>
              <a:t> </a:t>
            </a:r>
            <a:r>
              <a:rPr lang="ru-RU" sz="1200" b="1" dirty="0">
                <a:solidFill>
                  <a:srgbClr val="000000"/>
                </a:solidFill>
                <a:latin typeface="Times New Roman" panose="02020603050405020304" pitchFamily="18" charset="0"/>
                <a:cs typeface="Times New Roman" panose="02020603050405020304" pitchFamily="18" charset="0"/>
                <a:sym typeface="+mn-ea"/>
              </a:rPr>
              <a:t>09 с. </a:t>
            </a:r>
            <a:r>
              <a:rPr lang="ru-RU" sz="1200" b="1" dirty="0" err="1">
                <a:solidFill>
                  <a:srgbClr val="000000"/>
                </a:solidFill>
                <a:latin typeface="Times New Roman" panose="02020603050405020304" pitchFamily="18" charset="0"/>
                <a:cs typeface="Times New Roman" panose="02020603050405020304" pitchFamily="18" charset="0"/>
                <a:sym typeface="+mn-ea"/>
              </a:rPr>
              <a:t>дейін</a:t>
            </a:r>
            <a:endParaRPr lang="en-US" sz="1200" b="1" dirty="0">
              <a:solidFill>
                <a:srgbClr val="000000"/>
              </a:solidFill>
              <a:latin typeface="Times New Roman" panose="02020603050405020304" pitchFamily="18" charset="0"/>
              <a:cs typeface="Times New Roman" panose="02020603050405020304" pitchFamily="18" charset="0"/>
              <a:sym typeface="+mn-ea"/>
            </a:endParaRPr>
          </a:p>
          <a:p>
            <a:pPr lvl="0" indent="185738" algn="just" fontAlgn="auto">
              <a:spcBef>
                <a:spcPts val="0"/>
              </a:spcBef>
              <a:spcAft>
                <a:spcPts val="0"/>
              </a:spcAft>
              <a:defRPr/>
            </a:pPr>
            <a:r>
              <a:rPr lang="kk-KZ" sz="1200" dirty="0">
                <a:solidFill>
                  <a:prstClr val="black"/>
                </a:solidFill>
                <a:latin typeface="Times New Roman" pitchFamily="18" charset="0"/>
                <a:cs typeface="Times New Roman" pitchFamily="18" charset="0"/>
              </a:rPr>
              <a:t>Жауын-шашынсыз. Жел оңтүстік-шығыстан </a:t>
            </a:r>
            <a:r>
              <a:rPr lang="kk-KZ" sz="1200" dirty="0" smtClean="0">
                <a:solidFill>
                  <a:prstClr val="black"/>
                </a:solidFill>
                <a:latin typeface="Times New Roman" pitchFamily="18" charset="0"/>
                <a:cs typeface="Times New Roman" pitchFamily="18" charset="0"/>
              </a:rPr>
              <a:t>2-7 </a:t>
            </a:r>
            <a:r>
              <a:rPr lang="kk-KZ" sz="1200" dirty="0">
                <a:solidFill>
                  <a:prstClr val="black"/>
                </a:solidFill>
                <a:latin typeface="Times New Roman" pitchFamily="18" charset="0"/>
                <a:cs typeface="Times New Roman" pitchFamily="18" charset="0"/>
              </a:rPr>
              <a:t>м/с. </a:t>
            </a:r>
            <a:r>
              <a:rPr lang="ru-RU" sz="1200" dirty="0" err="1">
                <a:solidFill>
                  <a:prstClr val="black"/>
                </a:solidFill>
                <a:latin typeface="Times New Roman" pitchFamily="18" charset="0"/>
                <a:cs typeface="Times New Roman" pitchFamily="18" charset="0"/>
              </a:rPr>
              <a:t>Ауа</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температурасы</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түнде</a:t>
            </a:r>
            <a:r>
              <a:rPr lang="ru-RU" sz="1200" dirty="0">
                <a:solidFill>
                  <a:prstClr val="black"/>
                </a:solidFill>
                <a:latin typeface="Times New Roman" pitchFamily="18" charset="0"/>
                <a:cs typeface="Times New Roman" pitchFamily="18" charset="0"/>
              </a:rPr>
              <a:t> </a:t>
            </a:r>
            <a:r>
              <a:rPr lang="ru-RU" sz="1200" dirty="0" smtClean="0">
                <a:solidFill>
                  <a:prstClr val="black"/>
                </a:solidFill>
                <a:latin typeface="Times New Roman" pitchFamily="18" charset="0"/>
                <a:cs typeface="Times New Roman" pitchFamily="18" charset="0"/>
              </a:rPr>
              <a:t>1-3</a:t>
            </a:r>
            <a:r>
              <a:rPr lang="ru-RU" sz="1200" dirty="0" smtClean="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аяз</a:t>
            </a:r>
            <a:r>
              <a:rPr lang="ru-RU" sz="1200" dirty="0">
                <a:solidFill>
                  <a:prstClr val="black"/>
                </a:solidFill>
                <a:latin typeface="Times New Roman" pitchFamily="18" charset="0"/>
                <a:cs typeface="Times New Roman" pitchFamily="18" charset="0"/>
              </a:rPr>
              <a:t> </a:t>
            </a:r>
            <a:r>
              <a:rPr lang="ru-RU" sz="1200" dirty="0" err="1">
                <a:solidFill>
                  <a:prstClr val="black"/>
                </a:solidFill>
                <a:latin typeface="Times New Roman" pitchFamily="18" charset="0"/>
                <a:cs typeface="Times New Roman" pitchFamily="18" charset="0"/>
              </a:rPr>
              <a:t>болады</a:t>
            </a:r>
            <a:r>
              <a:rPr lang="ru-RU" sz="1200" dirty="0">
                <a:solidFill>
                  <a:prstClr val="black"/>
                </a:solidFill>
                <a:latin typeface="Times New Roman" pitchFamily="18" charset="0"/>
                <a:cs typeface="Times New Roman" pitchFamily="18" charset="0"/>
              </a:rPr>
              <a:t>.</a:t>
            </a:r>
            <a:endParaRPr lang="kk-KZ" sz="1200" dirty="0">
              <a:solidFill>
                <a:prstClr val="black"/>
              </a:solidFill>
              <a:latin typeface="Times New Roman" pitchFamily="18" charset="0"/>
              <a:cs typeface="Times New Roman" pitchFamily="18" charset="0"/>
            </a:endParaRPr>
          </a:p>
        </p:txBody>
      </p:sp>
      <p:sp>
        <p:nvSpPr>
          <p:cNvPr id="22" name="TextBox 13"/>
          <p:cNvSpPr txBox="1"/>
          <p:nvPr/>
        </p:nvSpPr>
        <p:spPr>
          <a:xfrm>
            <a:off x="4941423" y="2360861"/>
            <a:ext cx="4680169" cy="830997"/>
          </a:xfrm>
          <a:prstGeom prst="rect">
            <a:avLst/>
          </a:prstGeom>
          <a:solidFill>
            <a:schemeClr val="accent6"/>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lvl="0" algn="just"/>
            <a:r>
              <a:rPr lang="ru-RU" sz="1200" dirty="0" smtClean="0">
                <a:solidFill>
                  <a:prstClr val="black"/>
                </a:solidFill>
                <a:latin typeface="Times New Roman" panose="02020603050405020304" pitchFamily="18" charset="0"/>
                <a:cs typeface="Times New Roman" panose="02020603050405020304" pitchFamily="18" charset="0"/>
              </a:rPr>
              <a:t>   </a:t>
            </a:r>
            <a:r>
              <a:rPr lang="ru-RU" sz="1200" dirty="0" smtClean="0">
                <a:solidFill>
                  <a:prstClr val="black"/>
                </a:solidFill>
                <a:latin typeface="Times New Roman" panose="02020603050405020304" pitchFamily="18" charset="0"/>
                <a:cs typeface="Times New Roman" panose="02020603050405020304" pitchFamily="18" charset="0"/>
              </a:rPr>
              <a:t>25 </a:t>
            </a:r>
            <a:r>
              <a:rPr lang="kk-KZ" sz="1200" dirty="0" smtClean="0">
                <a:solidFill>
                  <a:prstClr val="black"/>
                </a:solidFill>
                <a:latin typeface="Times New Roman" panose="02020603050405020304" pitchFamily="18" charset="0"/>
                <a:cs typeface="Times New Roman" panose="02020603050405020304" pitchFamily="18" charset="0"/>
              </a:rPr>
              <a:t>қазанда </a:t>
            </a:r>
            <a:r>
              <a:rPr lang="kk-KZ" sz="1200" dirty="0">
                <a:solidFill>
                  <a:prstClr val="black"/>
                </a:solidFill>
                <a:latin typeface="Times New Roman" panose="02020603050405020304" pitchFamily="18" charset="0"/>
                <a:cs typeface="Times New Roman" panose="02020603050405020304" pitchFamily="18" charset="0"/>
              </a:rPr>
              <a:t>2022 </a:t>
            </a:r>
            <a:r>
              <a:rPr lang="kk-KZ" sz="1200" dirty="0" smtClean="0">
                <a:solidFill>
                  <a:prstClr val="black"/>
                </a:solidFill>
                <a:latin typeface="Times New Roman" panose="02020603050405020304" pitchFamily="18" charset="0"/>
                <a:cs typeface="Times New Roman" panose="02020603050405020304" pitchFamily="18" charset="0"/>
              </a:rPr>
              <a:t>жылы </a:t>
            </a:r>
            <a:r>
              <a:rPr lang="kk-KZ" sz="1200" dirty="0">
                <a:solidFill>
                  <a:prstClr val="black"/>
                </a:solidFill>
                <a:latin typeface="Times New Roman" panose="02020603050405020304" pitchFamily="18" charset="0"/>
                <a:cs typeface="Times New Roman" panose="02020603050405020304" pitchFamily="18" charset="0"/>
              </a:rPr>
              <a:t>метеорологиялық жағдайлар қала атмосферасында ластаушы заттардың жиналуына ықпал етеді. Жалпы қала бойынша ауаның ластану деңгейі жоғары болады деп күтілуде.</a:t>
            </a:r>
          </a:p>
        </p:txBody>
      </p:sp>
      <p:sp>
        <p:nvSpPr>
          <p:cNvPr id="23" name="TextBox 13"/>
          <p:cNvSpPr txBox="1"/>
          <p:nvPr/>
        </p:nvSpPr>
        <p:spPr>
          <a:xfrm>
            <a:off x="4941422" y="3354711"/>
            <a:ext cx="4680169" cy="276999"/>
          </a:xfrm>
          <a:prstGeom prst="rect">
            <a:avLst/>
          </a:prstGeom>
          <a:solidFill>
            <a:schemeClr val="accent6"/>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prstClr val="black"/>
                </a:solidFill>
                <a:latin typeface="Times New Roman" panose="02020603050405020304" pitchFamily="18" charset="0"/>
                <a:cs typeface="Times New Roman" panose="02020603050405020304" pitchFamily="18" charset="0"/>
              </a:rPr>
              <a:t>2</a:t>
            </a:r>
            <a:r>
              <a:rPr lang="ru-RU" sz="1200" dirty="0" smtClean="0">
                <a:solidFill>
                  <a:prstClr val="black"/>
                </a:solidFill>
                <a:latin typeface="Times New Roman" panose="02020603050405020304" pitchFamily="18" charset="0"/>
                <a:cs typeface="Times New Roman" panose="02020603050405020304" pitchFamily="18" charset="0"/>
              </a:rPr>
              <a:t>-дәрежелі </a:t>
            </a:r>
            <a:r>
              <a:rPr lang="ru-RU" sz="1200" dirty="0">
                <a:solidFill>
                  <a:prstClr val="black"/>
                </a:solidFill>
                <a:latin typeface="Times New Roman" panose="02020603050405020304" pitchFamily="18" charset="0"/>
                <a:cs typeface="Times New Roman" panose="02020603050405020304" pitchFamily="18" charset="0"/>
              </a:rPr>
              <a:t>ҚМЖ </a:t>
            </a:r>
            <a:r>
              <a:rPr lang="ru-RU" sz="1200" dirty="0" err="1">
                <a:solidFill>
                  <a:prstClr val="black"/>
                </a:solidFill>
                <a:latin typeface="Times New Roman" panose="02020603050405020304" pitchFamily="18" charset="0"/>
                <a:cs typeface="Times New Roman" panose="02020603050405020304" pitchFamily="18" charset="0"/>
              </a:rPr>
              <a:t>ескертуі</a:t>
            </a:r>
            <a:r>
              <a:rPr lang="ru-RU" sz="1200" dirty="0">
                <a:solidFill>
                  <a:prstClr val="black"/>
                </a:solidFill>
                <a:latin typeface="Times New Roman" panose="02020603050405020304" pitchFamily="18" charset="0"/>
                <a:cs typeface="Times New Roman" panose="02020603050405020304" pitchFamily="18" charset="0"/>
              </a:rPr>
              <a:t> </a:t>
            </a:r>
            <a:r>
              <a:rPr lang="ru-RU" sz="1200" dirty="0" err="1">
                <a:solidFill>
                  <a:prstClr val="black"/>
                </a:solidFill>
                <a:latin typeface="Times New Roman" panose="02020603050405020304" pitchFamily="18" charset="0"/>
                <a:cs typeface="Times New Roman" panose="02020603050405020304" pitchFamily="18" charset="0"/>
              </a:rPr>
              <a:t>жарияланады</a:t>
            </a:r>
            <a:r>
              <a:rPr lang="ru-RU" sz="1200" dirty="0" smtClean="0">
                <a:solidFill>
                  <a:prstClr val="black"/>
                </a:solidFill>
                <a:latin typeface="Times New Roman" panose="02020603050405020304" pitchFamily="18" charset="0"/>
                <a:cs typeface="Times New Roman" panose="02020603050405020304" pitchFamily="18" charset="0"/>
              </a:rPr>
              <a:t>.</a:t>
            </a:r>
            <a:endParaRPr lang="ru-RU" sz="1200" dirty="0">
              <a:solidFill>
                <a:prstClr val="black"/>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 xmlns:a16="http://schemas.microsoft.com/office/drawing/2014/main" id="{E1A8E3C0-CFA9-44DB-A7DD-D1427BEBA2CE}"/>
              </a:ext>
            </a:extLst>
          </p:cNvPr>
          <p:cNvSpPr txBox="1"/>
          <p:nvPr/>
        </p:nvSpPr>
        <p:spPr>
          <a:xfrm>
            <a:off x="304222"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КЗІНДЕГІ ХАЛЫҚҚА АРНАЛҒАН ҰСЫНЫСТАР</a:t>
            </a:r>
            <a:endParaRPr lang="ru-RU" sz="1400" b="1" dirty="0"/>
          </a:p>
        </p:txBody>
      </p:sp>
      <p:sp>
        <p:nvSpPr>
          <p:cNvPr id="22" name="Прямоугольник 26"/>
          <p:cNvSpPr/>
          <p:nvPr/>
        </p:nvSpPr>
        <p:spPr>
          <a:xfrm>
            <a:off x="254361" y="4587619"/>
            <a:ext cx="4661089" cy="1200329"/>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Риддер</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3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smtClean="0">
                <a:solidFill>
                  <a:srgbClr val="000000"/>
                </a:solidFill>
                <a:latin typeface="Times New Roman" panose="02020603050405020304" pitchFamily="18" charset="0"/>
                <a:cs typeface="Times New Roman" panose="02020603050405020304" pitchFamily="18" charset="0"/>
              </a:rPr>
              <a:t>:</a:t>
            </a:r>
          </a:p>
          <a:p>
            <a:pPr algn="just"/>
            <a:r>
              <a:rPr lang="ru-RU" altLang="ru-RU" sz="1200" dirty="0" smtClean="0">
                <a:solidFill>
                  <a:srgbClr val="000000"/>
                </a:solidFill>
                <a:latin typeface="Times New Roman" panose="02020603050405020304" pitchFamily="18" charset="0"/>
                <a:cs typeface="Times New Roman" panose="02020603050405020304"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rPr>
              <a:t>1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-Островский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13 </a:t>
            </a:r>
            <a:r>
              <a:rPr lang="ru-RU" altLang="ru-RU" sz="1200" dirty="0" smtClean="0">
                <a:solidFill>
                  <a:srgbClr val="000000"/>
                </a:solidFill>
                <a:latin typeface="Times New Roman" panose="02020603050405020304" pitchFamily="18" charset="0"/>
                <a:cs typeface="Times New Roman" panose="02020603050405020304" pitchFamily="18" charset="0"/>
              </a:rPr>
              <a:t>«Б»</a:t>
            </a:r>
          </a:p>
          <a:p>
            <a:pPr algn="just"/>
            <a:r>
              <a:rPr lang="ru-RU" altLang="ru-RU" sz="1200" dirty="0" smtClean="0">
                <a:solidFill>
                  <a:srgbClr val="000000"/>
                </a:solidFill>
                <a:latin typeface="Times New Roman" panose="02020603050405020304" pitchFamily="18" charset="0"/>
                <a:cs typeface="Times New Roman" panose="02020603050405020304"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rPr>
              <a:t>6 </a:t>
            </a:r>
            <a:r>
              <a:rPr lang="ru-RU" altLang="ru-RU" sz="1200" dirty="0" err="1">
                <a:solidFill>
                  <a:srgbClr val="000000"/>
                </a:solidFill>
                <a:latin typeface="Times New Roman" panose="02020603050405020304" pitchFamily="18" charset="0"/>
                <a:cs typeface="Times New Roman" panose="02020603050405020304" pitchFamily="18" charset="0"/>
              </a:rPr>
              <a:t>бекет-Клинк</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smtClean="0">
                <a:solidFill>
                  <a:srgbClr val="000000"/>
                </a:solidFill>
                <a:latin typeface="Times New Roman" panose="02020603050405020304" pitchFamily="18" charset="0"/>
                <a:cs typeface="Times New Roman" panose="02020603050405020304" pitchFamily="18" charset="0"/>
              </a:rPr>
              <a:t>7</a:t>
            </a:r>
          </a:p>
          <a:p>
            <a:pPr algn="just"/>
            <a:r>
              <a:rPr lang="ru-RU" altLang="ru-RU" sz="1200" dirty="0" smtClean="0">
                <a:solidFill>
                  <a:srgbClr val="000000"/>
                </a:solidFill>
                <a:latin typeface="Times New Roman" panose="02020603050405020304" pitchFamily="18" charset="0"/>
                <a:cs typeface="Times New Roman" panose="02020603050405020304" pitchFamily="18" charset="0"/>
              </a:rPr>
              <a:t>№ </a:t>
            </a:r>
            <a:r>
              <a:rPr lang="ru-RU" altLang="ru-RU" sz="1200" dirty="0">
                <a:solidFill>
                  <a:srgbClr val="000000"/>
                </a:solidFill>
                <a:latin typeface="Times New Roman" panose="02020603050405020304" pitchFamily="18" charset="0"/>
                <a:cs typeface="Times New Roman" panose="02020603050405020304" pitchFamily="18" charset="0"/>
              </a:rPr>
              <a:t>3 </a:t>
            </a:r>
            <a:r>
              <a:rPr lang="ru-RU" altLang="ru-RU" sz="1200" dirty="0" err="1">
                <a:solidFill>
                  <a:srgbClr val="000000"/>
                </a:solidFill>
                <a:latin typeface="Times New Roman" panose="02020603050405020304" pitchFamily="18" charset="0"/>
                <a:cs typeface="Times New Roman" panose="02020603050405020304" pitchFamily="18" charset="0"/>
              </a:rPr>
              <a:t>бекет</a:t>
            </a:r>
            <a:r>
              <a:rPr lang="ru-RU" altLang="ru-RU" sz="1200" dirty="0">
                <a:solidFill>
                  <a:srgbClr val="000000"/>
                </a:solidFill>
                <a:latin typeface="Times New Roman" panose="02020603050405020304" pitchFamily="18" charset="0"/>
                <a:cs typeface="Times New Roman" panose="02020603050405020304" pitchFamily="18" charset="0"/>
              </a:rPr>
              <a:t>-Семей </a:t>
            </a:r>
            <a:r>
              <a:rPr lang="ru-RU" altLang="ru-RU" sz="1200" dirty="0" err="1">
                <a:solidFill>
                  <a:srgbClr val="000000"/>
                </a:solidFill>
                <a:latin typeface="Times New Roman" panose="02020603050405020304" pitchFamily="18" charset="0"/>
                <a:cs typeface="Times New Roman" panose="02020603050405020304" pitchFamily="18" charset="0"/>
              </a:rPr>
              <a:t>көшесі</a:t>
            </a:r>
            <a:r>
              <a:rPr lang="ru-RU" altLang="ru-RU" sz="1200" dirty="0">
                <a:solidFill>
                  <a:srgbClr val="000000"/>
                </a:solidFill>
                <a:latin typeface="Times New Roman" panose="02020603050405020304" pitchFamily="18" charset="0"/>
                <a:cs typeface="Times New Roman" panose="02020603050405020304" pitchFamily="18" charset="0"/>
              </a:rPr>
              <a:t>, 9</a:t>
            </a:r>
            <a:r>
              <a:rPr lang="ru-RU" altLang="ru-RU" sz="1200" dirty="0"/>
              <a:t> </a:t>
            </a:r>
          </a:p>
          <a:p>
            <a:pPr eaLnBrk="0" hangingPunct="0"/>
            <a:endParaRPr lang="ru-RU" altLang="ru-RU" sz="12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45062" y="57188"/>
            <a:ext cx="4832351"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75120" y="4330785"/>
            <a:ext cx="4305072" cy="1283671"/>
            <a:chOff x="517463" y="3799939"/>
            <a:chExt cx="4305072" cy="1407920"/>
          </a:xfrm>
        </p:grpSpPr>
        <p:sp>
          <p:nvSpPr>
            <p:cNvPr id="27" name="Прямоугольник 8"/>
            <p:cNvSpPr/>
            <p:nvPr/>
          </p:nvSpPr>
          <p:spPr>
            <a:xfrm>
              <a:off x="517463" y="3992618"/>
              <a:ext cx="2165978" cy="1215241"/>
            </a:xfrm>
            <a:prstGeom prst="rect">
              <a:avLst/>
            </a:prstGeom>
            <a:noFill/>
            <a:ln w="9525">
              <a:noFill/>
            </a:ln>
          </p:spPr>
          <p:txBody>
            <a:bodyPr wrap="none" anchor="ctr">
              <a:spAutoFit/>
            </a:bodyPr>
            <a:lstStyle/>
            <a:p>
              <a:pPr algn="ctr"/>
              <a:endParaRPr lang="kk-KZ" altLang="ru-RU" sz="1200" i="1" dirty="0" smtClean="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smtClean="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к-</a:t>
              </a:r>
              <a:r>
                <a:rPr lang="ru-RU" altLang="ru-RU" sz="1000" i="1" dirty="0" err="1">
                  <a:latin typeface="Times New Roman" panose="02020603050405020304" pitchFamily="18" charset="0"/>
                  <a:cs typeface="Times New Roman" panose="02020603050405020304" pitchFamily="18" charset="0"/>
                </a:rPr>
                <a:t>сі</a:t>
              </a:r>
              <a:r>
                <a:rPr lang="ru-RU" altLang="ru-RU" sz="1000" i="1" dirty="0">
                  <a:latin typeface="Times New Roman" panose="02020603050405020304" pitchFamily="18" charset="0"/>
                  <a:cs typeface="Times New Roman" panose="02020603050405020304" pitchFamily="18" charset="0"/>
                </a:rPr>
                <a:t>, 11/1</a:t>
              </a: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a:p>
              <a:pPr algn="ctr"/>
              <a:endParaRPr lang="ru-RU" altLang="ru-RU" sz="1000" i="1" dirty="0">
                <a:solidFill>
                  <a:srgbClr val="00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1113971"/>
            </a:xfrm>
            <a:prstGeom prst="rect">
              <a:avLst/>
            </a:prstGeom>
            <a:noFill/>
            <a:ln w="9525">
              <a:noFill/>
            </a:ln>
          </p:spPr>
          <p:txBody>
            <a:bodyPr>
              <a:spAutoFit/>
            </a:bodyPr>
            <a:lstStyle/>
            <a:p>
              <a:endParaRPr lang="ru-RU" altLang="ru-RU" sz="1200" b="1" i="1" dirty="0" smtClean="0">
                <a:solidFill>
                  <a:srgbClr val="000000"/>
                </a:solidFill>
                <a:latin typeface="Times New Roman" panose="02020603050405020304" pitchFamily="18" charset="0"/>
                <a:cs typeface="Times New Roman" panose="02020603050405020304" pitchFamily="18" charset="0"/>
              </a:endParaRPr>
            </a:p>
            <a:p>
              <a:endParaRPr lang="ru-RU" altLang="ru-RU" sz="1200" b="1" i="1" dirty="0" smtClean="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a:t>
              </a:r>
              <a:endParaRPr lang="ru-RU" altLang="ru-RU" sz="1200" b="1" i="1" dirty="0">
                <a:solidFill>
                  <a:srgbClr val="000000"/>
                </a:solidFill>
                <a:latin typeface="Times New Roman" panose="02020603050405020304" pitchFamily="18" charset="0"/>
                <a:ea typeface="Times New Roman" panose="02020603050405020304" pitchFamily="18" charset="0"/>
              </a:endParaRPr>
            </a:p>
            <a:p>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05848" y="6450457"/>
            <a:ext cx="4893240" cy="246221"/>
          </a:xfrm>
          <a:prstGeom prst="rect">
            <a:avLst/>
          </a:prstGeom>
          <a:noFill/>
          <a:ln w="9525">
            <a:noFill/>
          </a:ln>
        </p:spPr>
        <p:txBody>
          <a:bodyPr wrap="square">
            <a:spAutoFit/>
          </a:bodyPr>
          <a:lstStyle/>
          <a:p>
            <a:pP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9" name="Прямоугольник 1"/>
          <p:cNvSpPr/>
          <p:nvPr/>
        </p:nvSpPr>
        <p:spPr>
          <a:xfrm>
            <a:off x="5051452" y="6182449"/>
            <a:ext cx="4521389" cy="307777"/>
          </a:xfrm>
          <a:prstGeom prst="rect">
            <a:avLst/>
          </a:prstGeom>
          <a:solidFill>
            <a:schemeClr val="bg1"/>
          </a:solidFill>
          <a:ln w="9525">
            <a:noFill/>
          </a:ln>
        </p:spPr>
        <p:txBody>
          <a:bodyPr wrap="square">
            <a:spAutoFit/>
          </a:bodyPr>
          <a:lstStyle/>
          <a:p>
            <a:pPr eaLnBrk="0" hangingPunct="0"/>
            <a:r>
              <a:rPr lang="kk-KZ" altLang="ru-RU" sz="14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400" b="1" i="1" dirty="0">
                <a:solidFill>
                  <a:srgbClr val="000000"/>
                </a:solidFill>
                <a:latin typeface="Times New Roman" panose="02020603050405020304" pitchFamily="18" charset="0"/>
                <a:cs typeface="Times New Roman" panose="02020603050405020304" pitchFamily="18" charset="0"/>
              </a:rPr>
              <a:t>:</a:t>
            </a:r>
            <a:r>
              <a:rPr lang="ru-RU" altLang="ru-RU" sz="1400" b="1" i="1" dirty="0">
                <a:solidFill>
                  <a:srgbClr val="000000"/>
                </a:solidFill>
                <a:latin typeface="Times New Roman" panose="02020603050405020304" pitchFamily="18" charset="0"/>
                <a:cs typeface="Times New Roman" panose="02020603050405020304" pitchFamily="18" charset="0"/>
              </a:rPr>
              <a:t> </a:t>
            </a:r>
            <a:r>
              <a:rPr lang="kk-KZ" altLang="ru-RU" sz="1400" b="1" i="1" dirty="0">
                <a:solidFill>
                  <a:srgbClr val="000000"/>
                </a:solidFill>
                <a:latin typeface="Times New Roman" panose="02020603050405020304" pitchFamily="18" charset="0"/>
                <a:cs typeface="Times New Roman" panose="02020603050405020304" pitchFamily="18" charset="0"/>
              </a:rPr>
              <a:t>Ертаева С.Ә.</a:t>
            </a:r>
            <a:endParaRPr lang="ru-RU" sz="14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20" name="Таблица 19"/>
          <p:cNvGraphicFramePr/>
          <p:nvPr>
            <p:extLst>
              <p:ext uri="{D42A27DB-BD31-4B8C-83A1-F6EECF244321}">
                <p14:modId xmlns:p14="http://schemas.microsoft.com/office/powerpoint/2010/main" val="2671731688"/>
              </p:ext>
            </p:extLst>
          </p:nvPr>
        </p:nvGraphicFramePr>
        <p:xfrm>
          <a:off x="5277484" y="490845"/>
          <a:ext cx="4167505" cy="804672"/>
        </p:xfrm>
        <a:graphic>
          <a:graphicData uri="http://schemas.openxmlformats.org/drawingml/2006/table">
            <a:tbl>
              <a:tblPr/>
              <a:tblGrid>
                <a:gridCol w="1115922">
                  <a:extLst>
                    <a:ext uri="{9D8B030D-6E8A-4147-A177-3AD203B41FA5}">
                      <a16:colId xmlns="" xmlns:a16="http://schemas.microsoft.com/office/drawing/2014/main" val="20000"/>
                    </a:ext>
                  </a:extLst>
                </a:gridCol>
                <a:gridCol w="3051583">
                  <a:extLst>
                    <a:ext uri="{9D8B030D-6E8A-4147-A177-3AD203B41FA5}">
                      <a16:colId xmlns="" xmlns:a16="http://schemas.microsoft.com/office/drawing/2014/main" val="20001"/>
                    </a:ext>
                  </a:extLst>
                </a:gridCol>
              </a:tblGrid>
              <a:tr h="7252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smtClean="0">
                          <a:solidFill>
                            <a:srgbClr val="000000"/>
                          </a:solidFill>
                          <a:latin typeface="Times New Roman" panose="02020603050405020304" pitchFamily="18" charset="0"/>
                        </a:rPr>
                        <a:t>Ластану</a:t>
                      </a:r>
                      <a:r>
                        <a:rPr lang="ru-RU" altLang="en-US" sz="1000" dirty="0" smtClean="0">
                          <a:solidFill>
                            <a:srgbClr val="000000"/>
                          </a:solidFill>
                          <a:latin typeface="Times New Roman" panose="02020603050405020304" pitchFamily="18" charset="0"/>
                        </a:rPr>
                        <a:t> </a:t>
                      </a:r>
                      <a:r>
                        <a:rPr lang="ru-RU" altLang="en-US" sz="1000" dirty="0" err="1" smtClean="0">
                          <a:solidFill>
                            <a:srgbClr val="000000"/>
                          </a:solidFill>
                          <a:latin typeface="Times New Roman" panose="02020603050405020304" pitchFamily="18" charset="0"/>
                        </a:rPr>
                        <a:t>дәрежесін</a:t>
                      </a:r>
                      <a:r>
                        <a:rPr lang="ru-RU" altLang="en-US" sz="1000" dirty="0" smtClean="0">
                          <a:solidFill>
                            <a:srgbClr val="000000"/>
                          </a:solidFill>
                          <a:latin typeface="Times New Roman" panose="02020603050405020304" pitchFamily="18" charset="0"/>
                        </a:rPr>
                        <a:t> </a:t>
                      </a:r>
                      <a:r>
                        <a:rPr lang="ru-RU" altLang="en-US" sz="1000" dirty="0" err="1" smtClean="0">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 xmlns:a16="http://schemas.microsoft.com/office/drawing/2014/main" val="10000"/>
                  </a:ext>
                </a:extLst>
              </a:tr>
              <a:tr h="7759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Р &lt; 0,14</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smtClean="0">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7759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0,14 ≤ Р &lt; 0,19</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smtClean="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79330">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0,19 ≤ Р &lt; 0,23</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solidFill>
                        <a:srgbClr val="000000"/>
                      </a:solidFill>
                      <a:prstDash val="solid"/>
                      <a:headEnd type="none" w="med" len="med"/>
                      <a:tailEnd type="none" w="med" len="med"/>
                    </a:lnL>
                    <a:lnR w="6350" cap="flat" cmpd="sng" algn="ctr">
                      <a:solidFill>
                        <a:srgbClr val="000000"/>
                      </a:solidFill>
                      <a:prstDash val="solid"/>
                      <a:roun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err="1" smtClean="0">
                          <a:solidFill>
                            <a:srgbClr val="000000"/>
                          </a:solidFill>
                          <a:latin typeface="Times New Roman" panose="02020603050405020304" pitchFamily="18" charset="0"/>
                        </a:rPr>
                        <a:t>жоғары</a:t>
                      </a:r>
                      <a:endParaRPr lang="ru-RU" sz="1000" dirty="0" smtClean="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r h="9074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0,23</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smtClean="0">
                          <a:latin typeface="Times New Roman" panose="02020603050405020304" pitchFamily="18" charset="0"/>
                          <a:cs typeface="Times New Roman" panose="02020603050405020304" pitchFamily="18" charset="0"/>
                        </a:rPr>
                        <a:t>өте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4"/>
                  </a:ext>
                </a:extLst>
              </a:tr>
            </a:tbl>
          </a:graphicData>
        </a:graphic>
      </p:graphicFrame>
      <p:sp>
        <p:nvSpPr>
          <p:cNvPr id="31" name="Прямоугольник 30"/>
          <p:cNvSpPr/>
          <p:nvPr/>
        </p:nvSpPr>
        <p:spPr>
          <a:xfrm>
            <a:off x="4952999" y="1254869"/>
            <a:ext cx="4812079"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smtClean="0">
                <a:solidFill>
                  <a:srgbClr val="000000"/>
                </a:solidFill>
                <a:latin typeface="Times New Roman" panose="02020603050405020304" pitchFamily="18" charset="0"/>
                <a:cs typeface="Times New Roman" panose="02020603050405020304" pitchFamily="18" charset="0"/>
              </a:rPr>
              <a:t>*Жалпы </a:t>
            </a:r>
            <a:r>
              <a:rPr lang="kk-KZ" altLang="ru-RU" sz="800" i="1" dirty="0">
                <a:solidFill>
                  <a:srgbClr val="000000"/>
                </a:solidFill>
                <a:latin typeface="Times New Roman" panose="02020603050405020304" pitchFamily="18" charset="0"/>
                <a:cs typeface="Times New Roman" panose="02020603050405020304" pitchFamily="18" charset="0"/>
              </a:rPr>
              <a:t>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r>
              <a:rPr lang="kk-KZ" altLang="ru-RU" sz="800" i="1" dirty="0" smtClean="0">
                <a:solidFill>
                  <a:srgbClr val="000000"/>
                </a:solidFill>
                <a:latin typeface="Times New Roman" panose="02020603050405020304" pitchFamily="18" charset="0"/>
                <a:cs typeface="Times New Roman" panose="02020603050405020304" pitchFamily="18" charset="0"/>
              </a:rPr>
              <a:t>.</a:t>
            </a:r>
          </a:p>
          <a:p>
            <a:pPr algn="just"/>
            <a:r>
              <a:rPr lang="kk-KZ" altLang="ru-RU" sz="800" i="1" dirty="0" smtClean="0">
                <a:solidFill>
                  <a:srgbClr val="000000"/>
                </a:solidFill>
                <a:latin typeface="Times New Roman" panose="02020603050405020304" pitchFamily="18" charset="0"/>
                <a:cs typeface="Times New Roman" panose="02020603050405020304" pitchFamily="18" charset="0"/>
              </a:rPr>
              <a:t>ҚР </a:t>
            </a:r>
            <a:r>
              <a:rPr lang="kk-KZ" altLang="ru-RU" sz="800" i="1" dirty="0">
                <a:solidFill>
                  <a:srgbClr val="000000"/>
                </a:solidFill>
                <a:latin typeface="Times New Roman" panose="02020603050405020304" pitchFamily="18" charset="0"/>
                <a:cs typeface="Times New Roman" panose="02020603050405020304" pitchFamily="18" charset="0"/>
              </a:rPr>
              <a:t>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39938" y="1984542"/>
            <a:ext cx="4821598"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a:t>
            </a:r>
            <a:r>
              <a:rPr lang="ru-RU" sz="1200" i="1" dirty="0" smtClean="0">
                <a:latin typeface="Times New Roman" panose="02020603050405020304" pitchFamily="18" charset="0"/>
                <a:cs typeface="Times New Roman" panose="02020603050405020304" pitchFamily="18" charset="0"/>
              </a:rPr>
              <a:t>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355798727"/>
              </p:ext>
            </p:extLst>
          </p:nvPr>
        </p:nvGraphicFramePr>
        <p:xfrm>
          <a:off x="5062135" y="2311490"/>
          <a:ext cx="4606143" cy="2107132"/>
        </p:xfrm>
        <a:graphic>
          <a:graphicData uri="http://schemas.openxmlformats.org/drawingml/2006/table">
            <a:tbl>
              <a:tblPr/>
              <a:tblGrid>
                <a:gridCol w="848019">
                  <a:extLst>
                    <a:ext uri="{9D8B030D-6E8A-4147-A177-3AD203B41FA5}">
                      <a16:colId xmlns="" xmlns:a16="http://schemas.microsoft.com/office/drawing/2014/main" val="20000"/>
                    </a:ext>
                  </a:extLst>
                </a:gridCol>
                <a:gridCol w="3758124">
                  <a:extLst>
                    <a:ext uri="{9D8B030D-6E8A-4147-A177-3AD203B41FA5}">
                      <a16:colId xmlns=""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smtClean="0">
                          <a:solidFill>
                            <a:srgbClr val="000000"/>
                          </a:solidFill>
                          <a:latin typeface="Times New Roman" panose="02020603050405020304" pitchFamily="18" charset="0"/>
                        </a:rPr>
                        <a:t>ҚМЖ</a:t>
                      </a:r>
                    </a:p>
                    <a:p>
                      <a:pPr lvl="0" algn="ctr" eaLnBrk="1" fontAlgn="ctr" hangingPunct="1">
                        <a:buNone/>
                      </a:pPr>
                      <a:r>
                        <a:rPr lang="ru-RU" sz="1000" dirty="0" err="1" smtClean="0">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smtClean="0">
                          <a:solidFill>
                            <a:srgbClr val="000000"/>
                          </a:solidFill>
                          <a:latin typeface="Times New Roman" panose="02020603050405020304" pitchFamily="18" charset="0"/>
                        </a:rPr>
                        <a:t>Ескерту</a:t>
                      </a:r>
                      <a:r>
                        <a:rPr lang="ru-RU" altLang="en-US" sz="1000" dirty="0" smtClean="0">
                          <a:solidFill>
                            <a:srgbClr val="000000"/>
                          </a:solidFill>
                          <a:latin typeface="Times New Roman" panose="02020603050405020304" pitchFamily="18" charset="0"/>
                        </a:rPr>
                        <a:t> </a:t>
                      </a:r>
                      <a:r>
                        <a:rPr lang="ru-RU" altLang="en-US" sz="1000" dirty="0" err="1" smtClean="0">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smtClean="0">
                          <a:solidFill>
                            <a:srgbClr val="000000"/>
                          </a:solidFill>
                          <a:latin typeface="Times New Roman" panose="02020603050405020304" pitchFamily="18" charset="0"/>
                          <a:ea typeface="+mn-ea"/>
                          <a:cs typeface="+mn-cs"/>
                        </a:rPr>
                        <a:t>1 </a:t>
                      </a:r>
                      <a:r>
                        <a:rPr lang="ru-RU" sz="1000" b="0" i="0" u="none" kern="1200" baseline="0" dirty="0" err="1" smtClean="0">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smtClean="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latin typeface="Times New Roman" panose="02020603050405020304" pitchFamily="18" charset="0"/>
                          <a:cs typeface="Times New Roman" panose="02020603050405020304" pitchFamily="18" charset="0"/>
                        </a:rPr>
                        <a:t>немесе </a:t>
                      </a:r>
                      <a:r>
                        <a:rPr lang="ru-RU" sz="1000" dirty="0" smtClean="0">
                          <a:latin typeface="Times New Roman" panose="02020603050405020304" pitchFamily="18" charset="0"/>
                          <a:cs typeface="Times New Roman" panose="02020603050405020304" pitchFamily="18" charset="0"/>
                        </a:rPr>
                        <a:t>СИ ≥ 3ПДКм.р. </a:t>
                      </a:r>
                      <a:r>
                        <a:rPr lang="kk-KZ" sz="1000" dirty="0" smtClean="0">
                          <a:solidFill>
                            <a:schemeClr val="tx1"/>
                          </a:solidFill>
                          <a:latin typeface="Times New Roman" panose="02020603050405020304" pitchFamily="18" charset="0"/>
                        </a:rPr>
                        <a:t>шарты орындалса;</a:t>
                      </a:r>
                      <a:endPar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a:t>
                      </a:r>
                      <a:r>
                        <a:rPr lang="en-US" altLang="en-US" sz="1000" b="0" i="0" u="none" kern="1200" baseline="0" dirty="0" smtClean="0">
                          <a:solidFill>
                            <a:schemeClr val="tx1"/>
                          </a:solidFill>
                          <a:latin typeface="Times New Roman" panose="02020603050405020304" pitchFamily="18" charset="0"/>
                          <a:ea typeface="+mn-ea"/>
                          <a:cs typeface="+mn-cs"/>
                        </a:rPr>
                        <a:t>P" </a:t>
                      </a:r>
                      <a:r>
                        <a:rPr lang="kk-KZ" altLang="en-US" sz="1000" b="0" i="0" u="none" kern="1200" baseline="0" dirty="0" smtClean="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smtClean="0">
                          <a:solidFill>
                            <a:srgbClr val="000000"/>
                          </a:solidFill>
                          <a:latin typeface="Times New Roman" panose="02020603050405020304" pitchFamily="18" charset="0"/>
                        </a:rPr>
                        <a:t>2 </a:t>
                      </a:r>
                      <a:r>
                        <a:rPr lang="ru-RU" sz="1000" dirty="0" err="1" smtClean="0">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a:t>
                      </a:r>
                      <a:r>
                        <a:rPr lang="ru-RU" sz="1000" dirty="0" smtClean="0">
                          <a:latin typeface="Times New Roman" panose="02020603050405020304" pitchFamily="18" charset="0"/>
                          <a:cs typeface="Times New Roman" panose="02020603050405020304" pitchFamily="18" charset="0"/>
                        </a:rPr>
                        <a:t>≥</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smtClean="0">
                          <a:solidFill>
                            <a:srgbClr val="000000"/>
                          </a:solidFill>
                          <a:latin typeface="Times New Roman" panose="02020603050405020304" pitchFamily="18" charset="0"/>
                        </a:rPr>
                        <a:t>3</a:t>
                      </a:r>
                      <a:r>
                        <a:rPr lang="kk-KZ" sz="1000" baseline="0" dirty="0" smtClean="0">
                          <a:solidFill>
                            <a:srgbClr val="000000"/>
                          </a:solidFill>
                          <a:latin typeface="Times New Roman" panose="02020603050405020304" pitchFamily="18" charset="0"/>
                        </a:rPr>
                        <a:t> дәреже</a:t>
                      </a:r>
                      <a:endParaRPr lang="ru-RU" sz="1000" dirty="0" smtClean="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a:t>
                      </a:r>
                      <a:r>
                        <a:rPr lang="ru-RU" sz="1000" dirty="0" smtClean="0">
                          <a:latin typeface="Times New Roman" panose="02020603050405020304" pitchFamily="18" charset="0"/>
                          <a:cs typeface="Times New Roman" panose="02020603050405020304" pitchFamily="18" charset="0"/>
                        </a:rPr>
                        <a:t>≥</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bl>
          </a:graphicData>
        </a:graphic>
      </p:graphicFrame>
      <p:sp>
        <p:nvSpPr>
          <p:cNvPr id="35" name="TextBox 34"/>
          <p:cNvSpPr txBox="1"/>
          <p:nvPr/>
        </p:nvSpPr>
        <p:spPr>
          <a:xfrm>
            <a:off x="4959789" y="4375033"/>
            <a:ext cx="4808416"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graphicFrame>
        <p:nvGraphicFramePr>
          <p:cNvPr id="21" name="Таблица 20"/>
          <p:cNvGraphicFramePr/>
          <p:nvPr>
            <p:extLst>
              <p:ext uri="{D42A27DB-BD31-4B8C-83A1-F6EECF244321}">
                <p14:modId xmlns:p14="http://schemas.microsoft.com/office/powerpoint/2010/main" val="2490694878"/>
              </p:ext>
            </p:extLst>
          </p:nvPr>
        </p:nvGraphicFramePr>
        <p:xfrm>
          <a:off x="5175120" y="5346448"/>
          <a:ext cx="4035777" cy="792592"/>
        </p:xfrm>
        <a:graphic>
          <a:graphicData uri="http://schemas.openxmlformats.org/drawingml/2006/table">
            <a:tbl>
              <a:tblPr/>
              <a:tblGrid>
                <a:gridCol w="2017889">
                  <a:extLst>
                    <a:ext uri="{9D8B030D-6E8A-4147-A177-3AD203B41FA5}">
                      <a16:colId xmlns="" xmlns:a16="http://schemas.microsoft.com/office/drawing/2014/main" val="20000"/>
                    </a:ext>
                  </a:extLst>
                </a:gridCol>
                <a:gridCol w="2017888">
                  <a:extLst>
                    <a:ext uri="{9D8B030D-6E8A-4147-A177-3AD203B41FA5}">
                      <a16:colId xmlns=""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smtClean="0">
                          <a:latin typeface="Times New Roman" panose="02020603050405020304" pitchFamily="18" charset="0"/>
                          <a:ea typeface="Times New Roman" panose="02020603050405020304" pitchFamily="18" charset="0"/>
                        </a:rPr>
                        <a:t>Баспасөз</a:t>
                      </a:r>
                      <a:r>
                        <a:rPr lang="ru-RU" altLang="en-US" sz="800" dirty="0" smtClean="0">
                          <a:latin typeface="Times New Roman" panose="02020603050405020304" pitchFamily="18" charset="0"/>
                          <a:ea typeface="Times New Roman" panose="02020603050405020304" pitchFamily="18" charset="0"/>
                        </a:rPr>
                        <a:t> </a:t>
                      </a:r>
                      <a:r>
                        <a:rPr lang="ru-RU" altLang="en-US" sz="800" dirty="0" err="1" smtClean="0">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a:t>
                      </a:r>
                      <a:r>
                        <a:rPr sz="800" dirty="0" smtClean="0">
                          <a:latin typeface="Times New Roman" panose="02020603050405020304" pitchFamily="18" charset="0"/>
                          <a:cs typeface="Times New Roman" panose="02020603050405020304" pitchFamily="18" charset="0"/>
                        </a:rPr>
                        <a:t>79-83-3</a:t>
                      </a:r>
                      <a:r>
                        <a:rPr lang="ru-RU" sz="800" dirty="0" smtClean="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smtClean="0">
                          <a:latin typeface="Times New Roman" panose="02020603050405020304" pitchFamily="18" charset="0"/>
                          <a:cs typeface="Times New Roman" panose="02020603050405020304" pitchFamily="18" charset="0"/>
                          <a:hlinkClick r:id=""/>
                        </a:rPr>
                        <a:t>info@meteo.kz</a:t>
                      </a:r>
                      <a:endParaRPr lang="en-US" altLang="x-none" sz="800" b="1" dirty="0" smtClean="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smtClean="0">
                          <a:latin typeface="Times New Roman" panose="02020603050405020304" pitchFamily="18" charset="0"/>
                          <a:ea typeface="Times New Roman" panose="02020603050405020304" pitchFamily="18" charset="0"/>
                        </a:rPr>
                        <a:t>Халықаралық</a:t>
                      </a:r>
                      <a:r>
                        <a:rPr lang="ru-RU" altLang="en-US" sz="800" dirty="0" smtClean="0">
                          <a:latin typeface="Times New Roman" panose="02020603050405020304" pitchFamily="18" charset="0"/>
                          <a:ea typeface="Times New Roman" panose="02020603050405020304" pitchFamily="18" charset="0"/>
                        </a:rPr>
                        <a:t> </a:t>
                      </a:r>
                      <a:r>
                        <a:rPr lang="ru-RU" altLang="en-US" sz="800" dirty="0" err="1" smtClean="0">
                          <a:latin typeface="Times New Roman" panose="02020603050405020304" pitchFamily="18" charset="0"/>
                          <a:ea typeface="Times New Roman" panose="02020603050405020304" pitchFamily="18" charset="0"/>
                        </a:rPr>
                        <a:t>ынтымақтастық</a:t>
                      </a:r>
                      <a:r>
                        <a:rPr lang="ru-RU" altLang="en-US" sz="800" dirty="0" smtClean="0">
                          <a:latin typeface="Times New Roman" panose="02020603050405020304" pitchFamily="18" charset="0"/>
                          <a:ea typeface="Times New Roman" panose="02020603050405020304" pitchFamily="18" charset="0"/>
                        </a:rPr>
                        <a:t> </a:t>
                      </a:r>
                      <a:r>
                        <a:rPr lang="ru-RU" altLang="en-US" sz="800" dirty="0" err="1" smtClean="0">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a:t>
                      </a:r>
                      <a:r>
                        <a:rPr sz="800" dirty="0" smtClean="0">
                          <a:latin typeface="Times New Roman" panose="02020603050405020304" pitchFamily="18" charset="0"/>
                          <a:cs typeface="Times New Roman" panose="02020603050405020304" pitchFamily="18" charset="0"/>
                        </a:rPr>
                        <a:t>79-83-</a:t>
                      </a:r>
                      <a:r>
                        <a:rPr lang="ru-RU" sz="800" dirty="0" smtClean="0">
                          <a:latin typeface="Times New Roman" panose="02020603050405020304" pitchFamily="18" charset="0"/>
                          <a:cs typeface="Times New Roman" panose="02020603050405020304" pitchFamily="18" charset="0"/>
                        </a:rPr>
                        <a:t>7</a:t>
                      </a:r>
                      <a:r>
                        <a:rPr sz="800" dirty="0" smtClean="0">
                          <a:latin typeface="Times New Roman" panose="02020603050405020304" pitchFamily="18" charset="0"/>
                          <a:cs typeface="Times New Roman" panose="02020603050405020304" pitchFamily="18" charset="0"/>
                        </a:rPr>
                        <a:t>5</a:t>
                      </a:r>
                      <a:r>
                        <a:rPr sz="800" dirty="0">
                          <a:latin typeface="Times New Roman" panose="02020603050405020304" pitchFamily="18" charset="0"/>
                          <a:cs typeface="Times New Roman" panose="02020603050405020304" pitchFamily="18" charset="0"/>
                        </a:rPr>
                        <a:t>, </a:t>
                      </a:r>
                      <a:r>
                        <a:rPr sz="800" dirty="0" smtClean="0">
                          <a:latin typeface="Times New Roman" panose="02020603050405020304" pitchFamily="18" charset="0"/>
                          <a:cs typeface="Times New Roman" panose="02020603050405020304" pitchFamily="18" charset="0"/>
                        </a:rPr>
                        <a:t>79-83-</a:t>
                      </a:r>
                      <a:r>
                        <a:rPr lang="ru-RU" sz="800" dirty="0" smtClean="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 xmlns:a16="http://schemas.microsoft.com/office/drawing/2014/main" val="10001"/>
                  </a:ext>
                </a:extLst>
              </a:tr>
            </a:tbl>
          </a:graphicData>
        </a:graphic>
      </p:graphicFrame>
      <p:sp>
        <p:nvSpPr>
          <p:cNvPr id="24" name="Прямоугольник 23"/>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16723</TotalTime>
  <Words>531</Words>
  <Application>Microsoft Office PowerPoint</Application>
  <PresentationFormat>Лист A4 (210x297 мм)</PresentationFormat>
  <Paragraphs>95</Paragraphs>
  <Slides>2</Slides>
  <Notes>0</Notes>
  <HiddenSlides>0</HiddenSlides>
  <MMClips>0</MMClips>
  <ScaleCrop>false</ScaleCrop>
  <HeadingPairs>
    <vt:vector size="6" baseType="variant">
      <vt:variant>
        <vt:lpstr>Использованные шрифты</vt:lpstr>
      </vt:variant>
      <vt:variant>
        <vt:i4>4</vt:i4>
      </vt:variant>
      <vt:variant>
        <vt:lpstr>Тема</vt:lpstr>
      </vt:variant>
      <vt:variant>
        <vt:i4>1</vt:i4>
      </vt:variant>
      <vt:variant>
        <vt:lpstr>Заголовки слайдов</vt:lpstr>
      </vt:variant>
      <vt:variant>
        <vt:i4>2</vt:i4>
      </vt:variant>
    </vt:vector>
  </HeadingPairs>
  <TitlesOfParts>
    <vt:vector size="7" baseType="lpstr">
      <vt:lpstr>宋体</vt: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User</cp:lastModifiedBy>
  <cp:revision>2459</cp:revision>
  <cp:lastPrinted>2021-07-01T03:56:27Z</cp:lastPrinted>
  <dcterms:created xsi:type="dcterms:W3CDTF">2018-03-27T06:03:00Z</dcterms:created>
  <dcterms:modified xsi:type="dcterms:W3CDTF">2022-10-24T07:28:45Z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