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797675" cy="9926638"/>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9900"/>
    <a:srgbClr val="FA842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5D1E48D7-2D60-4D58-BF82-CA938995E6AC}" v="2" dt="2022-10-23T15:51:01.809"/>
  </p1510:revLst>
</p1510:revInfo>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65" d="100"/>
          <a:sy n="65" d="100"/>
        </p:scale>
        <p:origin x="53" y="86"/>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10" Type="http://schemas.microsoft.com/office/2015/10/relationships/revisionInfo" Target="revisionInfo.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Kabdualieva" userId="df42278df007c026" providerId="LiveId" clId="{5D1E48D7-2D60-4D58-BF82-CA938995E6AC}"/>
    <pc:docChg chg="custSel modSld">
      <pc:chgData name="Moldir Kabdualieva" userId="df42278df007c026" providerId="LiveId" clId="{5D1E48D7-2D60-4D58-BF82-CA938995E6AC}" dt="2022-10-23T15:51:18.647" v="49" actId="21"/>
      <pc:docMkLst>
        <pc:docMk/>
      </pc:docMkLst>
      <pc:sldChg chg="delSp modSp mod delAnim">
        <pc:chgData name="Moldir Kabdualieva" userId="df42278df007c026" providerId="LiveId" clId="{5D1E48D7-2D60-4D58-BF82-CA938995E6AC}" dt="2022-10-23T15:50:14.232" v="29" actId="20577"/>
        <pc:sldMkLst>
          <pc:docMk/>
          <pc:sldMk cId="0" sldId="261"/>
        </pc:sldMkLst>
        <pc:spChg chg="mod">
          <ac:chgData name="Moldir Kabdualieva" userId="df42278df007c026" providerId="LiveId" clId="{5D1E48D7-2D60-4D58-BF82-CA938995E6AC}" dt="2022-10-23T15:50:14.232" v="29" actId="20577"/>
          <ac:spMkLst>
            <pc:docMk/>
            <pc:sldMk cId="0" sldId="261"/>
            <ac:spMk id="14" creationId="{00000000-0000-0000-0000-000000000000}"/>
          </ac:spMkLst>
        </pc:spChg>
        <pc:spChg chg="del">
          <ac:chgData name="Moldir Kabdualieva" userId="df42278df007c026" providerId="LiveId" clId="{5D1E48D7-2D60-4D58-BF82-CA938995E6AC}" dt="2022-10-23T15:49:49.686" v="4" actId="478"/>
          <ac:spMkLst>
            <pc:docMk/>
            <pc:sldMk cId="0" sldId="261"/>
            <ac:spMk id="20" creationId="{00000000-0000-0000-0000-000000000000}"/>
          </ac:spMkLst>
        </pc:spChg>
        <pc:spChg chg="del">
          <ac:chgData name="Moldir Kabdualieva" userId="df42278df007c026" providerId="LiveId" clId="{5D1E48D7-2D60-4D58-BF82-CA938995E6AC}" dt="2022-10-23T15:49:46.908" v="2" actId="478"/>
          <ac:spMkLst>
            <pc:docMk/>
            <pc:sldMk cId="0" sldId="261"/>
            <ac:spMk id="21" creationId="{00000000-0000-0000-0000-000000000000}"/>
          </ac:spMkLst>
        </pc:spChg>
        <pc:spChg chg="mod">
          <ac:chgData name="Moldir Kabdualieva" userId="df42278df007c026" providerId="LiveId" clId="{5D1E48D7-2D60-4D58-BF82-CA938995E6AC}" dt="2022-10-23T15:49:53.259" v="5" actId="1076"/>
          <ac:spMkLst>
            <pc:docMk/>
            <pc:sldMk cId="0" sldId="261"/>
            <ac:spMk id="22" creationId="{00000000-0000-0000-0000-000000000000}"/>
          </ac:spMkLst>
        </pc:spChg>
        <pc:spChg chg="mod">
          <ac:chgData name="Moldir Kabdualieva" userId="df42278df007c026" providerId="LiveId" clId="{5D1E48D7-2D60-4D58-BF82-CA938995E6AC}" dt="2022-10-23T15:49:59.787" v="6" actId="1076"/>
          <ac:spMkLst>
            <pc:docMk/>
            <pc:sldMk cId="0" sldId="261"/>
            <ac:spMk id="23" creationId="{00000000-0000-0000-0000-000000000000}"/>
          </ac:spMkLst>
        </pc:spChg>
        <pc:graphicFrameChg chg="mod">
          <ac:chgData name="Moldir Kabdualieva" userId="df42278df007c026" providerId="LiveId" clId="{5D1E48D7-2D60-4D58-BF82-CA938995E6AC}" dt="2022-10-23T15:49:40.133" v="0"/>
          <ac:graphicFrameMkLst>
            <pc:docMk/>
            <pc:sldMk cId="0" sldId="261"/>
            <ac:graphicFrameMk id="15" creationId="{94CC0974-E1E4-47F3-9A8B-49A879A3B96B}"/>
          </ac:graphicFrameMkLst>
        </pc:graphicFrameChg>
        <pc:picChg chg="del">
          <ac:chgData name="Moldir Kabdualieva" userId="df42278df007c026" providerId="LiveId" clId="{5D1E48D7-2D60-4D58-BF82-CA938995E6AC}" dt="2022-10-23T15:49:42.653" v="1" actId="478"/>
          <ac:picMkLst>
            <pc:docMk/>
            <pc:sldMk cId="0" sldId="261"/>
            <ac:picMk id="25" creationId="{00000000-0000-0000-0000-000000000000}"/>
          </ac:picMkLst>
        </pc:picChg>
      </pc:sldChg>
      <pc:sldChg chg="addSp delSp modSp mod">
        <pc:chgData name="Moldir Kabdualieva" userId="df42278df007c026" providerId="LiveId" clId="{5D1E48D7-2D60-4D58-BF82-CA938995E6AC}" dt="2022-10-23T15:51:18.647" v="49" actId="21"/>
        <pc:sldMkLst>
          <pc:docMk/>
          <pc:sldMk cId="334028445" sldId="265"/>
        </pc:sldMkLst>
        <pc:spChg chg="add mod">
          <ac:chgData name="Moldir Kabdualieva" userId="df42278df007c026" providerId="LiveId" clId="{5D1E48D7-2D60-4D58-BF82-CA938995E6AC}" dt="2022-10-23T15:51:18.647" v="49" actId="21"/>
          <ac:spMkLst>
            <pc:docMk/>
            <pc:sldMk cId="334028445" sldId="265"/>
            <ac:spMk id="3" creationId="{1FABB379-008A-B87C-C077-B6844B05C3B9}"/>
          </ac:spMkLst>
        </pc:spChg>
        <pc:spChg chg="mod">
          <ac:chgData name="Moldir Kabdualieva" userId="df42278df007c026" providerId="LiveId" clId="{5D1E48D7-2D60-4D58-BF82-CA938995E6AC}" dt="2022-10-23T15:50:31.540" v="45" actId="20577"/>
          <ac:spMkLst>
            <pc:docMk/>
            <pc:sldMk cId="334028445" sldId="265"/>
            <ac:spMk id="19" creationId="{00000000-0000-0000-0000-000000000000}"/>
          </ac:spMkLst>
        </pc:spChg>
        <pc:spChg chg="del">
          <ac:chgData name="Moldir Kabdualieva" userId="df42278df007c026" providerId="LiveId" clId="{5D1E48D7-2D60-4D58-BF82-CA938995E6AC}" dt="2022-10-23T15:51:01.809" v="46" actId="478"/>
          <ac:spMkLst>
            <pc:docMk/>
            <pc:sldMk cId="334028445" sldId="265"/>
            <ac:spMk id="32"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46275" cy="498366"/>
          </a:xfrm>
          <a:prstGeom prst="rect">
            <a:avLst/>
          </a:prstGeom>
        </p:spPr>
        <p:txBody>
          <a:bodyPr vert="horz" wrap="square" lIns="93763" tIns="46882" rIns="93763" bIns="46882" numCol="1" anchor="t"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3" name="Дата 2"/>
          <p:cNvSpPr>
            <a:spLocks noGrp="1"/>
          </p:cNvSpPr>
          <p:nvPr>
            <p:ph type="dt" idx="1"/>
          </p:nvPr>
        </p:nvSpPr>
        <p:spPr>
          <a:xfrm>
            <a:off x="3849862" y="1"/>
            <a:ext cx="2946275" cy="498366"/>
          </a:xfrm>
          <a:prstGeom prst="rect">
            <a:avLst/>
          </a:prstGeom>
        </p:spPr>
        <p:txBody>
          <a:bodyPr vert="horz" wrap="square" lIns="93763" tIns="46882" rIns="93763" bIns="46882" numCol="1" anchor="t" anchorCtr="0" compatLnSpc="1"/>
          <a:lstStyle>
            <a:lvl1pPr algn="r">
              <a:defRPr sz="1300" smtClean="0"/>
            </a:lvl1pPr>
          </a:lstStyle>
          <a:p>
            <a:pPr defTabSz="937630">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981075" y="1239838"/>
            <a:ext cx="4835525" cy="334962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0384" y="4776857"/>
            <a:ext cx="5436908" cy="3908952"/>
          </a:xfrm>
          <a:prstGeom prst="rect">
            <a:avLst/>
          </a:prstGeom>
          <a:noFill/>
          <a:ln w="9525">
            <a:noFill/>
            <a:miter lim="800000"/>
          </a:ln>
        </p:spPr>
        <p:txBody>
          <a:bodyPr vert="horz" wrap="square" lIns="93763" tIns="46882" rIns="93763" bIns="46882" numCol="1" anchor="t" anchorCtr="0" compatLnSpc="1"/>
          <a:lstStyle/>
          <a:p>
            <a:pPr marL="0" marR="0" lvl="0"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68814" marR="0" lvl="1"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37630" marR="0" lvl="2"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06444" marR="0" lvl="3"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75259" marR="0" lvl="4"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28273"/>
            <a:ext cx="2946275" cy="498366"/>
          </a:xfrm>
          <a:prstGeom prst="rect">
            <a:avLst/>
          </a:prstGeom>
        </p:spPr>
        <p:txBody>
          <a:bodyPr vert="horz" wrap="square" lIns="93763" tIns="46882" rIns="93763" bIns="46882" numCol="1" anchor="b"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49862" y="9428273"/>
            <a:ext cx="2946275" cy="498366"/>
          </a:xfrm>
          <a:prstGeom prst="rect">
            <a:avLst/>
          </a:prstGeom>
        </p:spPr>
        <p:txBody>
          <a:bodyPr vert="horz" wrap="square" lIns="93763" tIns="46882" rIns="93763" bIns="46882"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dirty="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14090" y="117475"/>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94538753"/>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200" b="1" i="1" dirty="0">
                          <a:solidFill>
                            <a:srgbClr val="002060"/>
                          </a:solidFill>
                          <a:latin typeface="Times New Roman" panose="02020603050405020304" pitchFamily="18" charset="0"/>
                          <a:cs typeface="Times New Roman" panose="02020603050405020304" pitchFamily="18" charset="0"/>
                        </a:rPr>
                        <a:t>Шымкент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Республикасының</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r>
              <a:rPr lang="ru-RU" altLang="ru-RU" sz="1400" b="1" dirty="0">
                <a:solidFill>
                  <a:srgbClr val="0070C0"/>
                </a:solidFill>
                <a:latin typeface="Times New Roman" panose="02020603050405020304" pitchFamily="18" charset="0"/>
                <a:cs typeface="Times New Roman" panose="02020603050405020304" pitchFamily="18" charset="0"/>
              </a:rPr>
              <a:t> </a:t>
            </a:r>
          </a:p>
          <a:p>
            <a:pPr algn="ctr"/>
            <a:r>
              <a:rPr lang="ru-RU" altLang="ru-RU" sz="1200" b="1" dirty="0">
                <a:solidFill>
                  <a:srgbClr val="0070C0"/>
                </a:solidFill>
                <a:latin typeface="Times New Roman" panose="02020603050405020304" pitchFamily="18" charset="0"/>
                <a:cs typeface="Times New Roman" panose="02020603050405020304" pitchFamily="18" charset="0"/>
              </a:rPr>
              <a:t>«КАЗГИДРОМЕТ»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2784939430"/>
              </p:ext>
            </p:extLst>
          </p:nvPr>
        </p:nvGraphicFramePr>
        <p:xfrm>
          <a:off x="307975" y="2564904"/>
          <a:ext cx="4465638" cy="2209800"/>
        </p:xfrm>
        <a:graphic>
          <a:graphicData uri="http://schemas.openxmlformats.org/drawingml/2006/table">
            <a:tbl>
              <a:tblPr/>
              <a:tblGrid>
                <a:gridCol w="4465638">
                  <a:extLst>
                    <a:ext uri="{9D8B030D-6E8A-4147-A177-3AD203B41FA5}">
                      <a16:colId xmlns:a16="http://schemas.microsoft.com/office/drawing/2014/main" val="20000"/>
                    </a:ext>
                  </a:extLst>
                </a:gridCol>
              </a:tblGrid>
              <a:tr h="195947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Шымкент </a:t>
                      </a:r>
                      <a:r>
                        <a:rPr lang="kk-KZ" altLang="x-none" sz="1600" b="1" i="1" dirty="0">
                          <a:solidFill>
                            <a:srgbClr val="002060"/>
                          </a:solidFill>
                          <a:latin typeface="Times New Roman" panose="02020603050405020304" pitchFamily="18" charset="0"/>
                          <a:cs typeface="Times New Roman" panose="02020603050405020304" pitchFamily="18" charset="0"/>
                        </a:rPr>
                        <a:t>қаласы</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a:solidFill>
                            <a:srgbClr val="002060"/>
                          </a:solidFill>
                          <a:latin typeface="Times New Roman" panose="02020603050405020304" pitchFamily="18" charset="0"/>
                          <a:cs typeface="Times New Roman" panose="02020603050405020304" pitchFamily="18" charset="0"/>
                        </a:rPr>
                        <a:t>№296</a:t>
                      </a:r>
                      <a:r>
                        <a:rPr lang="kk-KZ" altLang="x-none" sz="1600" b="1" i="1" baseline="0" dirty="0">
                          <a:solidFill>
                            <a:srgbClr val="002060"/>
                          </a:solidFill>
                          <a:latin typeface="Times New Roman" panose="02020603050405020304" pitchFamily="18" charset="0"/>
                          <a:cs typeface="Times New Roman" panose="02020603050405020304" pitchFamily="18" charset="0"/>
                        </a:rPr>
                        <a:t> </a:t>
                      </a:r>
                      <a:r>
                        <a:rPr lang="kk-KZ" altLang="x-none" sz="1600" b="1" i="1" dirty="0">
                          <a:solidFill>
                            <a:srgbClr val="002060"/>
                          </a:solidFill>
                          <a:latin typeface="Times New Roman" panose="02020603050405020304" pitchFamily="18" charset="0"/>
                          <a:cs typeface="Times New Roman" panose="02020603050405020304" pitchFamily="18" charset="0"/>
                        </a:rPr>
                        <a:t>АУА БАССЕЙНІ ЖАҒДАЙЫНЫҢ</a:t>
                      </a:r>
                    </a:p>
                    <a:p>
                      <a:pPr lvl="0" algn="ctr" eaLnBrk="1" hangingPunct="1">
                        <a:buNone/>
                      </a:pPr>
                      <a:endParaRPr lang="kk-KZ"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a:solidFill>
                            <a:srgbClr val="002060"/>
                          </a:solidFill>
                          <a:latin typeface="Times New Roman" panose="02020603050405020304" pitchFamily="18" charset="0"/>
                          <a:cs typeface="Times New Roman" panose="02020603050405020304" pitchFamily="18" charset="0"/>
                        </a:rPr>
                        <a:t>КҮНДЕЛІКТІ</a:t>
                      </a:r>
                      <a:r>
                        <a:rPr lang="kk-KZ" altLang="x-none" sz="1600" b="1" i="1" baseline="0" dirty="0">
                          <a:solidFill>
                            <a:srgbClr val="002060"/>
                          </a:solidFill>
                          <a:latin typeface="Times New Roman" panose="02020603050405020304" pitchFamily="18" charset="0"/>
                          <a:cs typeface="Times New Roman" panose="02020603050405020304" pitchFamily="18" charset="0"/>
                        </a:rPr>
                        <a:t> БЮЛЛЕТЕНІ</a:t>
                      </a:r>
                      <a:r>
                        <a:rPr lang="en-US" altLang="x-none" sz="1600" b="1" i="1" dirty="0">
                          <a:solidFill>
                            <a:srgbClr val="002060"/>
                          </a:solidFill>
                          <a:latin typeface="Times New Roman" panose="02020603050405020304" pitchFamily="18" charset="0"/>
                          <a:cs typeface="Times New Roman" panose="02020603050405020304" pitchFamily="18" charset="0"/>
                        </a:rPr>
                        <a:t> </a:t>
                      </a: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23 қазан</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graphicFrame>
        <p:nvGraphicFramePr>
          <p:cNvPr id="24" name="Таблица 23"/>
          <p:cNvGraphicFramePr/>
          <p:nvPr>
            <p:extLst>
              <p:ext uri="{D42A27DB-BD31-4B8C-83A1-F6EECF244321}">
                <p14:modId xmlns:p14="http://schemas.microsoft.com/office/powerpoint/2010/main" val="81879166"/>
              </p:ext>
            </p:extLst>
          </p:nvPr>
        </p:nvGraphicFramePr>
        <p:xfrm>
          <a:off x="5139910" y="6527166"/>
          <a:ext cx="4730750" cy="213360"/>
        </p:xfrm>
        <a:graphic>
          <a:graphicData uri="http://schemas.openxmlformats.org/drawingml/2006/table">
            <a:tbl>
              <a:tblPr/>
              <a:tblGrid>
                <a:gridCol w="4730750">
                  <a:extLst>
                    <a:ext uri="{9D8B030D-6E8A-4147-A177-3AD203B41FA5}">
                      <a16:colId xmlns:a16="http://schemas.microsoft.com/office/drawing/2014/main" val="20000"/>
                    </a:ext>
                  </a:extLst>
                </a:gridCol>
              </a:tblGrid>
              <a:tr h="10605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r>
                        <a:rPr sz="700" i="1" dirty="0">
                          <a:latin typeface="Times New Roman" panose="02020603050405020304" pitchFamily="18" charset="0"/>
                          <a:cs typeface="Times New Roman" panose="02020603050405020304" pitchFamily="18" charset="0"/>
                        </a:rPr>
                        <a:t>ПДК согласно «Санитарно-эпидемиологическим правилам и нормам к атмосферному воздуху» от 28.02.2015г №168</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0605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953000" y="3472075"/>
            <a:ext cx="4824412"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23 </a:t>
            </a:r>
            <a:r>
              <a:rPr lang="kk-KZ" altLang="ru-RU" sz="1200" b="1" dirty="0">
                <a:latin typeface="Times New Roman" panose="02020603050405020304" pitchFamily="18" charset="0"/>
                <a:cs typeface="Times New Roman" panose="02020603050405020304" pitchFamily="18" charset="0"/>
              </a:rPr>
              <a:t>қазанға</a:t>
            </a:r>
            <a:r>
              <a:rPr lang="ru-RU" altLang="ru-RU" sz="1200" b="1" dirty="0">
                <a:latin typeface="Times New Roman" panose="02020603050405020304" pitchFamily="18" charset="0"/>
                <a:cs typeface="Times New Roman" panose="02020603050405020304" pitchFamily="18" charset="0"/>
              </a:rPr>
              <a:t> Шымкент қ.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жағдайы</a:t>
            </a:r>
            <a:r>
              <a:rPr lang="ru-RU" altLang="ru-RU" sz="1200" b="1" dirty="0">
                <a:latin typeface="Times New Roman" panose="02020603050405020304" pitchFamily="18" charset="0"/>
                <a:cs typeface="Times New Roman" panose="02020603050405020304" pitchFamily="18" charset="0"/>
              </a:rPr>
              <a:t> </a:t>
            </a:r>
          </a:p>
        </p:txBody>
      </p:sp>
      <p:graphicFrame>
        <p:nvGraphicFramePr>
          <p:cNvPr id="15"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1547164773"/>
              </p:ext>
            </p:extLst>
          </p:nvPr>
        </p:nvGraphicFramePr>
        <p:xfrm>
          <a:off x="5024438" y="4143380"/>
          <a:ext cx="4691064" cy="2510060"/>
        </p:xfrm>
        <a:graphic>
          <a:graphicData uri="http://schemas.openxmlformats.org/drawingml/2006/table">
            <a:tbl>
              <a:tblPr firstRow="1" bandRow="1">
                <a:tableStyleId>{5C22544A-7EE6-4342-B048-85BDC9FD1C3A}</a:tableStyleId>
              </a:tblPr>
              <a:tblGrid>
                <a:gridCol w="1805096">
                  <a:extLst>
                    <a:ext uri="{9D8B030D-6E8A-4147-A177-3AD203B41FA5}">
                      <a16:colId xmlns:a16="http://schemas.microsoft.com/office/drawing/2014/main" val="3583770891"/>
                    </a:ext>
                  </a:extLst>
                </a:gridCol>
                <a:gridCol w="1440160">
                  <a:extLst>
                    <a:ext uri="{9D8B030D-6E8A-4147-A177-3AD203B41FA5}">
                      <a16:colId xmlns:a16="http://schemas.microsoft.com/office/drawing/2014/main" val="1276116030"/>
                    </a:ext>
                  </a:extLst>
                </a:gridCol>
                <a:gridCol w="1445808">
                  <a:extLst>
                    <a:ext uri="{9D8B030D-6E8A-4147-A177-3AD203B41FA5}">
                      <a16:colId xmlns:a16="http://schemas.microsoft.com/office/drawing/2014/main" val="2096923049"/>
                    </a:ext>
                  </a:extLst>
                </a:gridCol>
              </a:tblGrid>
              <a:tr h="216024">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Факт </a:t>
                      </a:r>
                      <a:r>
                        <a:rPr lang="ru-RU" sz="1000" dirty="0" err="1">
                          <a:solidFill>
                            <a:schemeClr val="tx1"/>
                          </a:solidFill>
                          <a:latin typeface="Times New Roman" panose="02020603050405020304" pitchFamily="18" charset="0"/>
                          <a:cs typeface="Times New Roman" panose="02020603050405020304" pitchFamily="18" charset="0"/>
                        </a:rPr>
                        <a:t>концентрациясы</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ШЖШ асу </a:t>
                      </a:r>
                      <a:r>
                        <a:rPr lang="ru-RU" sz="1000" dirty="0" err="1">
                          <a:solidFill>
                            <a:schemeClr val="tx1"/>
                          </a:solidFill>
                          <a:latin typeface="Times New Roman" panose="02020603050405020304" pitchFamily="18" charset="0"/>
                          <a:cs typeface="Times New Roman" panose="02020603050405020304" pitchFamily="18" charset="0"/>
                        </a:rPr>
                        <a:t>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142616">
                <a:tc>
                  <a:txBody>
                    <a:bodyPr/>
                    <a:lstStyle/>
                    <a:p>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бөшектер</a:t>
                      </a:r>
                      <a:r>
                        <a:rPr lang="ru-RU" sz="1000" dirty="0">
                          <a:solidFill>
                            <a:schemeClr val="tx1"/>
                          </a:solidFill>
                          <a:latin typeface="Times New Roman" panose="02020603050405020304" pitchFamily="18" charset="0"/>
                          <a:cs typeface="Times New Roman" panose="02020603050405020304" pitchFamily="18" charset="0"/>
                        </a:rPr>
                        <a:t> РМ-2,5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39</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37877">
                <a:tc>
                  <a:txBody>
                    <a:bodyPr/>
                    <a:lstStyle/>
                    <a:p>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бөшектер</a:t>
                      </a:r>
                      <a:r>
                        <a:rPr lang="ru-RU" sz="1000" dirty="0">
                          <a:solidFill>
                            <a:schemeClr val="tx1"/>
                          </a:solidFill>
                          <a:latin typeface="Times New Roman" panose="02020603050405020304" pitchFamily="18" charset="0"/>
                          <a:cs typeface="Times New Roman" panose="02020603050405020304" pitchFamily="18" charset="0"/>
                        </a:rPr>
                        <a:t> РМ-10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48</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0">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6</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0,01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45980">
                <a:tc>
                  <a:txBody>
                    <a:bodyPr/>
                    <a:lstStyle/>
                    <a:p>
                      <a:r>
                        <a:rPr lang="kk-KZ" sz="1000" dirty="0">
                          <a:solidFill>
                            <a:schemeClr val="tx1"/>
                          </a:solidFill>
                          <a:latin typeface="Times New Roman" panose="02020603050405020304" pitchFamily="18" charset="0"/>
                          <a:cs typeface="Times New Roman" panose="02020603050405020304" pitchFamily="18" charset="0"/>
                        </a:rPr>
                        <a:t>Көміртек 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601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0,1</a:t>
                      </a:r>
                      <a:endParaRPr lang="en-US"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r h="24598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35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04227911"/>
                  </a:ext>
                </a:extLst>
              </a:tr>
              <a:tr h="24598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4</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0,01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71097977"/>
                  </a:ext>
                </a:extLst>
              </a:tr>
              <a:tr h="245980">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Күкіртсутегі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0,6</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233118408"/>
                  </a:ext>
                </a:extLst>
              </a:tr>
              <a:tr h="245980">
                <a:tc>
                  <a:txBody>
                    <a:bodyPr/>
                    <a:lstStyle/>
                    <a:p>
                      <a:r>
                        <a:rPr lang="kk-KZ" sz="1000" dirty="0">
                          <a:solidFill>
                            <a:schemeClr val="tx1"/>
                          </a:solidFill>
                          <a:latin typeface="Times New Roman" panose="02020603050405020304" pitchFamily="18" charset="0"/>
                          <a:cs typeface="Times New Roman" panose="02020603050405020304" pitchFamily="18" charset="0"/>
                        </a:rPr>
                        <a:t>Аммиак</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1713089"/>
                  </a:ext>
                </a:extLst>
              </a:tr>
            </a:tbl>
          </a:graphicData>
        </a:graphic>
      </p:graphicFrame>
      <p:sp>
        <p:nvSpPr>
          <p:cNvPr id="16" name="Прямоугольник 15"/>
          <p:cNvSpPr/>
          <p:nvPr/>
        </p:nvSpPr>
        <p:spPr>
          <a:xfrm>
            <a:off x="4977032" y="115888"/>
            <a:ext cx="4785503" cy="2123658"/>
          </a:xfrm>
          <a:prstGeom prst="rect">
            <a:avLst/>
          </a:prstGeom>
        </p:spPr>
        <p:txBody>
          <a:bodyPr wrap="square">
            <a:spAutoFit/>
          </a:bodyPr>
          <a:lstStyle/>
          <a:p>
            <a:pPr lvl="0" algn="ctr"/>
            <a:r>
              <a:rPr lang="ru-RU" altLang="ru-RU" sz="1200" b="1" dirty="0">
                <a:latin typeface="Times New Roman" panose="02020603050405020304" pitchFamily="18" charset="0"/>
                <a:cs typeface="Times New Roman" panose="02020603050405020304" pitchFamily="18" charset="0"/>
              </a:rPr>
              <a:t>Шымкент </a:t>
            </a:r>
            <a:r>
              <a:rPr lang="ru-RU" altLang="ru-RU" sz="1200" b="1" dirty="0" err="1">
                <a:latin typeface="Times New Roman" panose="02020603050405020304" pitchFamily="18" charset="0"/>
                <a:cs typeface="Times New Roman" panose="02020603050405020304" pitchFamily="18" charset="0"/>
              </a:rPr>
              <a:t>қаласы бойынша</a:t>
            </a:r>
            <a:r>
              <a:rPr lang="ru-RU" altLang="ru-RU" sz="1200" b="1" dirty="0">
                <a:latin typeface="Times New Roman" panose="02020603050405020304" pitchFamily="18" charset="0"/>
                <a:cs typeface="Times New Roman" panose="02020603050405020304" pitchFamily="18" charset="0"/>
              </a:rPr>
              <a:t> 24 </a:t>
            </a:r>
            <a:r>
              <a:rPr lang="kk-KZ" altLang="ru-RU" sz="1200" b="1" dirty="0">
                <a:latin typeface="Times New Roman" panose="02020603050405020304" pitchFamily="18" charset="0"/>
                <a:cs typeface="Times New Roman" panose="02020603050405020304" pitchFamily="18" charset="0"/>
              </a:rPr>
              <a:t>қазанға </a:t>
            </a:r>
            <a:r>
              <a:rPr lang="ru-RU" altLang="ru-RU" sz="1200" b="1" dirty="0" err="1">
                <a:latin typeface="Times New Roman" panose="02020603050405020304" pitchFamily="18" charset="0"/>
                <a:cs typeface="Times New Roman" panose="02020603050405020304" pitchFamily="18" charset="0"/>
              </a:rPr>
              <a:t>арналған ауа-райы</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болжамы</a:t>
            </a:r>
            <a:endParaRPr lang="ru-RU" altLang="ru-RU" sz="1200" b="1" dirty="0">
              <a:latin typeface="Times New Roman" panose="02020603050405020304" pitchFamily="18" charset="0"/>
              <a:cs typeface="Times New Roman" panose="02020603050405020304" pitchFamily="18" charset="0"/>
            </a:endParaRPr>
          </a:p>
          <a:p>
            <a:pPr algn="ctr"/>
            <a:r>
              <a:rPr lang="ru-RU" altLang="ru-RU" sz="1200" b="1" dirty="0">
                <a:latin typeface="Times New Roman" panose="02020603050405020304" pitchFamily="18" charset="0"/>
                <a:cs typeface="Times New Roman" panose="02020603050405020304" pitchFamily="18" charset="0"/>
              </a:rPr>
              <a:t>2022 ж. </a:t>
            </a:r>
            <a:r>
              <a:rPr lang="kk-KZ" altLang="ru-RU" sz="1200" b="1" dirty="0">
                <a:latin typeface="Times New Roman" pitchFamily="18" charset="0"/>
                <a:cs typeface="Times New Roman" pitchFamily="18" charset="0"/>
              </a:rPr>
              <a:t>21 сағ. 23 қазаннан 2</a:t>
            </a:r>
            <a:r>
              <a:rPr lang="en-US" altLang="ru-RU" sz="1200" b="1" dirty="0">
                <a:latin typeface="Times New Roman" pitchFamily="18" charset="0"/>
                <a:cs typeface="Times New Roman" pitchFamily="18" charset="0"/>
              </a:rPr>
              <a:t>1</a:t>
            </a:r>
            <a:r>
              <a:rPr lang="kk-KZ" altLang="ru-RU" sz="1200" b="1" dirty="0">
                <a:latin typeface="Times New Roman" pitchFamily="18" charset="0"/>
                <a:cs typeface="Times New Roman" pitchFamily="18" charset="0"/>
              </a:rPr>
              <a:t> сағ. 24</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қазанға</a:t>
            </a:r>
            <a:r>
              <a:rPr lang="ru-RU" altLang="ru-RU" sz="1200" b="1" dirty="0">
                <a:latin typeface="Times New Roman" panose="02020603050405020304" pitchFamily="18" charset="0"/>
                <a:cs typeface="Times New Roman" panose="02020603050405020304" pitchFamily="18" charset="0"/>
              </a:rPr>
              <a:t> </a:t>
            </a:r>
            <a:r>
              <a:rPr lang="kk-KZ" altLang="ru-RU" sz="1200" b="1" dirty="0">
                <a:latin typeface="Times New Roman" panose="02020603050405020304" pitchFamily="18" charset="0"/>
                <a:cs typeface="Times New Roman" panose="02020603050405020304" pitchFamily="18" charset="0"/>
              </a:rPr>
              <a:t>2022 ж. </a:t>
            </a:r>
            <a:r>
              <a:rPr lang="ru-RU" sz="1200" b="1" dirty="0">
                <a:latin typeface="Times New Roman" pitchFamily="18" charset="0"/>
                <a:cs typeface="Times New Roman" pitchFamily="18" charset="0"/>
              </a:rPr>
              <a:t> </a:t>
            </a:r>
            <a:r>
              <a:rPr lang="kk-KZ" altLang="ru-RU" sz="1200" b="1" dirty="0">
                <a:latin typeface="Times New Roman" pitchFamily="18" charset="0"/>
                <a:cs typeface="Times New Roman" pitchFamily="18" charset="0"/>
              </a:rPr>
              <a:t>дейін</a:t>
            </a:r>
            <a:r>
              <a:rPr lang="en-US" altLang="ru-RU" sz="1200" dirty="0">
                <a:solidFill>
                  <a:srgbClr val="000000"/>
                </a:solidFill>
                <a:latin typeface="Times New Roman" pitchFamily="18" charset="0"/>
                <a:cs typeface="Times New Roman" pitchFamily="18" charset="0"/>
              </a:rPr>
              <a:t> </a:t>
            </a:r>
            <a:r>
              <a:rPr lang="ru-RU" altLang="ru-RU" sz="1200" dirty="0">
                <a:solidFill>
                  <a:srgbClr val="000000"/>
                </a:solidFill>
                <a:latin typeface="Times New Roman" panose="02020603050405020304" pitchFamily="18" charset="0"/>
                <a:cs typeface="Times New Roman" panose="02020603050405020304" pitchFamily="18" charset="0"/>
                <a:sym typeface="+mn-ea"/>
              </a:rPr>
              <a:t>      </a:t>
            </a:r>
            <a:endParaRPr lang="ru-RU" altLang="ru-RU" sz="1200" b="1" dirty="0">
              <a:solidFill>
                <a:srgbClr val="002060"/>
              </a:solidFill>
              <a:latin typeface="Times New Roman" pitchFamily="18" charset="0"/>
              <a:cs typeface="Times New Roman" pitchFamily="18" charset="0"/>
            </a:endParaRPr>
          </a:p>
          <a:p>
            <a:pPr indent="182563" algn="just"/>
            <a:r>
              <a:rPr lang="kk-KZ" sz="1200" dirty="0">
                <a:latin typeface="Times New Roman" pitchFamily="18" charset="0"/>
                <a:cs typeface="Times New Roman" pitchFamily="18" charset="0"/>
              </a:rPr>
              <a:t> Көшпелі бұлтты,</a:t>
            </a:r>
            <a:r>
              <a:rPr lang="en-US" sz="1200" dirty="0">
                <a:latin typeface="Times New Roman" pitchFamily="18" charset="0"/>
                <a:cs typeface="Times New Roman" pitchFamily="18" charset="0"/>
              </a:rPr>
              <a:t> </a:t>
            </a:r>
            <a:r>
              <a:rPr lang="kk-KZ" sz="1200" dirty="0">
                <a:latin typeface="Times New Roman" pitchFamily="18" charset="0"/>
                <a:cs typeface="Times New Roman" pitchFamily="18" charset="0"/>
              </a:rPr>
              <a:t>жауын-шашынсыз болады</a:t>
            </a:r>
            <a:r>
              <a:rPr lang="ru-RU" sz="1200" dirty="0">
                <a:latin typeface="Times New Roman" pitchFamily="18" charset="0"/>
                <a:cs typeface="Times New Roman" pitchFamily="18" charset="0"/>
              </a:rPr>
              <a:t>.</a:t>
            </a:r>
            <a:r>
              <a:rPr lang="kk-KZ" sz="1200" dirty="0">
                <a:latin typeface="Times New Roman" pitchFamily="18" charset="0"/>
                <a:cs typeface="Times New Roman" pitchFamily="18" charset="0"/>
              </a:rPr>
              <a:t> Шығыстан жел соғады, күші 8-13 м/с. Ауа температурасы түнде 1-3, күндіз               13-15 градус жылы болады.</a:t>
            </a:r>
            <a:endParaRPr lang="ru-RU" sz="1200" dirty="0">
              <a:latin typeface="Times New Roman" pitchFamily="18" charset="0"/>
              <a:cs typeface="Times New Roman" pitchFamily="18" charset="0"/>
            </a:endParaRPr>
          </a:p>
          <a:p>
            <a:pPr indent="182563" algn="ctr"/>
            <a:r>
              <a:rPr lang="kk-KZ" altLang="ru-RU" sz="1200" b="1" dirty="0">
                <a:latin typeface="Times New Roman" pitchFamily="18" charset="0"/>
                <a:cs typeface="Times New Roman" pitchFamily="18" charset="0"/>
              </a:rPr>
              <a:t>25 қазанға </a:t>
            </a:r>
          </a:p>
          <a:p>
            <a:pPr indent="182563" algn="ctr"/>
            <a:r>
              <a:rPr lang="kk-KZ" altLang="ru-RU" sz="1200" b="1" dirty="0">
                <a:latin typeface="Times New Roman" pitchFamily="18" charset="0"/>
                <a:cs typeface="Times New Roman" pitchFamily="18" charset="0"/>
              </a:rPr>
              <a:t>2022 ж. 21 сағ. 24 қазаннан 09 сағ. 25 қазанға</a:t>
            </a:r>
          </a:p>
          <a:p>
            <a:pPr lvl="0" indent="182563" algn="ctr"/>
            <a:r>
              <a:rPr lang="kk-KZ" altLang="ru-RU" sz="1200" b="1" dirty="0">
                <a:latin typeface="Times New Roman" pitchFamily="18" charset="0"/>
                <a:cs typeface="Times New Roman" pitchFamily="18" charset="0"/>
              </a:rPr>
              <a:t>дейін</a:t>
            </a:r>
            <a:endParaRPr lang="en-US" altLang="ru-RU" sz="1200" b="1" dirty="0">
              <a:latin typeface="Times New Roman" pitchFamily="18" charset="0"/>
              <a:cs typeface="Times New Roman" pitchFamily="18" charset="0"/>
            </a:endParaRPr>
          </a:p>
          <a:p>
            <a:pPr lvl="0" indent="182563" algn="just"/>
            <a:r>
              <a:rPr lang="kk-KZ" sz="1200" dirty="0">
                <a:latin typeface="Times New Roman" pitchFamily="18" charset="0"/>
                <a:cs typeface="Times New Roman" pitchFamily="18" charset="0"/>
              </a:rPr>
              <a:t> Көшпелі бұлтты, жауын-шашынсыз болады</a:t>
            </a:r>
            <a:r>
              <a:rPr lang="ru-RU" sz="1200" dirty="0">
                <a:latin typeface="Times New Roman" pitchFamily="18" charset="0"/>
                <a:cs typeface="Times New Roman" pitchFamily="18" charset="0"/>
              </a:rPr>
              <a:t>.</a:t>
            </a:r>
            <a:r>
              <a:rPr lang="kk-KZ" sz="1200" dirty="0">
                <a:latin typeface="Times New Roman" pitchFamily="18" charset="0"/>
                <a:cs typeface="Times New Roman" pitchFamily="18" charset="0"/>
              </a:rPr>
              <a:t> Шығыстан жел соғады, күші 8-13 м/с. Ауа температурасы 2-4 градус жылы болады.</a:t>
            </a:r>
            <a:endParaRPr lang="ru-RU" sz="1200" dirty="0">
              <a:latin typeface="Times New Roman" pitchFamily="18" charset="0"/>
              <a:cs typeface="Times New Roman" pitchFamily="18" charset="0"/>
            </a:endParaRPr>
          </a:p>
        </p:txBody>
      </p:sp>
      <p:sp>
        <p:nvSpPr>
          <p:cNvPr id="22" name="TextBox 13"/>
          <p:cNvSpPr txBox="1"/>
          <p:nvPr/>
        </p:nvSpPr>
        <p:spPr>
          <a:xfrm>
            <a:off x="5024438" y="2231036"/>
            <a:ext cx="4680169" cy="830997"/>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indent="185738" algn="just"/>
            <a:r>
              <a:rPr lang="ru-RU" sz="1200" dirty="0">
                <a:solidFill>
                  <a:schemeClr val="tx1"/>
                </a:solidFill>
                <a:latin typeface="Times New Roman" panose="02020603050405020304" pitchFamily="18" charset="0"/>
                <a:cs typeface="Times New Roman" panose="02020603050405020304" pitchFamily="18" charset="0"/>
              </a:rPr>
              <a:t>24 </a:t>
            </a:r>
            <a:r>
              <a:rPr lang="ru-RU" sz="1200" dirty="0" err="1">
                <a:solidFill>
                  <a:schemeClr val="tx1"/>
                </a:solidFill>
                <a:latin typeface="Times New Roman" panose="02020603050405020304" pitchFamily="18" charset="0"/>
                <a:cs typeface="Times New Roman" panose="02020603050405020304" pitchFamily="18" charset="0"/>
              </a:rPr>
              <a:t>қазанда</a:t>
            </a:r>
            <a:r>
              <a:rPr lang="ru-RU" sz="1200" dirty="0">
                <a:solidFill>
                  <a:schemeClr val="tx1"/>
                </a:solidFill>
                <a:latin typeface="Times New Roman" panose="02020603050405020304" pitchFamily="18" charset="0"/>
                <a:cs typeface="Times New Roman" panose="02020603050405020304" pitchFamily="18" charset="0"/>
              </a:rPr>
              <a:t>, 25 </a:t>
            </a:r>
            <a:r>
              <a:rPr lang="ru-RU" sz="1200" dirty="0" err="1">
                <a:solidFill>
                  <a:schemeClr val="tx1"/>
                </a:solidFill>
                <a:latin typeface="Times New Roman" panose="02020603050405020304" pitchFamily="18" charset="0"/>
                <a:cs typeface="Times New Roman" panose="02020603050405020304" pitchFamily="18" charset="0"/>
              </a:rPr>
              <a:t>қазанға қараған түні метеорологиялық жағдайлар қала атмосферасында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ластаушы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заттардың ыдырауына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ықпал етеді</a:t>
            </a:r>
            <a:r>
              <a:rPr lang="ru-RU" sz="1200" dirty="0">
                <a:solidFill>
                  <a:schemeClr val="tx1"/>
                </a:solidFill>
                <a:latin typeface="Times New Roman" panose="02020603050405020304" pitchFamily="18" charset="0"/>
                <a:cs typeface="Times New Roman" panose="02020603050405020304" pitchFamily="18" charset="0"/>
              </a:rPr>
              <a:t>.</a:t>
            </a:r>
          </a:p>
          <a:p>
            <a:pPr indent="185738" algn="just"/>
            <a:r>
              <a:rPr lang="ru-RU" sz="1200" dirty="0" err="1">
                <a:solidFill>
                  <a:schemeClr val="tx1"/>
                </a:solidFill>
                <a:latin typeface="Times New Roman" panose="02020603050405020304" pitchFamily="18" charset="0"/>
                <a:cs typeface="Times New Roman" panose="02020603050405020304" pitchFamily="18" charset="0"/>
              </a:rPr>
              <a:t>Жалпы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қала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бойынша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ауаның</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ластану</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деңгейі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төмен</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болады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деп</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күтілуде</a:t>
            </a:r>
            <a:r>
              <a:rPr lang="ru-RU" sz="1200" dirty="0">
                <a:solidFill>
                  <a:schemeClr val="tx1"/>
                </a:solidFill>
                <a:latin typeface="Times New Roman" panose="02020603050405020304" pitchFamily="18" charset="0"/>
                <a:cs typeface="Times New Roman" panose="02020603050405020304" pitchFamily="18" charset="0"/>
              </a:rPr>
              <a:t>.</a:t>
            </a:r>
          </a:p>
        </p:txBody>
      </p:sp>
      <p:sp>
        <p:nvSpPr>
          <p:cNvPr id="23" name="TextBox 13"/>
          <p:cNvSpPr txBox="1"/>
          <p:nvPr/>
        </p:nvSpPr>
        <p:spPr>
          <a:xfrm>
            <a:off x="5051791" y="3074237"/>
            <a:ext cx="4643470"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a:t>
            </a:r>
            <a:r>
              <a:rPr lang="ru-RU" sz="1200" dirty="0">
                <a:solidFill>
                  <a:schemeClr val="tx1"/>
                </a:solidFill>
                <a:latin typeface="Times New Roman" panose="02020603050405020304" pitchFamily="18" charset="0"/>
                <a:cs typeface="Times New Roman" panose="02020603050405020304" pitchFamily="18" charset="0"/>
              </a:rPr>
              <a:t> 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жоқ</a:t>
            </a:r>
            <a:endParaRPr lang="ru-RU" sz="1200" dirty="0">
              <a:solidFill>
                <a:schemeClr val="tx1"/>
              </a:solidFill>
              <a:latin typeface="Times New Roman" panose="02020603050405020304" pitchFamily="18" charset="0"/>
              <a:cs typeface="Times New Roman" panose="02020603050405020304" pitchFamily="18"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128588" y="246083"/>
            <a:ext cx="4824412" cy="523220"/>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КЗІНДЕГІ ХАЛЫҚҚА АРНАЛҒАН ҰСЫНЫСТАР</a:t>
            </a:r>
            <a:endParaRPr lang="ru-RU" sz="1400" b="1" dirty="0"/>
          </a:p>
        </p:txBody>
      </p:sp>
      <p:sp>
        <p:nvSpPr>
          <p:cNvPr id="22" name="Прямоугольник 26"/>
          <p:cNvSpPr/>
          <p:nvPr/>
        </p:nvSpPr>
        <p:spPr>
          <a:xfrm>
            <a:off x="232211" y="4587619"/>
            <a:ext cx="4661089" cy="1569660"/>
          </a:xfrm>
          <a:prstGeom prst="rect">
            <a:avLst/>
          </a:prstGeom>
          <a:noFill/>
          <a:ln w="9525">
            <a:noFill/>
          </a:ln>
        </p:spPr>
        <p:txBody>
          <a:bodyPr wrap="square">
            <a:spAutoFit/>
          </a:bodyPr>
          <a:lstStyle/>
          <a:p>
            <a:pPr algn="just"/>
            <a:r>
              <a:rPr lang="ru-RU" altLang="ru-RU" sz="1200" dirty="0">
                <a:solidFill>
                  <a:srgbClr val="000000"/>
                </a:solidFill>
                <a:latin typeface="Times New Roman" panose="02020603050405020304" pitchFamily="18" charset="0"/>
                <a:cs typeface="Times New Roman" panose="02020603050405020304" pitchFamily="18" charset="0"/>
              </a:rPr>
              <a:t>Шымкент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6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1-Абай </a:t>
            </a:r>
            <a:r>
              <a:rPr lang="ru-RU" altLang="ru-RU" sz="1200" dirty="0" err="1">
                <a:solidFill>
                  <a:srgbClr val="000000"/>
                </a:solidFill>
                <a:latin typeface="Times New Roman" panose="02020603050405020304" pitchFamily="18" charset="0"/>
                <a:cs typeface="Times New Roman" panose="02020603050405020304" pitchFamily="18" charset="0"/>
              </a:rPr>
              <a:t>даңғылы</a:t>
            </a:r>
            <a:r>
              <a:rPr lang="ru-RU" altLang="ru-RU" sz="1200" dirty="0">
                <a:solidFill>
                  <a:srgbClr val="000000"/>
                </a:solidFill>
                <a:latin typeface="Times New Roman" panose="02020603050405020304" pitchFamily="18" charset="0"/>
                <a:cs typeface="Times New Roman" panose="02020603050405020304" pitchFamily="18" charset="0"/>
              </a:rPr>
              <a:t>, 23</a:t>
            </a:r>
          </a:p>
          <a:p>
            <a:pPr algn="just"/>
            <a:r>
              <a:rPr lang="ru-RU" altLang="ru-RU" sz="1200" dirty="0">
                <a:solidFill>
                  <a:srgbClr val="000000"/>
                </a:solidFill>
                <a:latin typeface="Times New Roman" panose="02020603050405020304" pitchFamily="18" charset="0"/>
                <a:cs typeface="Times New Roman" panose="02020603050405020304" pitchFamily="18" charset="0"/>
              </a:rPr>
              <a:t>№ 2 – </a:t>
            </a:r>
            <a:r>
              <a:rPr lang="ru-RU" altLang="ru-RU" sz="1200" dirty="0" err="1">
                <a:solidFill>
                  <a:srgbClr val="000000"/>
                </a:solidFill>
                <a:latin typeface="Times New Roman" panose="02020603050405020304" pitchFamily="18" charset="0"/>
                <a:cs typeface="Times New Roman" panose="02020603050405020304" pitchFamily="18" charset="0"/>
              </a:rPr>
              <a:t>Ордабасы</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алаңы</a:t>
            </a:r>
            <a:endParaRPr lang="ru-RU" altLang="ru-RU" sz="1200" dirty="0">
              <a:solidFill>
                <a:srgbClr val="000000"/>
              </a:solidFill>
              <a:latin typeface="Times New Roman" panose="02020603050405020304" pitchFamily="18" charset="0"/>
              <a:cs typeface="Times New Roman" panose="02020603050405020304" pitchFamily="18" charset="0"/>
            </a:endParaRPr>
          </a:p>
          <a:p>
            <a:pPr algn="just"/>
            <a:r>
              <a:rPr lang="ru-RU" altLang="ru-RU" sz="1200" dirty="0">
                <a:solidFill>
                  <a:srgbClr val="000000"/>
                </a:solidFill>
                <a:latin typeface="Times New Roman" panose="02020603050405020304" pitchFamily="18" charset="0"/>
                <a:cs typeface="Times New Roman" panose="02020603050405020304" pitchFamily="18" charset="0"/>
              </a:rPr>
              <a:t>№ 3 – </a:t>
            </a:r>
            <a:r>
              <a:rPr lang="ru-RU" altLang="ru-RU" sz="1200" dirty="0" err="1">
                <a:solidFill>
                  <a:srgbClr val="000000"/>
                </a:solidFill>
                <a:latin typeface="Times New Roman" panose="02020603050405020304" pitchFamily="18" charset="0"/>
                <a:cs typeface="Times New Roman" panose="02020603050405020304" pitchFamily="18" charset="0"/>
              </a:rPr>
              <a:t>Алдияров</a:t>
            </a:r>
            <a:r>
              <a:rPr lang="ru-RU" altLang="ru-RU" sz="1200" dirty="0">
                <a:solidFill>
                  <a:srgbClr val="000000"/>
                </a:solidFill>
                <a:latin typeface="Times New Roman" panose="02020603050405020304" pitchFamily="18" charset="0"/>
                <a:cs typeface="Times New Roman" panose="02020603050405020304" pitchFamily="18" charset="0"/>
              </a:rPr>
              <a:t>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н/ж ("</a:t>
            </a:r>
            <a:r>
              <a:rPr lang="ru-RU" altLang="ru-RU" sz="1200" dirty="0" err="1">
                <a:solidFill>
                  <a:srgbClr val="000000"/>
                </a:solidFill>
                <a:latin typeface="Times New Roman" panose="02020603050405020304" pitchFamily="18" charset="0"/>
                <a:cs typeface="Times New Roman" panose="02020603050405020304" pitchFamily="18" charset="0"/>
              </a:rPr>
              <a:t>Шымкентцемент"АҚ</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8-Сайрам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198 ("</a:t>
            </a:r>
            <a:r>
              <a:rPr lang="ru-RU" altLang="ru-RU" sz="1200" dirty="0" err="1">
                <a:solidFill>
                  <a:srgbClr val="000000"/>
                </a:solidFill>
                <a:latin typeface="Times New Roman" panose="02020603050405020304" pitchFamily="18" charset="0"/>
                <a:cs typeface="Times New Roman" panose="02020603050405020304" pitchFamily="18" charset="0"/>
              </a:rPr>
              <a:t>Пивзавод"жақ</a:t>
            </a:r>
            <a:r>
              <a:rPr lang="ru-RU" altLang="ru-RU" sz="1200" dirty="0">
                <a:solidFill>
                  <a:srgbClr val="000000"/>
                </a:solidFill>
                <a:latin typeface="Times New Roman" panose="02020603050405020304" pitchFamily="18" charset="0"/>
                <a:cs typeface="Times New Roman" panose="02020603050405020304" pitchFamily="18" charset="0"/>
              </a:rPr>
              <a:t>). </a:t>
            </a:r>
          </a:p>
          <a:p>
            <a:pPr algn="just"/>
            <a:r>
              <a:rPr lang="ru-RU" altLang="ru-RU" sz="1200" dirty="0">
                <a:solidFill>
                  <a:srgbClr val="000000"/>
                </a:solidFill>
                <a:latin typeface="Times New Roman" panose="02020603050405020304" pitchFamily="18" charset="0"/>
                <a:cs typeface="Times New Roman" panose="02020603050405020304" pitchFamily="18" charset="0"/>
              </a:rPr>
              <a:t>№ 5-ш / қ Самал-3</a:t>
            </a:r>
          </a:p>
          <a:p>
            <a:pPr algn="just"/>
            <a:r>
              <a:rPr lang="ru-RU" altLang="ru-RU" sz="1200" dirty="0">
                <a:solidFill>
                  <a:srgbClr val="000000"/>
                </a:solidFill>
                <a:latin typeface="Times New Roman" panose="02020603050405020304" pitchFamily="18" charset="0"/>
                <a:cs typeface="Times New Roman" panose="02020603050405020304" pitchFamily="18" charset="0"/>
              </a:rPr>
              <a:t>№ 6-ш / қ </a:t>
            </a:r>
            <a:r>
              <a:rPr lang="ru-RU" altLang="ru-RU" sz="1200" dirty="0" err="1">
                <a:solidFill>
                  <a:srgbClr val="000000"/>
                </a:solidFill>
                <a:latin typeface="Times New Roman" panose="02020603050405020304" pitchFamily="18" charset="0"/>
                <a:cs typeface="Times New Roman" panose="02020603050405020304" pitchFamily="18" charset="0"/>
              </a:rPr>
              <a:t>Нұрсат</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Назарбеков</a:t>
            </a:r>
            <a:r>
              <a:rPr lang="ru-RU" altLang="ru-RU" sz="1200" dirty="0">
                <a:solidFill>
                  <a:srgbClr val="000000"/>
                </a:solidFill>
                <a:latin typeface="Times New Roman" panose="02020603050405020304" pitchFamily="18" charset="0"/>
                <a:cs typeface="Times New Roman" panose="02020603050405020304" pitchFamily="18" charset="0"/>
              </a:rPr>
              <a:t>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н/ж</a:t>
            </a:r>
            <a:endParaRPr lang="ru-RU" altLang="ru-RU" sz="1200" dirty="0"/>
          </a:p>
        </p:txBody>
      </p:sp>
      <p:sp>
        <p:nvSpPr>
          <p:cNvPr id="23" name="Прямоугольник 13"/>
          <p:cNvSpPr/>
          <p:nvPr/>
        </p:nvSpPr>
        <p:spPr>
          <a:xfrm>
            <a:off x="4953000" y="77664"/>
            <a:ext cx="4824413"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latin typeface="Calibri" panose="020F0502020204030204" pitchFamily="34" charset="0"/>
            </a:endParaRPr>
          </a:p>
        </p:txBody>
      </p:sp>
      <p:grpSp>
        <p:nvGrpSpPr>
          <p:cNvPr id="25" name="Группа 24"/>
          <p:cNvGrpSpPr/>
          <p:nvPr/>
        </p:nvGrpSpPr>
        <p:grpSpPr>
          <a:xfrm>
            <a:off x="5145649" y="4415838"/>
            <a:ext cx="4305072" cy="1913221"/>
            <a:chOff x="517463" y="3799939"/>
            <a:chExt cx="4305072" cy="2098406"/>
          </a:xfrm>
        </p:grpSpPr>
        <p:graphicFrame>
          <p:nvGraphicFramePr>
            <p:cNvPr id="26" name="Таблица 25"/>
            <p:cNvGraphicFramePr/>
            <p:nvPr>
              <p:extLst>
                <p:ext uri="{D42A27DB-BD31-4B8C-83A1-F6EECF244321}">
                  <p14:modId xmlns:p14="http://schemas.microsoft.com/office/powerpoint/2010/main" val="733286916"/>
                </p:ext>
              </p:extLst>
            </p:nvPr>
          </p:nvGraphicFramePr>
          <p:xfrm>
            <a:off x="531522" y="5029036"/>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altLang="en-US" sz="800" dirty="0" err="1">
                            <a:latin typeface="Times New Roman" panose="02020603050405020304" pitchFamily="18" charset="0"/>
                            <a:ea typeface="Times New Roman" panose="02020603050405020304" pitchFamily="18" charset="0"/>
                          </a:rPr>
                          <a:t>Баспасөз</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a:t>
                        </a:r>
                        <a:r>
                          <a:rPr lang="ru-RU" sz="800" dirty="0">
                            <a:latin typeface="Times New Roman" panose="02020603050405020304" pitchFamily="18" charset="0"/>
                            <a:cs typeface="Times New Roman" panose="02020603050405020304" pitchFamily="18" charset="0"/>
                          </a:rPr>
                          <a:t>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 action="ppaction://noaction"/>
                          </a:rPr>
                          <a:t>info@meteo.kz</a:t>
                        </a:r>
                        <a:endParaRPr lang="en-US" altLang="x-none" sz="800" b="1" dirty="0">
                          <a:latin typeface="Times New Roman" panose="02020603050405020304" pitchFamily="18" charset="0"/>
                          <a:cs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altLang="en-US" sz="800" dirty="0" err="1">
                            <a:latin typeface="Times New Roman" panose="02020603050405020304" pitchFamily="18" charset="0"/>
                            <a:ea typeface="Times New Roman" panose="02020603050405020304" pitchFamily="18" charset="0"/>
                          </a:rPr>
                          <a:t>Халықаралық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ынтымақтастық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a:t>
                        </a:r>
                        <a:r>
                          <a:rPr lang="ru-RU" sz="800" dirty="0">
                            <a:latin typeface="Times New Roman" panose="02020603050405020304" pitchFamily="18" charset="0"/>
                            <a:cs typeface="Times New Roman" panose="02020603050405020304" pitchFamily="18" charset="0"/>
                          </a:rPr>
                          <a:t>7</a:t>
                        </a:r>
                        <a:r>
                          <a:rPr sz="800" dirty="0">
                            <a:latin typeface="Times New Roman" panose="02020603050405020304" pitchFamily="18" charset="0"/>
                            <a:cs typeface="Times New Roman" panose="02020603050405020304" pitchFamily="18" charset="0"/>
                          </a:rPr>
                          <a:t>5, 79-83-</a:t>
                        </a:r>
                        <a:r>
                          <a:rPr lang="ru-RU" sz="800" dirty="0">
                            <a:latin typeface="Times New Roman" panose="02020603050405020304" pitchFamily="18" charset="0"/>
                            <a:cs typeface="Times New Roman" panose="02020603050405020304" pitchFamily="18" charset="0"/>
                          </a:rPr>
                          <a:t>27</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 action="ppaction://noaction"/>
                          </a:rPr>
                          <a:t>rse.kazhydromet@gmail.com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517463" y="4161401"/>
              <a:ext cx="2165978" cy="877674"/>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latin typeface="Times New Roman" panose="02020603050405020304" pitchFamily="18" charset="0"/>
                <a:cs typeface="Times New Roman" panose="02020603050405020304" pitchFamily="18" charset="0"/>
              </a:endParaRPr>
            </a:p>
            <a:p>
              <a:pPr algn="ctr"/>
              <a:r>
                <a:rPr lang="ru-RU" altLang="ru-RU" sz="1000" i="1" dirty="0" err="1">
                  <a:latin typeface="Times New Roman" panose="02020603050405020304" pitchFamily="18" charset="0"/>
                  <a:cs typeface="Times New Roman" panose="02020603050405020304" pitchFamily="18" charset="0"/>
                </a:rPr>
                <a:t>Нұр-сұлтан</a:t>
              </a:r>
              <a:r>
                <a:rPr lang="ru-RU" altLang="ru-RU" sz="1000" i="1" dirty="0">
                  <a:latin typeface="Times New Roman" panose="02020603050405020304" pitchFamily="18" charset="0"/>
                  <a:cs typeface="Times New Roman" panose="02020603050405020304" pitchFamily="18" charset="0"/>
                </a:rPr>
                <a:t>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к-</a:t>
              </a:r>
              <a:r>
                <a:rPr lang="ru-RU" altLang="ru-RU" sz="1000" i="1" dirty="0" err="1">
                  <a:latin typeface="Times New Roman" panose="02020603050405020304" pitchFamily="18" charset="0"/>
                  <a:cs typeface="Times New Roman" panose="02020603050405020304" pitchFamily="18" charset="0"/>
                </a:rPr>
                <a:t>сі</a:t>
              </a:r>
              <a:r>
                <a:rPr lang="ru-RU" altLang="ru-RU" sz="1000" i="1" dirty="0">
                  <a:latin typeface="Times New Roman" panose="02020603050405020304" pitchFamily="18" charset="0"/>
                  <a:cs typeface="Times New Roman" panose="02020603050405020304" pitchFamily="18" charset="0"/>
                </a:rPr>
                <a:t>, 11/1</a:t>
              </a:r>
              <a:endParaRPr lang="ru-RU" altLang="ru-RU" sz="1000" i="1" dirty="0">
                <a:solidFill>
                  <a:srgbClr val="00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ea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ea typeface="Times New Roman" panose="02020603050405020304" pitchFamily="18" charset="0"/>
                </a:rPr>
                <a:t>:</a:t>
              </a:r>
            </a:p>
          </p:txBody>
        </p:sp>
      </p:grpSp>
      <p:sp>
        <p:nvSpPr>
          <p:cNvPr id="29" name="Прямоугольник 11"/>
          <p:cNvSpPr/>
          <p:nvPr/>
        </p:nvSpPr>
        <p:spPr>
          <a:xfrm>
            <a:off x="4919129" y="6506715"/>
            <a:ext cx="4905788" cy="246221"/>
          </a:xfrm>
          <a:prstGeom prst="rect">
            <a:avLst/>
          </a:prstGeom>
          <a:noFill/>
          <a:ln w="9525">
            <a:noFill/>
          </a:ln>
        </p:spPr>
        <p:txBody>
          <a:bodyPr wrap="square">
            <a:spAutoFit/>
          </a:bodyPr>
          <a:lstStyle/>
          <a:p>
            <a:pP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8" name="Прямоугольник 17"/>
          <p:cNvSpPr/>
          <p:nvPr/>
        </p:nvSpPr>
        <p:spPr>
          <a:xfrm>
            <a:off x="4937126" y="1317296"/>
            <a:ext cx="4839166"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19" name="Прямоугольник 1"/>
          <p:cNvSpPr/>
          <p:nvPr/>
        </p:nvSpPr>
        <p:spPr>
          <a:xfrm>
            <a:off x="5037491" y="6285141"/>
            <a:ext cx="4521389" cy="306705"/>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Қабдуалиева М.С.</a:t>
            </a:r>
            <a:endParaRPr lang="ru-RU" sz="1200" b="1" i="1" dirty="0">
              <a:solidFill>
                <a:srgbClr val="000000"/>
              </a:solidFill>
              <a:latin typeface="Times New Roman" panose="02020603050405020304" pitchFamily="18" charset="0"/>
              <a:ea typeface="Times New Roman" panose="02020603050405020304" pitchFamily="18" charset="0"/>
            </a:endParaRPr>
          </a:p>
        </p:txBody>
      </p:sp>
      <p:graphicFrame>
        <p:nvGraphicFramePr>
          <p:cNvPr id="20" name="Таблица 19"/>
          <p:cNvGraphicFramePr/>
          <p:nvPr>
            <p:extLst>
              <p:ext uri="{D42A27DB-BD31-4B8C-83A1-F6EECF244321}">
                <p14:modId xmlns:p14="http://schemas.microsoft.com/office/powerpoint/2010/main" val="4246201665"/>
              </p:ext>
            </p:extLst>
          </p:nvPr>
        </p:nvGraphicFramePr>
        <p:xfrm>
          <a:off x="5214432" y="557615"/>
          <a:ext cx="4167505" cy="776657"/>
        </p:xfrm>
        <a:graphic>
          <a:graphicData uri="http://schemas.openxmlformats.org/drawingml/2006/table">
            <a:tbl>
              <a:tblPr/>
              <a:tblGrid>
                <a:gridCol w="1298341">
                  <a:extLst>
                    <a:ext uri="{9D8B030D-6E8A-4147-A177-3AD203B41FA5}">
                      <a16:colId xmlns:a16="http://schemas.microsoft.com/office/drawing/2014/main" val="20000"/>
                    </a:ext>
                  </a:extLst>
                </a:gridCol>
                <a:gridCol w="2869164">
                  <a:extLst>
                    <a:ext uri="{9D8B030D-6E8A-4147-A177-3AD203B41FA5}">
                      <a16:colId xmlns:a16="http://schemas.microsoft.com/office/drawing/2014/main" val="20001"/>
                    </a:ext>
                  </a:extLst>
                </a:gridCol>
              </a:tblGrid>
              <a:tr h="14964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Ластану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дәрежесін</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133073">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&lt; 0,37</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113167">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0,37 ≤ Р &lt; 0,46</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139215">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0,46 ≤ Р &lt; 0,49</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159245">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0,49</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24" name="Прямоугольник 23"/>
          <p:cNvSpPr/>
          <p:nvPr/>
        </p:nvSpPr>
        <p:spPr>
          <a:xfrm>
            <a:off x="4946187" y="2009850"/>
            <a:ext cx="4824411"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21" name="Таблица 20"/>
          <p:cNvGraphicFramePr/>
          <p:nvPr>
            <p:extLst>
              <p:ext uri="{D42A27DB-BD31-4B8C-83A1-F6EECF244321}">
                <p14:modId xmlns:p14="http://schemas.microsoft.com/office/powerpoint/2010/main" val="1745240149"/>
              </p:ext>
            </p:extLst>
          </p:nvPr>
        </p:nvGraphicFramePr>
        <p:xfrm>
          <a:off x="5021508" y="2339901"/>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1" name="TextBox 30"/>
          <p:cNvSpPr txBox="1"/>
          <p:nvPr/>
        </p:nvSpPr>
        <p:spPr>
          <a:xfrm>
            <a:off x="4946187" y="4450359"/>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
        <p:nvSpPr>
          <p:cNvPr id="3" name="TextBox 2">
            <a:extLst>
              <a:ext uri="{FF2B5EF4-FFF2-40B4-BE49-F238E27FC236}">
                <a16:creationId xmlns:a16="http://schemas.microsoft.com/office/drawing/2014/main" id="{1FABB379-008A-B87C-C077-B6844B05C3B9}"/>
              </a:ext>
            </a:extLst>
          </p:cNvPr>
          <p:cNvSpPr txBox="1"/>
          <p:nvPr/>
        </p:nvSpPr>
        <p:spPr>
          <a:xfrm>
            <a:off x="276371" y="783926"/>
            <a:ext cx="4953000" cy="369332"/>
          </a:xfrm>
          <a:prstGeom prst="rect">
            <a:avLst/>
          </a:prstGeom>
          <a:noFill/>
        </p:spPr>
        <p:txBody>
          <a:bodyPr wrap="square">
            <a:spAutoFit/>
          </a:bodyPr>
          <a:lstStyle/>
          <a:p>
            <a:r>
              <a:rPr lang="kk-KZ" sz="1800">
                <a:latin typeface="Times New Roman" panose="02020603050405020304" pitchFamily="18" charset="0"/>
                <a:cs typeface="Times New Roman" panose="02020603050405020304" pitchFamily="18" charset="0"/>
              </a:rPr>
              <a:t>Ұсыныстар жоқ</a:t>
            </a:r>
            <a:endParaRPr lang="ru-RU" sz="18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13221</TotalTime>
  <Words>619</Words>
  <Application>Microsoft Office PowerPoint</Application>
  <PresentationFormat>Лист A4 (210x297 мм)</PresentationFormat>
  <Paragraphs>104</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 Kabdualieva</cp:lastModifiedBy>
  <cp:revision>2523</cp:revision>
  <cp:lastPrinted>2021-07-01T03:56:27Z</cp:lastPrinted>
  <dcterms:created xsi:type="dcterms:W3CDTF">2018-03-27T06:03:00Z</dcterms:created>
  <dcterms:modified xsi:type="dcterms:W3CDTF">2022-10-23T15:51:20Z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