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858000" cy="9947275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FFF99"/>
    <a:srgbClr val="99CC00"/>
    <a:srgbClr val="669900"/>
    <a:srgbClr val="FFFFFF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EA942DB-95EF-4EB1-8575-1B49048EB4A5}" v="1" dt="2022-10-23T08:40:34.48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19" autoAdjust="0"/>
    <p:restoredTop sz="99835" autoAdjust="0"/>
  </p:normalViewPr>
  <p:slideViewPr>
    <p:cSldViewPr>
      <p:cViewPr varScale="1">
        <p:scale>
          <a:sx n="65" d="100"/>
          <a:sy n="65" d="100"/>
        </p:scale>
        <p:origin x="53" y="91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6EA942DB-95EF-4EB1-8575-1B49048EB4A5}"/>
    <pc:docChg chg="custSel modSld">
      <pc:chgData name="Moldir Kabdualieva" userId="df42278df007c026" providerId="LiveId" clId="{6EA942DB-95EF-4EB1-8575-1B49048EB4A5}" dt="2022-10-23T08:42:39.376" v="15" actId="207"/>
      <pc:docMkLst>
        <pc:docMk/>
      </pc:docMkLst>
      <pc:sldChg chg="modSp mod">
        <pc:chgData name="Moldir Kabdualieva" userId="df42278df007c026" providerId="LiveId" clId="{6EA942DB-95EF-4EB1-8575-1B49048EB4A5}" dt="2022-10-23T08:41:16.518" v="5" actId="207"/>
        <pc:sldMkLst>
          <pc:docMk/>
          <pc:sldMk cId="0" sldId="261"/>
        </pc:sldMkLst>
        <pc:spChg chg="mod">
          <ac:chgData name="Moldir Kabdualieva" userId="df42278df007c026" providerId="LiveId" clId="{6EA942DB-95EF-4EB1-8575-1B49048EB4A5}" dt="2022-10-23T08:41:16.518" v="5" actId="207"/>
          <ac:spMkLst>
            <pc:docMk/>
            <pc:sldMk cId="0" sldId="261"/>
            <ac:spMk id="21" creationId="{00000000-0000-0000-0000-000000000000}"/>
          </ac:spMkLst>
        </pc:spChg>
        <pc:spChg chg="mod">
          <ac:chgData name="Moldir Kabdualieva" userId="df42278df007c026" providerId="LiveId" clId="{6EA942DB-95EF-4EB1-8575-1B49048EB4A5}" dt="2022-10-23T08:40:46.136" v="4" actId="20577"/>
          <ac:spMkLst>
            <pc:docMk/>
            <pc:sldMk cId="0" sldId="261"/>
            <ac:spMk id="14349" creationId="{00000000-0000-0000-0000-000000000000}"/>
          </ac:spMkLst>
        </pc:spChg>
        <pc:graphicFrameChg chg="mod">
          <ac:chgData name="Moldir Kabdualieva" userId="df42278df007c026" providerId="LiveId" clId="{6EA942DB-95EF-4EB1-8575-1B49048EB4A5}" dt="2022-10-23T08:40:34.483" v="0"/>
          <ac:graphicFrameMkLst>
            <pc:docMk/>
            <pc:sldMk cId="0" sldId="261"/>
            <ac:graphicFrameMk id="15" creationId="{00000000-0000-0000-0000-000000000000}"/>
          </ac:graphicFrameMkLst>
        </pc:graphicFrameChg>
      </pc:sldChg>
      <pc:sldChg chg="addSp delSp modSp mod">
        <pc:chgData name="Moldir Kabdualieva" userId="df42278df007c026" providerId="LiveId" clId="{6EA942DB-95EF-4EB1-8575-1B49048EB4A5}" dt="2022-10-23T08:42:39.376" v="15" actId="207"/>
        <pc:sldMkLst>
          <pc:docMk/>
          <pc:sldMk cId="0" sldId="265"/>
        </pc:sldMkLst>
        <pc:spChg chg="add mod">
          <ac:chgData name="Moldir Kabdualieva" userId="df42278df007c026" providerId="LiveId" clId="{6EA942DB-95EF-4EB1-8575-1B49048EB4A5}" dt="2022-10-23T08:42:24.906" v="12" actId="14100"/>
          <ac:spMkLst>
            <pc:docMk/>
            <pc:sldMk cId="0" sldId="265"/>
            <ac:spMk id="3" creationId="{40400BB3-D1CE-2EAA-29F6-CEE0CE7D6363}"/>
          </ac:spMkLst>
        </pc:spChg>
        <pc:spChg chg="mod">
          <ac:chgData name="Moldir Kabdualieva" userId="df42278df007c026" providerId="LiveId" clId="{6EA942DB-95EF-4EB1-8575-1B49048EB4A5}" dt="2022-10-23T08:41:31.974" v="7" actId="1076"/>
          <ac:spMkLst>
            <pc:docMk/>
            <pc:sldMk cId="0" sldId="265"/>
            <ac:spMk id="15364" creationId="{00000000-0000-0000-0000-000000000000}"/>
          </ac:spMkLst>
        </pc:spChg>
        <pc:spChg chg="mod">
          <ac:chgData name="Moldir Kabdualieva" userId="df42278df007c026" providerId="LiveId" clId="{6EA942DB-95EF-4EB1-8575-1B49048EB4A5}" dt="2022-10-23T08:42:39.376" v="15" actId="207"/>
          <ac:spMkLst>
            <pc:docMk/>
            <pc:sldMk cId="0" sldId="265"/>
            <ac:spMk id="15369" creationId="{00000000-0000-0000-0000-000000000000}"/>
          </ac:spMkLst>
        </pc:spChg>
        <pc:spChg chg="topLvl">
          <ac:chgData name="Moldir Kabdualieva" userId="df42278df007c026" providerId="LiveId" clId="{6EA942DB-95EF-4EB1-8575-1B49048EB4A5}" dt="2022-10-23T08:41:34.789" v="8" actId="478"/>
          <ac:spMkLst>
            <pc:docMk/>
            <pc:sldMk cId="0" sldId="265"/>
            <ac:spMk id="15416" creationId="{00000000-0000-0000-0000-000000000000}"/>
          </ac:spMkLst>
        </pc:spChg>
        <pc:spChg chg="del topLvl">
          <ac:chgData name="Moldir Kabdualieva" userId="df42278df007c026" providerId="LiveId" clId="{6EA942DB-95EF-4EB1-8575-1B49048EB4A5}" dt="2022-10-23T08:41:34.789" v="8" actId="478"/>
          <ac:spMkLst>
            <pc:docMk/>
            <pc:sldMk cId="0" sldId="265"/>
            <ac:spMk id="15417" creationId="{00000000-0000-0000-0000-000000000000}"/>
          </ac:spMkLst>
        </pc:spChg>
        <pc:grpChg chg="del">
          <ac:chgData name="Moldir Kabdualieva" userId="df42278df007c026" providerId="LiveId" clId="{6EA942DB-95EF-4EB1-8575-1B49048EB4A5}" dt="2022-10-23T08:41:34.789" v="8" actId="478"/>
          <ac:grpSpMkLst>
            <pc:docMk/>
            <pc:sldMk cId="0" sldId="265"/>
            <ac:grpSpMk id="15363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500063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 defTabSz="942247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500063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 algn="r" defTabSz="942247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13316" name="Образ слайда 3"/>
          <p:cNvSpPr>
            <a:spLocks noGrp="1" noRot="1" noChangeAspect="1"/>
          </p:cNvSpPr>
          <p:nvPr>
            <p:ph type="sldImg"/>
          </p:nvPr>
        </p:nvSpPr>
        <p:spPr bwMode="auto">
          <a:xfrm>
            <a:off x="1006475" y="1243013"/>
            <a:ext cx="4845050" cy="3355975"/>
          </a:xfrm>
          <a:prstGeom prst="rect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5800" y="4786313"/>
            <a:ext cx="5486400" cy="391795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4225" tIns="47113" rIns="94225" bIns="47113" numCol="1" anchor="t" anchorCtr="0" compatLnSpc="1"/>
          <a:lstStyle/>
          <a:p>
            <a:pPr lvl="0"/>
            <a:r>
              <a:rPr lang="ru-RU" altLang="en-US" noProof="0" dirty="0"/>
              <a:t>Образец текста</a:t>
            </a:r>
          </a:p>
          <a:p>
            <a:pPr lvl="1"/>
            <a:r>
              <a:rPr lang="ru-RU" altLang="en-US" noProof="0" dirty="0"/>
              <a:t>Второй уровень</a:t>
            </a:r>
          </a:p>
          <a:p>
            <a:pPr lvl="2"/>
            <a:r>
              <a:rPr lang="ru-RU" altLang="en-US" noProof="0" dirty="0"/>
              <a:t>Третий уровень</a:t>
            </a:r>
          </a:p>
          <a:p>
            <a:pPr lvl="3"/>
            <a:r>
              <a:rPr lang="ru-RU" altLang="en-US" noProof="0" dirty="0"/>
              <a:t>Четвертый уровень</a:t>
            </a:r>
          </a:p>
          <a:p>
            <a:pPr lvl="4"/>
            <a:r>
              <a:rPr lang="ru-RU" altLang="en-US" noProof="0" dirty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7213"/>
            <a:ext cx="2971800" cy="50006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>
            <a:lvl1pPr defTabSz="942247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9447213"/>
            <a:ext cx="2971800" cy="50006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>
            <a:lvl1pPr algn="r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3ABE839D-9D31-4A49-A157-469363974BF0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69900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41388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412875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84363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A31050-4834-4D7C-BF8C-9091256B062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B5AEF4-FDCD-42C8-A312-E2B8EF5DA74D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2995D8-D9B5-4B26-9EC9-AF9331A76060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CA9529-A08B-4301-80F4-9013F94AF2E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FF0DDC-715B-432C-BB94-B2BD3C67E27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141E46-C106-4AC7-A1DA-F7C317A9C8F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FEA275-EC20-4C1F-B9E6-51592C767C08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B7FC9A-A51B-4074-9C80-0886FEBF93A7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8334DA-08D6-4680-8FC7-5F116123EC8D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CA443F-97EA-4613-8528-CD0C419A112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B2DA75-40B6-4179-A8AE-2B08A838A7EC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текста</a:t>
            </a:r>
          </a:p>
          <a:p>
            <a:pPr lvl="1"/>
            <a:r>
              <a:rPr lang="ru-RU" altLang="ru-RU"/>
              <a:t>Второй уровень</a:t>
            </a:r>
          </a:p>
          <a:p>
            <a:pPr lvl="2"/>
            <a:r>
              <a:rPr lang="ru-RU" altLang="ru-RU"/>
              <a:t>Третий уровень</a:t>
            </a:r>
          </a:p>
          <a:p>
            <a:pPr lvl="3"/>
            <a:r>
              <a:rPr lang="ru-RU" altLang="ru-RU"/>
              <a:t>Четвертый уровень</a:t>
            </a:r>
          </a:p>
          <a:p>
            <a:pPr lvl="4"/>
            <a:r>
              <a:rPr lang="ru-RU" alt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31ED1914-788A-4B09-AD3A-108C74077CF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Font typeface="Arial" panose="020B0604020202020204" pitchFamily="34" charset="0"/>
              <a:buNone/>
              <a:defRPr/>
            </a:pPr>
            <a:endParaRPr lang="ru-RU" altLang="en-US" sz="1800">
              <a:solidFill>
                <a:srgbClr val="FFFFFF"/>
              </a:solidFill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/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algn="ctr">
                        <a:buFont typeface="Arial" charset="0"/>
                        <a:buNone/>
                      </a:pPr>
                      <a:r>
                        <a:rPr lang="en-US" sz="1200" b="1" i="1" dirty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г. </a:t>
                      </a:r>
                      <a:r>
                        <a:rPr lang="ru-RU" sz="1200" b="1" i="1" dirty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Алматы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341" name="TextBox 7"/>
          <p:cNvSpPr txBox="1">
            <a:spLocks noChangeArrowheads="1"/>
          </p:cNvSpPr>
          <p:nvPr/>
        </p:nvSpPr>
        <p:spPr bwMode="auto">
          <a:xfrm>
            <a:off x="128588" y="215900"/>
            <a:ext cx="4824412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buFont typeface="Arial" charset="0"/>
              <a:buNone/>
            </a:pPr>
            <a:r>
              <a:rPr lang="ru-RU" altLang="ru-RU" sz="1400" b="1">
                <a:solidFill>
                  <a:srgbClr val="0070C0"/>
                </a:solidFill>
                <a:cs typeface="Times New Roman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>
              <a:buFont typeface="Arial" charset="0"/>
              <a:buNone/>
            </a:pPr>
            <a:r>
              <a:rPr lang="ru-RU" altLang="ru-RU" b="1">
                <a:solidFill>
                  <a:srgbClr val="0070C0"/>
                </a:solidFill>
                <a:cs typeface="Times New Roman" pitchFamily="18" charset="0"/>
              </a:rPr>
              <a:t>РГП «КАЗГИДРОМЕТ»</a:t>
            </a:r>
          </a:p>
        </p:txBody>
      </p:sp>
      <p:pic>
        <p:nvPicPr>
          <p:cNvPr id="14342" name="Рисунок 1"/>
          <p:cNvPicPr>
            <a:picLocks noChangeAspect="1"/>
          </p:cNvPicPr>
          <p:nvPr/>
        </p:nvPicPr>
        <p:blipFill>
          <a:blip r:embed="rId2"/>
          <a:srcRect t="17818" b="17471"/>
          <a:stretch>
            <a:fillRect/>
          </a:stretch>
        </p:blipFill>
        <p:spPr bwMode="auto">
          <a:xfrm>
            <a:off x="1352550" y="1023938"/>
            <a:ext cx="2028825" cy="13128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4343" name="Rectangle 8"/>
          <p:cNvSpPr>
            <a:spLocks noChangeArrowheads="1"/>
          </p:cNvSpPr>
          <p:nvPr/>
        </p:nvSpPr>
        <p:spPr bwMode="auto">
          <a:xfrm>
            <a:off x="342900" y="2589213"/>
            <a:ext cx="4465638" cy="2135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14329" tIns="0" rIns="114329" bIns="0"/>
          <a:lstStyle/>
          <a:p>
            <a:pPr algn="ctr">
              <a:buFont typeface="Arial" charset="0"/>
              <a:buNone/>
            </a:pPr>
            <a:r>
              <a:rPr lang="en-US" sz="1600" b="1" i="1">
                <a:solidFill>
                  <a:srgbClr val="002060"/>
                </a:solidFill>
                <a:cs typeface="Times New Roman" pitchFamily="18" charset="0"/>
              </a:rPr>
              <a:t>ЕЖЕДНЕВНЫЙ БЮЛЛЕТЕНЬ  </a:t>
            </a:r>
          </a:p>
          <a:p>
            <a:pPr algn="ctr">
              <a:buFont typeface="Arial" charset="0"/>
              <a:buNone/>
            </a:pPr>
            <a:endParaRPr lang="en-US" sz="1600" b="1" i="1">
              <a:solidFill>
                <a:srgbClr val="002060"/>
              </a:solidFill>
              <a:cs typeface="Times New Roman" pitchFamily="18" charset="0"/>
            </a:endParaRPr>
          </a:p>
          <a:p>
            <a:pPr algn="ctr">
              <a:buFont typeface="Arial" charset="0"/>
              <a:buNone/>
            </a:pPr>
            <a:r>
              <a:rPr lang="en-US" sz="1600" b="1" i="1">
                <a:solidFill>
                  <a:srgbClr val="002060"/>
                </a:solidFill>
                <a:cs typeface="Times New Roman" pitchFamily="18" charset="0"/>
              </a:rPr>
              <a:t>СОСТОЯНИЯ ВОЗДУШНОГО БАССЕЙНА </a:t>
            </a:r>
          </a:p>
          <a:p>
            <a:pPr algn="ctr">
              <a:buFont typeface="Arial" charset="0"/>
              <a:buNone/>
            </a:pPr>
            <a:r>
              <a:rPr lang="zh-CN" altLang="ru-RU" sz="1600" b="1" i="1">
                <a:solidFill>
                  <a:srgbClr val="002060"/>
                </a:solidFill>
                <a:cs typeface="Times New Roman" pitchFamily="18" charset="0"/>
              </a:rPr>
              <a:t>№ </a:t>
            </a:r>
            <a:r>
              <a:rPr lang="ru-RU" altLang="zh-CN" sz="1600" b="1" i="1">
                <a:solidFill>
                  <a:srgbClr val="002060"/>
                </a:solidFill>
                <a:cs typeface="Times New Roman" pitchFamily="18" charset="0"/>
              </a:rPr>
              <a:t>296</a:t>
            </a:r>
            <a:endParaRPr lang="ru-RU" altLang="zh-CN" sz="1600" b="1" i="1">
              <a:solidFill>
                <a:srgbClr val="002060"/>
              </a:solidFill>
            </a:endParaRPr>
          </a:p>
          <a:p>
            <a:pPr algn="ctr">
              <a:buFont typeface="Arial" charset="0"/>
              <a:buNone/>
            </a:pPr>
            <a:endParaRPr lang="ru-RU" sz="1600" b="1" i="1">
              <a:solidFill>
                <a:srgbClr val="002060"/>
              </a:solidFill>
              <a:cs typeface="Times New Roman" pitchFamily="18" charset="0"/>
            </a:endParaRPr>
          </a:p>
          <a:p>
            <a:pPr algn="ctr" eaLnBrk="0" hangingPunct="0">
              <a:buFont typeface="Arial" charset="0"/>
              <a:buNone/>
            </a:pPr>
            <a:r>
              <a:rPr lang="en-US" sz="1400" b="1" i="1">
                <a:solidFill>
                  <a:srgbClr val="002060"/>
                </a:solidFill>
                <a:cs typeface="Times New Roman" pitchFamily="18" charset="0"/>
              </a:rPr>
              <a:t>г. </a:t>
            </a:r>
            <a:r>
              <a:rPr lang="ru-RU" sz="1400" b="1" i="1">
                <a:solidFill>
                  <a:srgbClr val="002060"/>
                </a:solidFill>
                <a:cs typeface="Times New Roman" pitchFamily="18" charset="0"/>
              </a:rPr>
              <a:t>Алматы</a:t>
            </a:r>
            <a:r>
              <a:rPr lang="ru-RU" altLang="en-US" sz="1400" b="1" i="1">
                <a:solidFill>
                  <a:srgbClr val="002060"/>
                </a:solidFill>
                <a:cs typeface="Times New Roman" pitchFamily="18" charset="0"/>
              </a:rPr>
              <a:t> </a:t>
            </a:r>
          </a:p>
          <a:p>
            <a:pPr algn="ctr">
              <a:buFont typeface="Arial" charset="0"/>
              <a:buNone/>
            </a:pPr>
            <a:endParaRPr lang="en-US" sz="1400" b="1" i="1">
              <a:solidFill>
                <a:srgbClr val="002060"/>
              </a:solidFill>
              <a:cs typeface="Times New Roman" pitchFamily="18" charset="0"/>
            </a:endParaRPr>
          </a:p>
          <a:p>
            <a:pPr algn="ctr">
              <a:buFont typeface="Arial" charset="0"/>
              <a:buNone/>
            </a:pPr>
            <a:endParaRPr lang="en-US" sz="1100">
              <a:solidFill>
                <a:srgbClr val="000000"/>
              </a:solidFill>
              <a:cs typeface="Times New Roman" pitchFamily="18" charset="0"/>
            </a:endParaRPr>
          </a:p>
          <a:p>
            <a:pPr algn="ctr">
              <a:buFont typeface="Arial" charset="0"/>
              <a:buNone/>
            </a:pPr>
            <a:r>
              <a:rPr lang="kk-KZ" altLang="zh-CN" b="1" i="1">
                <a:solidFill>
                  <a:srgbClr val="002060"/>
                </a:solidFill>
              </a:rPr>
              <a:t>23 октября 2022 года</a:t>
            </a:r>
            <a:endParaRPr lang="zh-CN" b="1" i="1">
              <a:solidFill>
                <a:srgbClr val="002060"/>
              </a:solidFill>
            </a:endParaRPr>
          </a:p>
        </p:txBody>
      </p:sp>
      <p:sp>
        <p:nvSpPr>
          <p:cNvPr id="14344" name="Прямоугольник 2"/>
          <p:cNvSpPr>
            <a:spLocks noChangeArrowheads="1"/>
          </p:cNvSpPr>
          <p:nvPr/>
        </p:nvSpPr>
        <p:spPr bwMode="auto">
          <a:xfrm>
            <a:off x="4953000" y="188913"/>
            <a:ext cx="4808538" cy="1927225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altLang="ru-RU" b="1">
                <a:solidFill>
                  <a:schemeClr val="tx1"/>
                </a:solidFill>
                <a:cs typeface="Times New Roman" pitchFamily="18" charset="0"/>
              </a:rPr>
              <a:t>Прогноз погоды по г. Алматы</a:t>
            </a:r>
          </a:p>
          <a:p>
            <a:pPr algn="ctr"/>
            <a:r>
              <a:rPr lang="ru-RU" altLang="ru-RU" b="1">
                <a:solidFill>
                  <a:schemeClr val="tx1"/>
                </a:solidFill>
                <a:cs typeface="Times New Roman" pitchFamily="18" charset="0"/>
              </a:rPr>
              <a:t>на 24 октября</a:t>
            </a:r>
          </a:p>
          <a:p>
            <a:pPr algn="ctr"/>
            <a:r>
              <a:rPr lang="ru-RU" b="1">
                <a:solidFill>
                  <a:schemeClr val="tx1"/>
                </a:solidFill>
                <a:cs typeface="Times New Roman" pitchFamily="18" charset="0"/>
              </a:rPr>
              <a:t>с 21 ч. 23 октября </a:t>
            </a:r>
            <a:r>
              <a:rPr lang="ru-RU" b="1">
                <a:solidFill>
                  <a:schemeClr val="tx1"/>
                </a:solidFill>
                <a:cs typeface="Times New Roman" pitchFamily="18" charset="0"/>
                <a:sym typeface="+mn-ea"/>
              </a:rPr>
              <a:t>до 21 ч. 24 октября</a:t>
            </a:r>
          </a:p>
          <a:p>
            <a:pPr algn="just"/>
            <a:r>
              <a:rPr lang="ru-RU">
                <a:solidFill>
                  <a:schemeClr val="tx1"/>
                </a:solidFill>
              </a:rPr>
              <a:t>Переменная облачность, ночью дождь. Ночью и утром туман. Ветер 2-7 м/с. Температура воздуха ночью 4-6, днем 10-12 тепла.</a:t>
            </a:r>
          </a:p>
          <a:p>
            <a:pPr algn="just"/>
            <a:endParaRPr lang="ru-RU">
              <a:solidFill>
                <a:schemeClr val="tx1"/>
              </a:solidFill>
              <a:cs typeface="Times New Roman" pitchFamily="18" charset="0"/>
            </a:endParaRPr>
          </a:p>
          <a:p>
            <a:pPr algn="ctr"/>
            <a:r>
              <a:rPr lang="ru-RU" b="1">
                <a:solidFill>
                  <a:schemeClr val="tx1"/>
                </a:solidFill>
                <a:cs typeface="Times New Roman" pitchFamily="18" charset="0"/>
              </a:rPr>
              <a:t>на ночь 25 октября</a:t>
            </a:r>
          </a:p>
          <a:p>
            <a:pPr algn="ctr">
              <a:buFont typeface="Arial" charset="0"/>
              <a:buNone/>
            </a:pPr>
            <a:r>
              <a:rPr lang="ru-RU" b="1">
                <a:solidFill>
                  <a:schemeClr val="tx1"/>
                </a:solidFill>
                <a:cs typeface="Times New Roman" pitchFamily="18" charset="0"/>
              </a:rPr>
              <a:t>с 21 ч. 24 октября </a:t>
            </a:r>
            <a:r>
              <a:rPr lang="ru-RU" b="1">
                <a:solidFill>
                  <a:schemeClr val="tx1"/>
                </a:solidFill>
                <a:cs typeface="Times New Roman" pitchFamily="18" charset="0"/>
                <a:sym typeface="+mn-ea"/>
              </a:rPr>
              <a:t>до 09 ч. 25 октября</a:t>
            </a:r>
          </a:p>
          <a:p>
            <a:pPr algn="just"/>
            <a:r>
              <a:rPr lang="ru-RU">
                <a:solidFill>
                  <a:schemeClr val="tx1"/>
                </a:solidFill>
              </a:rPr>
              <a:t>Переменная облачность, без осадков. Ветер 2-7 м/с. Температура воздуха 4</a:t>
            </a:r>
            <a:r>
              <a:rPr lang="kk-KZ">
                <a:solidFill>
                  <a:schemeClr val="tx1"/>
                </a:solidFill>
              </a:rPr>
              <a:t>-6 </a:t>
            </a:r>
            <a:r>
              <a:rPr lang="ru-RU">
                <a:solidFill>
                  <a:schemeClr val="tx1"/>
                </a:solidFill>
              </a:rPr>
              <a:t>тепла.</a:t>
            </a:r>
          </a:p>
        </p:txBody>
      </p:sp>
      <p:sp>
        <p:nvSpPr>
          <p:cNvPr id="21" name="TextBox 13"/>
          <p:cNvSpPr txBox="1">
            <a:spLocks noChangeArrowheads="1"/>
          </p:cNvSpPr>
          <p:nvPr/>
        </p:nvSpPr>
        <p:spPr bwMode="auto">
          <a:xfrm>
            <a:off x="5060950" y="2471738"/>
            <a:ext cx="4608513" cy="1042987"/>
          </a:xfrm>
          <a:prstGeom prst="rect">
            <a:avLst/>
          </a:prstGeom>
          <a:solidFill>
            <a:schemeClr val="accent6">
              <a:lumMod val="75000"/>
            </a:schemeClr>
          </a:solidFill>
          <a:ln w="38100" algn="ctr">
            <a:solidFill>
              <a:schemeClr val="bg1"/>
            </a:solidFill>
            <a:miter lim="800000"/>
            <a:headEnd/>
            <a:tailEnd/>
          </a:ln>
          <a:effectLst>
            <a:outerShdw dist="20000" dir="5400000" rotWithShape="0">
              <a:srgbClr val="000000">
                <a:alpha val="37999"/>
              </a:srgbClr>
            </a:outerShdw>
          </a:effectLst>
        </p:spPr>
        <p:txBody>
          <a:bodyPr>
            <a:spAutoFit/>
          </a:bodyPr>
          <a:lstStyle/>
          <a:p>
            <a:pPr indent="182563"/>
            <a:r>
              <a:rPr lang="ru-RU" altLang="en-US" dirty="0">
                <a:solidFill>
                  <a:schemeClr val="tx1"/>
                </a:solidFill>
                <a:sym typeface="+mn-ea"/>
              </a:rPr>
              <a:t>Сутки 24 октября, ночью 25 октября 202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2</a:t>
            </a:r>
            <a:r>
              <a:rPr lang="ru-RU" altLang="en-US" dirty="0">
                <a:solidFill>
                  <a:schemeClr val="tx1"/>
                </a:solidFill>
                <a:sym typeface="+mn-ea"/>
              </a:rPr>
              <a:t> г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. </a:t>
            </a:r>
            <a:r>
              <a:rPr lang="ru-RU" altLang="en-US" dirty="0">
                <a:solidFill>
                  <a:schemeClr val="tx1"/>
                </a:solidFill>
                <a:sym typeface="+mn-ea"/>
              </a:rPr>
              <a:t>метеорологические условия будут способствовать накоплению загрязняющих веществ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 </a:t>
            </a:r>
            <a:r>
              <a:rPr lang="ru-RU" altLang="en-US" dirty="0">
                <a:solidFill>
                  <a:schemeClr val="tx1"/>
                </a:solidFill>
                <a:sym typeface="+mn-ea"/>
              </a:rPr>
              <a:t>в атмосфере города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.</a:t>
            </a:r>
            <a:endParaRPr lang="ru-RU" altLang="en-US" dirty="0">
              <a:solidFill>
                <a:schemeClr val="tx1"/>
              </a:solidFill>
              <a:sym typeface="+mn-ea"/>
            </a:endParaRPr>
          </a:p>
          <a:p>
            <a:pPr indent="182563"/>
            <a:r>
              <a:rPr lang="ru-RU" altLang="en-US" dirty="0">
                <a:solidFill>
                  <a:schemeClr val="tx1"/>
                </a:solidFill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/>
        </p:nvGraphicFramePr>
        <p:xfrm>
          <a:off x="5140325" y="6527800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349" name="Прямоугольник 21"/>
          <p:cNvSpPr>
            <a:spLocks noChangeArrowheads="1"/>
          </p:cNvSpPr>
          <p:nvPr/>
        </p:nvSpPr>
        <p:spPr bwMode="auto">
          <a:xfrm>
            <a:off x="4960938" y="4016375"/>
            <a:ext cx="4824412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buFont typeface="Arial" charset="0"/>
              <a:buNone/>
            </a:pPr>
            <a:r>
              <a:rPr lang="ru-RU" altLang="ru-RU" b="1" dirty="0">
                <a:solidFill>
                  <a:schemeClr val="tx1"/>
                </a:solidFill>
                <a:cs typeface="Times New Roman" pitchFamily="18" charset="0"/>
              </a:rPr>
              <a:t>Состояние атмосферного воздуха  г. Алматы</a:t>
            </a:r>
          </a:p>
          <a:p>
            <a:pPr algn="ctr">
              <a:buFont typeface="Arial" charset="0"/>
              <a:buNone/>
            </a:pPr>
            <a:r>
              <a:rPr lang="ru-RU" altLang="ru-RU" b="1" dirty="0">
                <a:solidFill>
                  <a:schemeClr val="tx1"/>
                </a:solidFill>
                <a:cs typeface="Times New Roman" pitchFamily="18" charset="0"/>
              </a:rPr>
              <a:t>на 23 октября 2022 года </a:t>
            </a:r>
          </a:p>
        </p:txBody>
      </p:sp>
      <p:graphicFrame>
        <p:nvGraphicFramePr>
          <p:cNvPr id="15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90924798"/>
              </p:ext>
            </p:extLst>
          </p:nvPr>
        </p:nvGraphicFramePr>
        <p:xfrm>
          <a:off x="5097463" y="4491038"/>
          <a:ext cx="4490130" cy="20119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55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784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14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281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1,8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5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302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1,0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8378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84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0,2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7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6997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1,4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7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845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4,2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7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591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1,5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4" name="TextBox 13"/>
          <p:cNvSpPr txBox="1">
            <a:spLocks noChangeArrowheads="1"/>
          </p:cNvSpPr>
          <p:nvPr/>
        </p:nvSpPr>
        <p:spPr bwMode="auto">
          <a:xfrm>
            <a:off x="5095875" y="3716338"/>
            <a:ext cx="4537075" cy="312737"/>
          </a:xfrm>
          <a:prstGeom prst="rect">
            <a:avLst/>
          </a:prstGeom>
          <a:solidFill>
            <a:srgbClr val="99CC00"/>
          </a:solidFill>
          <a:ln w="38100" algn="ctr">
            <a:solidFill>
              <a:schemeClr val="bg1"/>
            </a:solidFill>
            <a:miter lim="800000"/>
            <a:headEnd/>
            <a:tailEnd/>
          </a:ln>
          <a:effectLst>
            <a:outerShdw dist="20000" dir="5400000" rotWithShape="0">
              <a:srgbClr val="000000">
                <a:alpha val="37999"/>
              </a:srgbClr>
            </a:outerShdw>
          </a:effectLst>
        </p:spPr>
        <p:txBody>
          <a:bodyPr>
            <a:spAutoFit/>
          </a:bodyPr>
          <a:lstStyle/>
          <a:p>
            <a:pPr algn="ctr">
              <a:buFont typeface="Arial" charset="0"/>
              <a:buNone/>
              <a:defRPr/>
            </a:pPr>
            <a:r>
              <a:rPr lang="ru-RU">
                <a:solidFill>
                  <a:schemeClr val="tx1"/>
                </a:solidFill>
                <a:cs typeface="Times New Roman" pitchFamily="18" charset="0"/>
              </a:rPr>
              <a:t>Предупреждение 1, 2, 3 степени НМУ отсутствует</a:t>
            </a:r>
            <a:r>
              <a:rPr lang="en-US">
                <a:solidFill>
                  <a:schemeClr val="tx1"/>
                </a:solidFill>
                <a:cs typeface="Times New Roman" pitchFamily="18" charset="0"/>
              </a:rPr>
              <a:t>.</a:t>
            </a:r>
            <a:endParaRPr lang="ru-RU">
              <a:solidFill>
                <a:schemeClr val="tx1"/>
              </a:solidFill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Font typeface="Arial" panose="020B0604020202020204" pitchFamily="34" charset="0"/>
              <a:buNone/>
              <a:defRPr/>
            </a:pPr>
            <a:endParaRPr lang="ru-RU" altLang="en-US" sz="1800">
              <a:solidFill>
                <a:srgbClr val="FFFFFF"/>
              </a:solidFill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16" name="TextBox 15"/>
          <p:cNvSpPr txBox="1">
            <a:spLocks noChangeArrowheads="1"/>
          </p:cNvSpPr>
          <p:nvPr/>
        </p:nvSpPr>
        <p:spPr bwMode="auto">
          <a:xfrm>
            <a:off x="317285" y="246063"/>
            <a:ext cx="4635715" cy="307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buFont typeface="Arial" charset="0"/>
              <a:buNone/>
            </a:pPr>
            <a:r>
              <a:rPr lang="ru-RU" sz="1400" b="1">
                <a:solidFill>
                  <a:srgbClr val="000000"/>
                </a:solidFill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>
              <a:solidFill>
                <a:schemeClr val="tx1"/>
              </a:solidFill>
              <a:latin typeface="Calibri" pitchFamily="34" charset="0"/>
            </a:endParaRPr>
          </a:p>
        </p:txBody>
      </p:sp>
      <p:sp>
        <p:nvSpPr>
          <p:cNvPr id="15364" name="Прямоугольник 26"/>
          <p:cNvSpPr>
            <a:spLocks noChangeArrowheads="1"/>
          </p:cNvSpPr>
          <p:nvPr/>
        </p:nvSpPr>
        <p:spPr bwMode="auto">
          <a:xfrm>
            <a:off x="152400" y="3441618"/>
            <a:ext cx="4824412" cy="3323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altLang="ru-RU" sz="1000" dirty="0">
                <a:solidFill>
                  <a:srgbClr val="000000"/>
                </a:solidFill>
              </a:rPr>
              <a:t>В городе Алматы наблюдения </a:t>
            </a:r>
            <a:r>
              <a:rPr lang="ru-RU" altLang="ru-RU" sz="1000" dirty="0">
                <a:solidFill>
                  <a:schemeClr val="tx1"/>
                </a:solidFill>
              </a:rPr>
              <a:t>за уровнем загрязнения атмосферного воздуха</a:t>
            </a:r>
            <a:r>
              <a:rPr lang="ru-RU" altLang="ru-RU" sz="1000" dirty="0">
                <a:solidFill>
                  <a:srgbClr val="000000"/>
                </a:solidFill>
              </a:rPr>
              <a:t> проводится на 16 постах </a:t>
            </a:r>
            <a:r>
              <a:rPr lang="ru-RU" altLang="ru-RU" sz="1000" dirty="0">
                <a:solidFill>
                  <a:schemeClr val="tx1"/>
                </a:solidFill>
              </a:rPr>
              <a:t>наблюдения: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1 – </a:t>
            </a:r>
            <a:r>
              <a:rPr lang="ru-RU" sz="1000" dirty="0">
                <a:solidFill>
                  <a:schemeClr val="tx1"/>
                </a:solidFill>
              </a:rPr>
              <a:t>терр. Казахского национального университета </a:t>
            </a:r>
            <a:r>
              <a:rPr lang="ru-RU" sz="1000" dirty="0" err="1">
                <a:solidFill>
                  <a:schemeClr val="tx1"/>
                </a:solidFill>
              </a:rPr>
              <a:t>им.Аль</a:t>
            </a:r>
            <a:r>
              <a:rPr lang="ru-RU" sz="1000" dirty="0">
                <a:solidFill>
                  <a:schemeClr val="tx1"/>
                </a:solidFill>
              </a:rPr>
              <a:t>-Фараби</a:t>
            </a:r>
            <a:endParaRPr lang="ru-RU" altLang="ru-RU" sz="1000" dirty="0">
              <a:solidFill>
                <a:schemeClr val="tx1"/>
              </a:solidFill>
            </a:endParaRPr>
          </a:p>
          <a:p>
            <a:r>
              <a:rPr lang="ru-RU" altLang="ru-RU" sz="1000" dirty="0">
                <a:solidFill>
                  <a:schemeClr val="tx1"/>
                </a:solidFill>
              </a:rPr>
              <a:t>№ 2 –</a:t>
            </a:r>
            <a:r>
              <a:rPr lang="ru-RU" sz="1000" dirty="0" err="1">
                <a:solidFill>
                  <a:schemeClr val="tx1"/>
                </a:solidFill>
              </a:rPr>
              <a:t>Бурундайское</a:t>
            </a:r>
            <a:r>
              <a:rPr lang="ru-RU" sz="1000" dirty="0">
                <a:solidFill>
                  <a:schemeClr val="tx1"/>
                </a:solidFill>
              </a:rPr>
              <a:t> автохозяйство, улица Аэродромная</a:t>
            </a:r>
            <a:endParaRPr lang="ru-RU" altLang="ru-RU" sz="1000" dirty="0">
              <a:solidFill>
                <a:schemeClr val="tx1"/>
              </a:solidFill>
            </a:endParaRPr>
          </a:p>
          <a:p>
            <a:r>
              <a:rPr lang="ru-RU" altLang="ru-RU" sz="1000" dirty="0">
                <a:solidFill>
                  <a:schemeClr val="tx1"/>
                </a:solidFill>
              </a:rPr>
              <a:t>№ 3 – </a:t>
            </a:r>
            <a:r>
              <a:rPr lang="ru-RU" sz="1000" dirty="0">
                <a:solidFill>
                  <a:schemeClr val="tx1"/>
                </a:solidFill>
              </a:rPr>
              <a:t>ледовая арена «Алматы арена»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4 – </a:t>
            </a:r>
            <a:r>
              <a:rPr lang="ru-RU" sz="1000" dirty="0">
                <a:solidFill>
                  <a:schemeClr val="tx1"/>
                </a:solidFill>
              </a:rPr>
              <a:t>70 разъезда, общеобразовательная школа №32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</a:t>
            </a:r>
            <a:r>
              <a:rPr lang="en-US" altLang="ru-RU" sz="1000" dirty="0">
                <a:solidFill>
                  <a:schemeClr val="tx1"/>
                </a:solidFill>
              </a:rPr>
              <a:t>5</a:t>
            </a:r>
            <a:r>
              <a:rPr lang="ru-RU" altLang="ru-RU" sz="1000" dirty="0">
                <a:solidFill>
                  <a:schemeClr val="tx1"/>
                </a:solidFill>
              </a:rPr>
              <a:t> –</a:t>
            </a:r>
            <a:r>
              <a:rPr lang="en-US" altLang="ru-RU" sz="1000" dirty="0">
                <a:solidFill>
                  <a:schemeClr val="tx1"/>
                </a:solidFill>
              </a:rPr>
              <a:t> </a:t>
            </a:r>
            <a:r>
              <a:rPr lang="ru-RU" sz="1000" dirty="0">
                <a:solidFill>
                  <a:schemeClr val="tx1"/>
                </a:solidFill>
              </a:rPr>
              <a:t>ледовая арена «Халык арена», микрорайон «</a:t>
            </a:r>
            <a:r>
              <a:rPr lang="ru-RU" sz="1000" dirty="0" err="1">
                <a:solidFill>
                  <a:schemeClr val="tx1"/>
                </a:solidFill>
              </a:rPr>
              <a:t>Думан</a:t>
            </a:r>
            <a:r>
              <a:rPr lang="ru-RU" sz="1000" dirty="0">
                <a:solidFill>
                  <a:schemeClr val="tx1"/>
                </a:solidFill>
              </a:rPr>
              <a:t>»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</a:t>
            </a:r>
            <a:r>
              <a:rPr lang="en-US" altLang="ru-RU" sz="1000" dirty="0">
                <a:solidFill>
                  <a:schemeClr val="tx1"/>
                </a:solidFill>
              </a:rPr>
              <a:t>6</a:t>
            </a:r>
            <a:r>
              <a:rPr lang="ru-RU" altLang="ru-RU" sz="1000" dirty="0">
                <a:solidFill>
                  <a:schemeClr val="tx1"/>
                </a:solidFill>
              </a:rPr>
              <a:t> – </a:t>
            </a:r>
            <a:r>
              <a:rPr lang="ru-RU" sz="1000" dirty="0">
                <a:solidFill>
                  <a:schemeClr val="tx1"/>
                </a:solidFill>
              </a:rPr>
              <a:t>терр. Жетысуского </a:t>
            </a:r>
            <a:r>
              <a:rPr lang="kk-KZ" sz="1000" dirty="0">
                <a:solidFill>
                  <a:schemeClr val="tx1"/>
                </a:solidFill>
              </a:rPr>
              <a:t>акимата</a:t>
            </a:r>
            <a:r>
              <a:rPr lang="ru-RU" sz="1000" dirty="0">
                <a:solidFill>
                  <a:schemeClr val="tx1"/>
                </a:solidFill>
              </a:rPr>
              <a:t>, микрорайон «</a:t>
            </a:r>
            <a:r>
              <a:rPr lang="ru-RU" sz="1000" dirty="0" err="1">
                <a:solidFill>
                  <a:schemeClr val="tx1"/>
                </a:solidFill>
              </a:rPr>
              <a:t>Кулагер</a:t>
            </a:r>
            <a:r>
              <a:rPr lang="ru-RU" sz="1000" dirty="0">
                <a:solidFill>
                  <a:schemeClr val="tx1"/>
                </a:solidFill>
              </a:rPr>
              <a:t>»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2</a:t>
            </a:r>
            <a:r>
              <a:rPr lang="en-US" altLang="ru-RU" sz="1000" dirty="0">
                <a:solidFill>
                  <a:schemeClr val="tx1"/>
                </a:solidFill>
              </a:rPr>
              <a:t>7</a:t>
            </a:r>
            <a:r>
              <a:rPr lang="ru-RU" altLang="ru-RU" sz="1000" dirty="0">
                <a:solidFill>
                  <a:schemeClr val="tx1"/>
                </a:solidFill>
              </a:rPr>
              <a:t> –</a:t>
            </a:r>
            <a:r>
              <a:rPr lang="en-US" altLang="ru-RU" sz="1000" dirty="0">
                <a:solidFill>
                  <a:schemeClr val="tx1"/>
                </a:solidFill>
              </a:rPr>
              <a:t> </a:t>
            </a:r>
            <a:r>
              <a:rPr lang="ru-RU" sz="1000" dirty="0">
                <a:solidFill>
                  <a:schemeClr val="tx1"/>
                </a:solidFill>
              </a:rPr>
              <a:t>метеостанция Медео, ул. Горная, 548</a:t>
            </a: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2</a:t>
            </a:r>
            <a:r>
              <a:rPr lang="en-US" altLang="ru-RU" sz="1000" dirty="0">
                <a:solidFill>
                  <a:schemeClr val="tx1"/>
                </a:solidFill>
              </a:rPr>
              <a:t>8 –  </a:t>
            </a:r>
            <a:r>
              <a:rPr lang="ru-RU" sz="1000" dirty="0">
                <a:solidFill>
                  <a:schemeClr val="tx1"/>
                </a:solidFill>
              </a:rPr>
              <a:t>аэрологическая станция (район Аэропорта) </a:t>
            </a:r>
          </a:p>
          <a:p>
            <a:r>
              <a:rPr lang="ru-RU" sz="1000" dirty="0">
                <a:solidFill>
                  <a:schemeClr val="tx1"/>
                </a:solidFill>
              </a:rPr>
              <a:t>ул. Ахметова, 50</a:t>
            </a:r>
            <a:endParaRPr lang="en-US" altLang="ru-RU" sz="1000" dirty="0">
              <a:solidFill>
                <a:schemeClr val="tx1"/>
              </a:solidFill>
            </a:endParaRP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2</a:t>
            </a:r>
            <a:r>
              <a:rPr lang="en-US" altLang="ru-RU" sz="1000" dirty="0">
                <a:solidFill>
                  <a:schemeClr val="tx1"/>
                </a:solidFill>
              </a:rPr>
              <a:t>9 –  </a:t>
            </a:r>
            <a:r>
              <a:rPr lang="ru-RU" sz="1000" dirty="0">
                <a:solidFill>
                  <a:schemeClr val="tx1"/>
                </a:solidFill>
              </a:rPr>
              <a:t>РУВД </a:t>
            </a:r>
            <a:r>
              <a:rPr lang="ru-RU" sz="1000" dirty="0" err="1">
                <a:solidFill>
                  <a:schemeClr val="tx1"/>
                </a:solidFill>
              </a:rPr>
              <a:t>Турскибского</a:t>
            </a:r>
            <a:r>
              <a:rPr lang="ru-RU" sz="1000" dirty="0">
                <a:solidFill>
                  <a:schemeClr val="tx1"/>
                </a:solidFill>
              </a:rPr>
              <a:t> района, ул. Р. Зорге,14</a:t>
            </a:r>
            <a:endParaRPr lang="en-US" altLang="ru-RU" sz="1000" dirty="0">
              <a:solidFill>
                <a:schemeClr val="tx1"/>
              </a:solidFill>
            </a:endParaRP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3</a:t>
            </a:r>
            <a:r>
              <a:rPr lang="en-US" altLang="ru-RU" sz="1000" dirty="0">
                <a:solidFill>
                  <a:schemeClr val="tx1"/>
                </a:solidFill>
              </a:rPr>
              <a:t>0 – </a:t>
            </a:r>
            <a:r>
              <a:rPr lang="ru-RU" sz="1000" dirty="0">
                <a:solidFill>
                  <a:schemeClr val="tx1"/>
                </a:solidFill>
              </a:rPr>
              <a:t>м-н «</a:t>
            </a:r>
            <a:r>
              <a:rPr lang="ru-RU" sz="1000" dirty="0" err="1">
                <a:solidFill>
                  <a:schemeClr val="tx1"/>
                </a:solidFill>
              </a:rPr>
              <a:t>Шанырак</a:t>
            </a:r>
            <a:r>
              <a:rPr lang="ru-RU" sz="1000" dirty="0">
                <a:solidFill>
                  <a:schemeClr val="tx1"/>
                </a:solidFill>
              </a:rPr>
              <a:t>», школа №26, ул. </a:t>
            </a:r>
            <a:r>
              <a:rPr lang="ru-RU" sz="1000" dirty="0" err="1">
                <a:solidFill>
                  <a:schemeClr val="tx1"/>
                </a:solidFill>
              </a:rPr>
              <a:t>Жанкожа</a:t>
            </a:r>
            <a:r>
              <a:rPr lang="ru-RU" sz="1000" dirty="0">
                <a:solidFill>
                  <a:schemeClr val="tx1"/>
                </a:solidFill>
              </a:rPr>
              <a:t> батыра, 202</a:t>
            </a:r>
            <a:endParaRPr lang="ru-RU" altLang="ru-RU" sz="1000" dirty="0">
              <a:solidFill>
                <a:schemeClr val="tx1"/>
              </a:solidFill>
            </a:endParaRP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31</a:t>
            </a:r>
            <a:r>
              <a:rPr lang="en-US" altLang="ru-RU" sz="1000" dirty="0">
                <a:solidFill>
                  <a:schemeClr val="tx1"/>
                </a:solidFill>
              </a:rPr>
              <a:t> – </a:t>
            </a:r>
            <a:r>
              <a:rPr lang="ru-RU" sz="1000" dirty="0" err="1">
                <a:solidFill>
                  <a:schemeClr val="tx1"/>
                </a:solidFill>
              </a:rPr>
              <a:t>пр.Аль</a:t>
            </a:r>
            <a:r>
              <a:rPr lang="ru-RU" sz="1000" dirty="0">
                <a:solidFill>
                  <a:schemeClr val="tx1"/>
                </a:solidFill>
              </a:rPr>
              <a:t>-Фараби, угол </a:t>
            </a:r>
            <a:r>
              <a:rPr lang="ru-RU" sz="1000" dirty="0" err="1">
                <a:solidFill>
                  <a:schemeClr val="tx1"/>
                </a:solidFill>
              </a:rPr>
              <a:t>ул.Навои</a:t>
            </a:r>
            <a:r>
              <a:rPr lang="ru-RU" sz="1000" dirty="0">
                <a:solidFill>
                  <a:schemeClr val="tx1"/>
                </a:solidFill>
              </a:rPr>
              <a:t>, м-н Орбита (территория Дендропарка АО «</a:t>
            </a:r>
            <a:r>
              <a:rPr lang="ru-RU" sz="1000" dirty="0" err="1">
                <a:solidFill>
                  <a:schemeClr val="tx1"/>
                </a:solidFill>
              </a:rPr>
              <a:t>Зеленстрой</a:t>
            </a:r>
            <a:r>
              <a:rPr lang="ru-RU" sz="1000" dirty="0">
                <a:solidFill>
                  <a:schemeClr val="tx1"/>
                </a:solidFill>
              </a:rPr>
              <a:t>»)</a:t>
            </a:r>
          </a:p>
          <a:p>
            <a:r>
              <a:rPr lang="kk-KZ" sz="1000" i="1" dirty="0">
                <a:solidFill>
                  <a:schemeClr val="tx1"/>
                </a:solidFill>
              </a:rPr>
              <a:t>№1 -</a:t>
            </a:r>
            <a:r>
              <a:rPr lang="kk-KZ" sz="1000" dirty="0">
                <a:solidFill>
                  <a:schemeClr val="tx1"/>
                </a:solidFill>
              </a:rPr>
              <a:t> </a:t>
            </a:r>
            <a:r>
              <a:rPr lang="ru-RU" sz="1000" i="1" dirty="0">
                <a:solidFill>
                  <a:schemeClr val="tx1"/>
                </a:solidFill>
              </a:rPr>
              <a:t>ул. Амангельды, угол ул. Сатпаева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ru-RU" sz="1000" i="1" dirty="0">
                <a:solidFill>
                  <a:schemeClr val="tx1"/>
                </a:solidFill>
              </a:rPr>
              <a:t>(отбор проб воздуха 3 раза в сутки - 07, 13 и 19)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№12 - </a:t>
            </a:r>
            <a:r>
              <a:rPr lang="ru-RU" sz="1000" i="1" dirty="0">
                <a:solidFill>
                  <a:schemeClr val="tx1"/>
                </a:solidFill>
              </a:rPr>
              <a:t>пр. </a:t>
            </a:r>
            <a:r>
              <a:rPr lang="ru-RU" sz="1000" i="1" dirty="0" err="1">
                <a:solidFill>
                  <a:schemeClr val="tx1"/>
                </a:solidFill>
              </a:rPr>
              <a:t>Райымбека</a:t>
            </a:r>
            <a:r>
              <a:rPr lang="ru-RU" sz="1000" i="1" dirty="0">
                <a:solidFill>
                  <a:schemeClr val="tx1"/>
                </a:solidFill>
              </a:rPr>
              <a:t>, угол ул. </a:t>
            </a:r>
            <a:r>
              <a:rPr lang="ru-RU" sz="1000" i="1" dirty="0" err="1">
                <a:solidFill>
                  <a:schemeClr val="tx1"/>
                </a:solidFill>
              </a:rPr>
              <a:t>Наурызбай</a:t>
            </a:r>
            <a:r>
              <a:rPr lang="ru-RU" sz="1000" i="1" dirty="0">
                <a:solidFill>
                  <a:schemeClr val="tx1"/>
                </a:solidFill>
              </a:rPr>
              <a:t> батыра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№16 - </a:t>
            </a:r>
            <a:r>
              <a:rPr lang="ru-RU" sz="1000" i="1" dirty="0">
                <a:solidFill>
                  <a:schemeClr val="tx1"/>
                </a:solidFill>
              </a:rPr>
              <a:t>м-н Айнабулак-3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№25 -</a:t>
            </a:r>
            <a:r>
              <a:rPr lang="kk-KZ" sz="1000" dirty="0">
                <a:solidFill>
                  <a:schemeClr val="tx1"/>
                </a:solidFill>
              </a:rPr>
              <a:t> </a:t>
            </a:r>
            <a:r>
              <a:rPr lang="ru-RU" sz="1000" i="1" dirty="0">
                <a:solidFill>
                  <a:schemeClr val="tx1"/>
                </a:solidFill>
              </a:rPr>
              <a:t>м-н Аксай-3, ул. </a:t>
            </a:r>
            <a:r>
              <a:rPr lang="ru-RU" sz="1000" i="1" dirty="0" err="1">
                <a:solidFill>
                  <a:schemeClr val="tx1"/>
                </a:solidFill>
              </a:rPr>
              <a:t>Маречека</a:t>
            </a:r>
            <a:r>
              <a:rPr lang="ru-RU" sz="1000" i="1" dirty="0">
                <a:solidFill>
                  <a:schemeClr val="tx1"/>
                </a:solidFill>
              </a:rPr>
              <a:t>, угол ул. </a:t>
            </a:r>
            <a:r>
              <a:rPr lang="ru-RU" sz="1000" i="1" dirty="0" err="1">
                <a:solidFill>
                  <a:schemeClr val="tx1"/>
                </a:solidFill>
              </a:rPr>
              <a:t>Б.Момышулы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№26 - </a:t>
            </a:r>
            <a:r>
              <a:rPr lang="ru-RU" sz="1000" i="1" dirty="0">
                <a:solidFill>
                  <a:schemeClr val="tx1"/>
                </a:solidFill>
              </a:rPr>
              <a:t>м-н Тастак-1, ул. Толе би, 249, ГУ «городская детская поликлиника №8»</a:t>
            </a:r>
            <a:r>
              <a:rPr lang="kk-KZ" sz="1000" i="1" dirty="0">
                <a:solidFill>
                  <a:schemeClr val="tx1"/>
                </a:solidFill>
              </a:rPr>
              <a:t>.</a:t>
            </a:r>
            <a:endParaRPr lang="ru-RU" sz="1000" dirty="0">
              <a:solidFill>
                <a:schemeClr val="tx1"/>
              </a:solidFill>
            </a:endParaRPr>
          </a:p>
        </p:txBody>
      </p:sp>
      <p:sp>
        <p:nvSpPr>
          <p:cNvPr id="15365" name="Прямоугольник 13"/>
          <p:cNvSpPr>
            <a:spLocks noChangeArrowheads="1"/>
          </p:cNvSpPr>
          <p:nvPr/>
        </p:nvSpPr>
        <p:spPr bwMode="auto">
          <a:xfrm>
            <a:off x="4937125" y="58738"/>
            <a:ext cx="48371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ru-RU" i="1">
                <a:solidFill>
                  <a:schemeClr val="tx1"/>
                </a:solidFill>
                <a:cs typeface="Times New Roman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>
              <a:solidFill>
                <a:schemeClr val="tx1"/>
              </a:solidFill>
              <a:latin typeface="Calibri" pitchFamily="34" charset="0"/>
            </a:endParaRPr>
          </a:p>
        </p:txBody>
      </p:sp>
      <p:grpSp>
        <p:nvGrpSpPr>
          <p:cNvPr id="15366" name="Группа 24"/>
          <p:cNvGrpSpPr>
            <a:grpSpLocks/>
          </p:cNvGrpSpPr>
          <p:nvPr/>
        </p:nvGrpSpPr>
        <p:grpSpPr bwMode="auto">
          <a:xfrm>
            <a:off x="5281613" y="4394200"/>
            <a:ext cx="4291012" cy="1819275"/>
            <a:chOff x="531522" y="3799939"/>
            <a:chExt cx="4291013" cy="1920672"/>
          </a:xfrm>
        </p:grpSpPr>
        <p:graphicFrame>
          <p:nvGraphicFramePr>
            <p:cNvPr id="26" name="Таблица 25"/>
            <p:cNvGraphicFramePr/>
            <p:nvPr/>
          </p:nvGraphicFramePr>
          <p:xfrm>
            <a:off x="531522" y="4883920"/>
            <a:ext cx="4035778" cy="836767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15414" name="Прямоугольник 8"/>
            <p:cNvSpPr>
              <a:spLocks noChangeArrowheads="1"/>
            </p:cNvSpPr>
            <p:nvPr/>
          </p:nvSpPr>
          <p:spPr bwMode="auto">
            <a:xfrm>
              <a:off x="533243" y="4099912"/>
              <a:ext cx="2133534" cy="997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>
                <a:buFont typeface="Arial" charset="0"/>
                <a:buNone/>
              </a:pPr>
              <a:endParaRPr lang="kk-KZ" altLang="ru-RU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 algn="ctr">
                <a:buFont typeface="Arial" charset="0"/>
                <a:buNone/>
              </a:pPr>
              <a:endParaRPr lang="kk-KZ" altLang="ru-RU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 algn="ctr">
                <a:buFont typeface="Arial" charset="0"/>
                <a:buNone/>
              </a:pPr>
              <a:endParaRPr lang="ru-RU" altLang="ru-RU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 algn="ctr">
                <a:buFont typeface="Arial" charset="0"/>
                <a:buNone/>
              </a:pPr>
              <a:r>
                <a:rPr lang="ru-RU" altLang="ru-RU" sz="1000" i="1">
                  <a:solidFill>
                    <a:schemeClr val="tx1"/>
                  </a:solidFill>
                  <a:cs typeface="Times New Roman" pitchFamily="18" charset="0"/>
                </a:rPr>
                <a:t>г. Нур-Султан, ул. Мангилик ел 11/1</a:t>
              </a:r>
            </a:p>
            <a:p>
              <a:pPr algn="ctr">
                <a:buFont typeface="Arial" charset="0"/>
                <a:buNone/>
              </a:pPr>
              <a:endParaRPr lang="ru-RU" altLang="ru-RU" sz="1000" i="1">
                <a:cs typeface="Times New Roman" pitchFamily="18" charset="0"/>
              </a:endParaRPr>
            </a:p>
          </p:txBody>
        </p:sp>
        <p:sp>
          <p:nvSpPr>
            <p:cNvPr id="15415" name="Прямоугольник 20"/>
            <p:cNvSpPr>
              <a:spLocks noChangeArrowheads="1"/>
            </p:cNvSpPr>
            <p:nvPr/>
          </p:nvSpPr>
          <p:spPr bwMode="auto">
            <a:xfrm>
              <a:off x="531655" y="3799939"/>
              <a:ext cx="4290880" cy="8680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buFont typeface="Arial" charset="0"/>
                <a:buNone/>
              </a:pPr>
              <a:endParaRPr lang="ru-RU" altLang="ru-RU" b="1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>
                <a:buFont typeface="Arial" charset="0"/>
                <a:buNone/>
              </a:pPr>
              <a:endParaRPr lang="ru-RU" altLang="ru-RU" b="1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>
                <a:buFont typeface="Arial" charset="0"/>
                <a:buNone/>
              </a:pPr>
              <a:endParaRPr lang="ru-RU" altLang="ru-RU" b="1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>
                <a:buFont typeface="Arial" charset="0"/>
                <a:buNone/>
              </a:pPr>
              <a:r>
                <a:rPr lang="ru-RU" altLang="ru-RU" b="1" i="1">
                  <a:solidFill>
                    <a:srgbClr val="000000"/>
                  </a:solidFill>
                  <a:cs typeface="Times New Roman" pitchFamily="18" charset="0"/>
                </a:rPr>
                <a:t>Контакты:</a:t>
              </a:r>
            </a:p>
          </p:txBody>
        </p:sp>
      </p:grpSp>
      <p:sp>
        <p:nvSpPr>
          <p:cNvPr id="15367" name="Прямоугольник 11"/>
          <p:cNvSpPr>
            <a:spLocks noChangeArrowheads="1"/>
          </p:cNvSpPr>
          <p:nvPr/>
        </p:nvSpPr>
        <p:spPr bwMode="auto">
          <a:xfrm>
            <a:off x="5018088" y="6400800"/>
            <a:ext cx="4781550" cy="25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>
              <a:buFont typeface="Arial" charset="0"/>
              <a:buNone/>
            </a:pPr>
            <a:r>
              <a:rPr lang="ru-RU" altLang="en-US" sz="1000" b="1" i="1">
                <a:solidFill>
                  <a:srgbClr val="17375E"/>
                </a:solidFill>
                <a:cs typeface="Times New Roman" pitchFamily="18" charset="0"/>
              </a:rPr>
              <a:t>При использовании информации ссылка на РГП «Казгидромет» обязательна </a:t>
            </a:r>
          </a:p>
        </p:txBody>
      </p:sp>
      <p:sp>
        <p:nvSpPr>
          <p:cNvPr id="15368" name="Прямоугольник 14"/>
          <p:cNvSpPr>
            <a:spLocks noChangeArrowheads="1"/>
          </p:cNvSpPr>
          <p:nvPr/>
        </p:nvSpPr>
        <p:spPr bwMode="auto">
          <a:xfrm>
            <a:off x="4953000" y="1298575"/>
            <a:ext cx="4808538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Arial" charset="0"/>
              <a:buNone/>
            </a:pPr>
            <a:r>
              <a:rPr lang="ru-RU" altLang="ru-RU" sz="800" i="1">
                <a:solidFill>
                  <a:srgbClr val="000000"/>
                </a:solidFill>
                <a:cs typeface="Times New Roman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pPr>
              <a:buFont typeface="Arial" charset="0"/>
              <a:buNone/>
            </a:pPr>
            <a:r>
              <a:rPr lang="ru-RU" altLang="ru-RU" sz="800" i="1">
                <a:solidFill>
                  <a:srgbClr val="000000"/>
                </a:solidFill>
                <a:cs typeface="Times New Roman" pitchFamily="18" charset="0"/>
              </a:rPr>
              <a:t>Г</a:t>
            </a:r>
            <a:r>
              <a:rPr lang="kk-KZ" altLang="ru-RU" sz="800" i="1">
                <a:solidFill>
                  <a:srgbClr val="000000"/>
                </a:solidFill>
                <a:cs typeface="Times New Roman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5369" name="Прямоугольник 1"/>
          <p:cNvSpPr>
            <a:spLocks noChangeArrowheads="1"/>
          </p:cNvSpPr>
          <p:nvPr/>
        </p:nvSpPr>
        <p:spPr bwMode="auto">
          <a:xfrm>
            <a:off x="5181600" y="6159500"/>
            <a:ext cx="4521200" cy="307777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chemeClr val="tx1"/>
                </a:solidFill>
                <a:latin typeface="Calibri" pitchFamily="34" charset="0"/>
              </a:rPr>
              <a:t>  </a:t>
            </a:r>
            <a:r>
              <a:rPr lang="en-US" altLang="ru-RU" b="1" i="1" dirty="0" err="1">
                <a:solidFill>
                  <a:schemeClr val="tx1"/>
                </a:solidFill>
                <a:cs typeface="Times New Roman" pitchFamily="18" charset="0"/>
              </a:rPr>
              <a:t>Составил</a:t>
            </a:r>
            <a:r>
              <a:rPr lang="kk-KZ" altLang="ru-RU" b="1" i="1" dirty="0">
                <a:solidFill>
                  <a:schemeClr val="tx1"/>
                </a:solidFill>
                <a:cs typeface="Times New Roman" pitchFamily="18" charset="0"/>
              </a:rPr>
              <a:t>(а)</a:t>
            </a:r>
            <a:r>
              <a:rPr lang="en-US" altLang="ru-RU" b="1" i="1" dirty="0">
                <a:solidFill>
                  <a:schemeClr val="tx1"/>
                </a:solidFill>
                <a:cs typeface="Times New Roman" pitchFamily="18" charset="0"/>
              </a:rPr>
              <a:t>:</a:t>
            </a:r>
            <a:r>
              <a:rPr lang="ru-RU" altLang="ru-RU" b="1" i="1" dirty="0">
                <a:solidFill>
                  <a:schemeClr val="tx1"/>
                </a:solidFill>
                <a:cs typeface="Times New Roman" pitchFamily="18" charset="0"/>
              </a:rPr>
              <a:t> </a:t>
            </a:r>
            <a:r>
              <a:rPr lang="ru-RU" sz="1200" b="1" i="1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chemeClr val="tx1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7" name="Таблица 16"/>
          <p:cNvGraphicFramePr/>
          <p:nvPr/>
        </p:nvGraphicFramePr>
        <p:xfrm>
          <a:off x="4999038" y="498475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0,26 ≤ Р &lt; 0,37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0,37 ≤ Р &lt; 0,45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5393" name="Прямоугольник 18"/>
          <p:cNvSpPr>
            <a:spLocks noChangeArrowheads="1"/>
          </p:cNvSpPr>
          <p:nvPr/>
        </p:nvSpPr>
        <p:spPr bwMode="auto">
          <a:xfrm>
            <a:off x="4967288" y="2106613"/>
            <a:ext cx="478631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i="1">
                <a:solidFill>
                  <a:schemeClr val="tx1"/>
                </a:solidFill>
                <a:cs typeface="Times New Roman" pitchFamily="18" charset="0"/>
              </a:rPr>
              <a:t>Условия предоставления предупреждений о НМУ различной степени</a:t>
            </a:r>
            <a:endParaRPr lang="ru-RU" altLang="ru-RU" sz="1800">
              <a:solidFill>
                <a:schemeClr val="tx1"/>
              </a:solidFill>
              <a:cs typeface="Times New Roman" pitchFamily="18" charset="0"/>
            </a:endParaRPr>
          </a:p>
        </p:txBody>
      </p:sp>
      <p:graphicFrame>
        <p:nvGraphicFramePr>
          <p:cNvPr id="20" name="Таблица 19"/>
          <p:cNvGraphicFramePr/>
          <p:nvPr/>
        </p:nvGraphicFramePr>
        <p:xfrm>
          <a:off x="5016500" y="245268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15412" name="TextBox 20"/>
          <p:cNvSpPr txBox="1">
            <a:spLocks noChangeArrowheads="1"/>
          </p:cNvSpPr>
          <p:nvPr/>
        </p:nvSpPr>
        <p:spPr bwMode="auto">
          <a:xfrm>
            <a:off x="4960938" y="4662488"/>
            <a:ext cx="4808537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fontAlgn="b"/>
            <a:r>
              <a:rPr lang="ru-RU" sz="700" i="1">
                <a:solidFill>
                  <a:schemeClr val="tx1"/>
                </a:solidFill>
                <a:cs typeface="Times New Roman" pitchFamily="18" charset="0"/>
              </a:rPr>
              <a:t>* </a:t>
            </a:r>
            <a:r>
              <a:rPr lang="ru-RU" sz="800" i="1">
                <a:solidFill>
                  <a:srgbClr val="000000"/>
                </a:solidFill>
                <a:cs typeface="Times New Roman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0400BB3-D1CE-2EAA-29F6-CEE0CE7D6363}"/>
              </a:ext>
            </a:extLst>
          </p:cNvPr>
          <p:cNvSpPr txBox="1"/>
          <p:nvPr/>
        </p:nvSpPr>
        <p:spPr>
          <a:xfrm>
            <a:off x="317285" y="686829"/>
            <a:ext cx="4419691" cy="21236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just">
              <a:buNone/>
            </a:pP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сократить время пребывания на открытом воздухе, особенно вблизи автотрасс или других источников загрязнения. Детям и беременным женщинам следует отказаться от длительных прогулок;</a:t>
            </a:r>
            <a:b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людям, страдающим хроническими заболеваниями легких, сердечно-сосудистыми, аллергическими заболеваниями, при нахождении на открытом воздухе, необходимо иметь при себе необходимые лекарственные препараты;</a:t>
            </a:r>
            <a:b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ограничить физическую нагрузку на открытом воздухе. Занятие физкультурой и спортом проводить в закрытых спортивных комплексах.</a:t>
            </a:r>
            <a:endParaRPr lang="ru-RU" sz="1200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14609</TotalTime>
  <Words>876</Words>
  <Application>Microsoft Office PowerPoint</Application>
  <PresentationFormat>Лист A4 (210x297 мм)</PresentationFormat>
  <Paragraphs>115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2755</cp:revision>
  <cp:lastPrinted>2021-07-01T09:11:30Z</cp:lastPrinted>
  <dcterms:created xsi:type="dcterms:W3CDTF">2018-03-27T06:03:00Z</dcterms:created>
  <dcterms:modified xsi:type="dcterms:W3CDTF">2022-10-23T08:42:42Z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