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changesInfos/changesInfo1.xml" ContentType="application/vnd.ms-powerpoint.changes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4"/>
  </p:notesMasterIdLst>
  <p:sldIdLst>
    <p:sldId id="261" r:id="rId2"/>
    <p:sldId id="265" r:id="rId3"/>
  </p:sldIdLst>
  <p:sldSz cx="9906000" cy="6858000" type="A4"/>
  <p:notesSz cx="6797675" cy="9926638"/>
  <p:defaultTex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p:defaultTextStyle>
  <p:extLst>
    <p:ext uri="{EFAFB233-063F-42B5-8137-9DF3F51BA10A}">
      <p15:sldGuideLst xmlns:p15="http://schemas.microsoft.com/office/powerpoint/2012/main">
        <p15:guide id="1" orient="horz" pos="2159">
          <p15:clr>
            <a:srgbClr val="A4A3A4"/>
          </p15:clr>
        </p15:guide>
        <p15:guide id="2" pos="3102">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0" name="User" initials="U" lastIdx="1" clrIdx="0"/>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Средний стиль 2 — акцент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vertBarState="minimized" horzBarState="maximized">
    <p:restoredLeft sz="15620"/>
    <p:restoredTop sz="94660"/>
  </p:normalViewPr>
  <p:slideViewPr>
    <p:cSldViewPr showGuides="1">
      <p:cViewPr varScale="1">
        <p:scale>
          <a:sx n="65" d="100"/>
          <a:sy n="65" d="100"/>
        </p:scale>
        <p:origin x="53" y="91"/>
      </p:cViewPr>
      <p:guideLst>
        <p:guide orient="horz" pos="2159"/>
        <p:guide pos="3102"/>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commentAuthors" Target="commentAuthors.xml"/><Relationship Id="rId10" Type="http://schemas.microsoft.com/office/2016/11/relationships/changesInfo" Target="changesInfos/changesInfo1.xml"/><Relationship Id="rId4" Type="http://schemas.openxmlformats.org/officeDocument/2006/relationships/notesMaster" Target="notesMasters/notesMaster1.xml"/><Relationship Id="rId9" Type="http://schemas.openxmlformats.org/officeDocument/2006/relationships/tableStyles" Target="tableStyle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Moldir Kabdualieva" userId="df42278df007c026" providerId="LiveId" clId="{D7E052AE-326F-4DA7-B32D-A7EBA3913A2D}"/>
    <pc:docChg chg="modSld">
      <pc:chgData name="Moldir Kabdualieva" userId="df42278df007c026" providerId="LiveId" clId="{D7E052AE-326F-4DA7-B32D-A7EBA3913A2D}" dt="2022-10-23T09:05:42.207" v="48" actId="20577"/>
      <pc:docMkLst>
        <pc:docMk/>
      </pc:docMkLst>
      <pc:sldChg chg="modSp mod">
        <pc:chgData name="Moldir Kabdualieva" userId="df42278df007c026" providerId="LiveId" clId="{D7E052AE-326F-4DA7-B32D-A7EBA3913A2D}" dt="2022-10-23T09:05:03.906" v="46" actId="20577"/>
        <pc:sldMkLst>
          <pc:docMk/>
          <pc:sldMk cId="0" sldId="261"/>
        </pc:sldMkLst>
        <pc:graphicFrameChg chg="modGraphic">
          <ac:chgData name="Moldir Kabdualieva" userId="df42278df007c026" providerId="LiveId" clId="{D7E052AE-326F-4DA7-B32D-A7EBA3913A2D}" dt="2022-10-23T09:05:03.906" v="46" actId="20577"/>
          <ac:graphicFrameMkLst>
            <pc:docMk/>
            <pc:sldMk cId="0" sldId="261"/>
            <ac:graphicFrameMk id="15" creationId="{94CC0974-E1E4-47F3-9A8B-49A879A3B96B}"/>
          </ac:graphicFrameMkLst>
        </pc:graphicFrameChg>
      </pc:sldChg>
      <pc:sldChg chg="modSp mod">
        <pc:chgData name="Moldir Kabdualieva" userId="df42278df007c026" providerId="LiveId" clId="{D7E052AE-326F-4DA7-B32D-A7EBA3913A2D}" dt="2022-10-23T09:05:42.207" v="48" actId="20577"/>
        <pc:sldMkLst>
          <pc:docMk/>
          <pc:sldMk cId="334028445" sldId="265"/>
        </pc:sldMkLst>
        <pc:spChg chg="mod">
          <ac:chgData name="Moldir Kabdualieva" userId="df42278df007c026" providerId="LiveId" clId="{D7E052AE-326F-4DA7-B32D-A7EBA3913A2D}" dt="2022-10-23T09:05:42.207" v="48" actId="20577"/>
          <ac:spMkLst>
            <pc:docMk/>
            <pc:sldMk cId="334028445" sldId="265"/>
            <ac:spMk id="19" creationId="{00000000-0000-0000-0000-000000000000}"/>
          </ac:spMkLst>
        </pc:spChg>
      </pc:sldChg>
    </pc:docChg>
  </pc:docChgLst>
</pc:chgInfo>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Верхний колонтитул 1"/>
          <p:cNvSpPr>
            <a:spLocks noGrp="1"/>
          </p:cNvSpPr>
          <p:nvPr>
            <p:ph type="hdr" sz="quarter"/>
          </p:nvPr>
        </p:nvSpPr>
        <p:spPr>
          <a:xfrm>
            <a:off x="1" y="1"/>
            <a:ext cx="2946275" cy="498366"/>
          </a:xfrm>
          <a:prstGeom prst="rect">
            <a:avLst/>
          </a:prstGeom>
        </p:spPr>
        <p:txBody>
          <a:bodyPr vert="horz" wrap="square" lIns="93763" tIns="46882" rIns="93763" bIns="46882" numCol="1" anchor="t" anchorCtr="0" compatLnSpc="1"/>
          <a:lstStyle>
            <a:lvl1pPr>
              <a:defRPr sz="1300" smtClean="0"/>
            </a:lvl1pPr>
          </a:lstStyle>
          <a:p>
            <a:pPr defTabSz="937630">
              <a:defRPr/>
            </a:pPr>
            <a:endParaRPr lang="ru-RU" altLang="en-US" dirty="0">
              <a:cs typeface="Arial" panose="020B0604020202020204" pitchFamily="34" charset="0"/>
            </a:endParaRPr>
          </a:p>
        </p:txBody>
      </p:sp>
      <p:sp>
        <p:nvSpPr>
          <p:cNvPr id="3" name="Дата 2"/>
          <p:cNvSpPr>
            <a:spLocks noGrp="1"/>
          </p:cNvSpPr>
          <p:nvPr>
            <p:ph type="dt" idx="1"/>
          </p:nvPr>
        </p:nvSpPr>
        <p:spPr>
          <a:xfrm>
            <a:off x="3849862" y="1"/>
            <a:ext cx="2946275" cy="498366"/>
          </a:xfrm>
          <a:prstGeom prst="rect">
            <a:avLst/>
          </a:prstGeom>
        </p:spPr>
        <p:txBody>
          <a:bodyPr vert="horz" wrap="square" lIns="93763" tIns="46882" rIns="93763" bIns="46882" numCol="1" anchor="t" anchorCtr="0" compatLnSpc="1"/>
          <a:lstStyle>
            <a:lvl1pPr algn="r">
              <a:defRPr sz="1300" smtClean="0"/>
            </a:lvl1pPr>
          </a:lstStyle>
          <a:p>
            <a:pPr defTabSz="937630">
              <a:defRPr/>
            </a:pPr>
            <a:endParaRPr lang="ru-RU" altLang="en-US" dirty="0">
              <a:cs typeface="Arial" panose="020B0604020202020204" pitchFamily="34" charset="0"/>
            </a:endParaRPr>
          </a:p>
        </p:txBody>
      </p:sp>
      <p:sp>
        <p:nvSpPr>
          <p:cNvPr id="6148" name="Образ слайда 3"/>
          <p:cNvSpPr>
            <a:spLocks noGrp="1" noRot="1" noChangeAspect="1"/>
          </p:cNvSpPr>
          <p:nvPr>
            <p:ph type="sldImg"/>
          </p:nvPr>
        </p:nvSpPr>
        <p:spPr>
          <a:xfrm>
            <a:off x="981075" y="1239838"/>
            <a:ext cx="4835525" cy="3349625"/>
          </a:xfrm>
          <a:prstGeom prst="rect">
            <a:avLst/>
          </a:prstGeom>
          <a:noFill/>
          <a:ln w="12700" cap="flat" cmpd="sng">
            <a:solidFill>
              <a:srgbClr val="000000"/>
            </a:solidFill>
            <a:prstDash val="solid"/>
            <a:round/>
            <a:headEnd type="none" w="med" len="med"/>
            <a:tailEnd type="none" w="med" len="med"/>
          </a:ln>
        </p:spPr>
      </p:sp>
      <p:sp>
        <p:nvSpPr>
          <p:cNvPr id="2053" name="Заметки 4"/>
          <p:cNvSpPr>
            <a:spLocks noGrp="1" noChangeArrowheads="1"/>
          </p:cNvSpPr>
          <p:nvPr>
            <p:ph type="body" sz="quarter" idx="4294967295"/>
          </p:nvPr>
        </p:nvSpPr>
        <p:spPr bwMode="auto">
          <a:xfrm>
            <a:off x="680384" y="4776857"/>
            <a:ext cx="5436908" cy="3908952"/>
          </a:xfrm>
          <a:prstGeom prst="rect">
            <a:avLst/>
          </a:prstGeom>
          <a:noFill/>
          <a:ln w="9525">
            <a:noFill/>
            <a:miter lim="800000"/>
          </a:ln>
        </p:spPr>
        <p:txBody>
          <a:bodyPr vert="horz" wrap="square" lIns="93763" tIns="46882" rIns="93763" bIns="46882" numCol="1" anchor="t" anchorCtr="0" compatLnSpc="1"/>
          <a:lstStyle/>
          <a:p>
            <a:pPr marL="0" marR="0" lvl="0"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Образец текста</a:t>
            </a:r>
          </a:p>
          <a:p>
            <a:pPr marL="468814" marR="0" lvl="1"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Второй уровень</a:t>
            </a:r>
          </a:p>
          <a:p>
            <a:pPr marL="937630" marR="0" lvl="2"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Третий уровень</a:t>
            </a:r>
          </a:p>
          <a:p>
            <a:pPr marL="1406444" marR="0" lvl="3"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Четвертый уровень</a:t>
            </a:r>
          </a:p>
          <a:p>
            <a:pPr marL="1875259" marR="0" lvl="4"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Пятый уровень</a:t>
            </a:r>
          </a:p>
        </p:txBody>
      </p:sp>
      <p:sp>
        <p:nvSpPr>
          <p:cNvPr id="6" name="Нижний колонтитул 5"/>
          <p:cNvSpPr>
            <a:spLocks noGrp="1"/>
          </p:cNvSpPr>
          <p:nvPr>
            <p:ph type="ftr" sz="quarter" idx="4"/>
          </p:nvPr>
        </p:nvSpPr>
        <p:spPr>
          <a:xfrm>
            <a:off x="1" y="9428273"/>
            <a:ext cx="2946275" cy="498366"/>
          </a:xfrm>
          <a:prstGeom prst="rect">
            <a:avLst/>
          </a:prstGeom>
        </p:spPr>
        <p:txBody>
          <a:bodyPr vert="horz" wrap="square" lIns="93763" tIns="46882" rIns="93763" bIns="46882" numCol="1" anchor="b" anchorCtr="0" compatLnSpc="1"/>
          <a:lstStyle>
            <a:lvl1pPr>
              <a:defRPr sz="1300" smtClean="0"/>
            </a:lvl1pPr>
          </a:lstStyle>
          <a:p>
            <a:pPr defTabSz="937630">
              <a:defRPr/>
            </a:pPr>
            <a:endParaRPr lang="ru-RU" altLang="en-US" dirty="0">
              <a:cs typeface="Arial" panose="020B0604020202020204" pitchFamily="34" charset="0"/>
            </a:endParaRPr>
          </a:p>
        </p:txBody>
      </p:sp>
      <p:sp>
        <p:nvSpPr>
          <p:cNvPr id="7" name="Номер слайда 6"/>
          <p:cNvSpPr>
            <a:spLocks noGrp="1"/>
          </p:cNvSpPr>
          <p:nvPr>
            <p:ph type="sldNum" sz="quarter" idx="5"/>
          </p:nvPr>
        </p:nvSpPr>
        <p:spPr>
          <a:xfrm>
            <a:off x="3849862" y="9428273"/>
            <a:ext cx="2946275" cy="498366"/>
          </a:xfrm>
          <a:prstGeom prst="rect">
            <a:avLst/>
          </a:prstGeom>
        </p:spPr>
        <p:txBody>
          <a:bodyPr vert="horz" wrap="square" lIns="93763" tIns="46882" rIns="93763" bIns="46882" numCol="1" anchor="b" anchorCtr="0" compatLnSpc="1"/>
          <a:lstStyle/>
          <a:p>
            <a:pPr lvl="0" algn="r" eaLnBrk="1" hangingPunct="1"/>
            <a:fld id="{9A0DB2DC-4C9A-4742-B13C-FB6460FD3503}" type="slidenum">
              <a:rPr lang="ru-RU" altLang="en-US" sz="1300" dirty="0"/>
              <a:pPr lvl="0" algn="r" eaLnBrk="1" hangingPunct="1"/>
              <a:t>‹#›</a:t>
            </a:fld>
            <a:endParaRPr lang="ru-RU" altLang="en-US" sz="1300" dirty="0"/>
          </a:p>
        </p:txBody>
      </p:sp>
    </p:spTree>
    <p:extLst>
      <p:ext uri="{BB962C8B-B14F-4D97-AF65-F5344CB8AC3E}">
        <p14:creationId xmlns:p14="http://schemas.microsoft.com/office/powerpoint/2010/main" val="2246862601"/>
      </p:ext>
    </p:extLst>
  </p:cSld>
  <p:clrMap bg1="lt1" tx1="dk1" bg2="lt2" tx2="dk2" accent1="accent1" accent2="accent2" accent3="accent3" accent4="accent4" accent5="accent5" accent6="accent6" hlink="hlink" folHlink="folHlink"/>
  <p:hf sldNum="0" hdr="0" ftr="0" dt="0"/>
  <p:notesStyle>
    <a:lvl1pPr algn="l" rtl="0" eaLnBrk="0" fontAlgn="base" hangingPunct="0">
      <a:spcBef>
        <a:spcPct val="0"/>
      </a:spcBef>
      <a:spcAft>
        <a:spcPct val="0"/>
      </a:spcAft>
      <a:defRPr sz="1200" kern="1200">
        <a:solidFill>
          <a:schemeClr val="tx1"/>
        </a:solidFill>
        <a:latin typeface="+mn-lt"/>
        <a:ea typeface="+mn-ea"/>
        <a:cs typeface="+mn-cs"/>
      </a:defRPr>
    </a:lvl1pPr>
    <a:lvl2pPr marL="457200" algn="l" rtl="0" eaLnBrk="0" fontAlgn="base" hangingPunct="0">
      <a:spcBef>
        <a:spcPct val="0"/>
      </a:spcBef>
      <a:spcAft>
        <a:spcPct val="0"/>
      </a:spcAft>
      <a:defRPr sz="1200" kern="1200">
        <a:solidFill>
          <a:schemeClr val="tx1"/>
        </a:solidFill>
        <a:latin typeface="+mn-lt"/>
        <a:ea typeface="+mn-ea"/>
        <a:cs typeface="+mn-cs"/>
      </a:defRPr>
    </a:lvl2pPr>
    <a:lvl3pPr marL="914400" algn="l" rtl="0" eaLnBrk="0" fontAlgn="base" hangingPunct="0">
      <a:spcBef>
        <a:spcPct val="0"/>
      </a:spcBef>
      <a:spcAft>
        <a:spcPct val="0"/>
      </a:spcAft>
      <a:defRPr sz="1200" kern="1200">
        <a:solidFill>
          <a:schemeClr val="tx1"/>
        </a:solidFill>
        <a:latin typeface="+mn-lt"/>
        <a:ea typeface="+mn-ea"/>
        <a:cs typeface="+mn-cs"/>
      </a:defRPr>
    </a:lvl3pPr>
    <a:lvl4pPr marL="1371600" algn="l" rtl="0" eaLnBrk="0" fontAlgn="base" hangingPunct="0">
      <a:spcBef>
        <a:spcPct val="0"/>
      </a:spcBef>
      <a:spcAft>
        <a:spcPct val="0"/>
      </a:spcAft>
      <a:defRPr sz="1200" kern="1200">
        <a:solidFill>
          <a:schemeClr val="tx1"/>
        </a:solidFill>
        <a:latin typeface="+mn-lt"/>
        <a:ea typeface="+mn-ea"/>
        <a:cs typeface="+mn-cs"/>
      </a:defRPr>
    </a:lvl4pPr>
    <a:lvl5pPr marL="1828800" algn="l" rtl="0" eaLnBrk="0" fontAlgn="base" hangingPunct="0">
      <a:spcBef>
        <a:spcPct val="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742950" y="2130426"/>
            <a:ext cx="8420100" cy="1470025"/>
          </a:xfrm>
        </p:spPr>
        <p:txBody>
          <a:bodyPr/>
          <a:lstStyle/>
          <a:p>
            <a:r>
              <a:rPr lang="ru-RU" noProof="1"/>
              <a:t>Образец заголовка</a:t>
            </a:r>
          </a:p>
        </p:txBody>
      </p:sp>
      <p:sp>
        <p:nvSpPr>
          <p:cNvPr id="3" name="Подзаголовок 2"/>
          <p:cNvSpPr>
            <a:spLocks noGrp="1"/>
          </p:cNvSpPr>
          <p:nvPr>
            <p:ph type="subTitle" idx="1"/>
          </p:nvPr>
        </p:nvSpPr>
        <p:spPr>
          <a:xfrm>
            <a:off x="1485900" y="3886200"/>
            <a:ext cx="69342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ru-RU" noProof="1"/>
              <a:t>Образец подзаголовка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Вертикальный текст 2"/>
          <p:cNvSpPr>
            <a:spLocks noGrp="1"/>
          </p:cNvSpPr>
          <p:nvPr>
            <p:ph type="body" orient="vert" idx="1"/>
          </p:nvPr>
        </p:nvSpPr>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7780337" y="274639"/>
            <a:ext cx="2414588" cy="5851525"/>
          </a:xfrm>
        </p:spPr>
        <p:txBody>
          <a:bodyPr vert="eaVert"/>
          <a:lstStyle/>
          <a:p>
            <a:r>
              <a:rPr lang="ru-RU" noProof="1"/>
              <a:t>Образец заголовка</a:t>
            </a:r>
          </a:p>
        </p:txBody>
      </p:sp>
      <p:sp>
        <p:nvSpPr>
          <p:cNvPr id="3" name="Вертикальный текст 2"/>
          <p:cNvSpPr>
            <a:spLocks noGrp="1"/>
          </p:cNvSpPr>
          <p:nvPr>
            <p:ph type="body" orient="vert" idx="1"/>
          </p:nvPr>
        </p:nvSpPr>
        <p:spPr>
          <a:xfrm>
            <a:off x="536575" y="274639"/>
            <a:ext cx="7078663" cy="5851525"/>
          </a:xfrm>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idx="1"/>
          </p:nvPr>
        </p:nvSpPr>
        <p:spPr/>
        <p:txBody>
          <a:body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782506" y="4406901"/>
            <a:ext cx="8420100" cy="1362075"/>
          </a:xfrm>
        </p:spPr>
        <p:txBody>
          <a:bodyPr anchor="t"/>
          <a:lstStyle>
            <a:lvl1pPr algn="l">
              <a:defRPr sz="4000" b="1" cap="all"/>
            </a:lvl1pPr>
          </a:lstStyle>
          <a:p>
            <a:r>
              <a:rPr lang="ru-RU" noProof="1"/>
              <a:t>Образец заголовка</a:t>
            </a:r>
          </a:p>
        </p:txBody>
      </p:sp>
      <p:sp>
        <p:nvSpPr>
          <p:cNvPr id="3" name="Текст 2"/>
          <p:cNvSpPr>
            <a:spLocks noGrp="1"/>
          </p:cNvSpPr>
          <p:nvPr>
            <p:ph type="body" idx="1"/>
          </p:nvPr>
        </p:nvSpPr>
        <p:spPr>
          <a:xfrm>
            <a:off x="782506" y="2906713"/>
            <a:ext cx="84201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noProof="1"/>
              <a:t>Образец текста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sz="half" idx="1"/>
          </p:nvPr>
        </p:nvSpPr>
        <p:spPr>
          <a:xfrm>
            <a:off x="536575"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Объект 3"/>
          <p:cNvSpPr>
            <a:spLocks noGrp="1"/>
          </p:cNvSpPr>
          <p:nvPr>
            <p:ph sz="half" idx="2"/>
          </p:nvPr>
        </p:nvSpPr>
        <p:spPr>
          <a:xfrm>
            <a:off x="5448300"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4638"/>
            <a:ext cx="8915400" cy="1143000"/>
          </a:xfrm>
        </p:spPr>
        <p:txBody>
          <a:bodyPr/>
          <a:lstStyle>
            <a:lvl1pPr>
              <a:defRPr/>
            </a:lvl1pPr>
          </a:lstStyle>
          <a:p>
            <a:r>
              <a:rPr lang="ru-RU" noProof="1"/>
              <a:t>Образец заголовка</a:t>
            </a:r>
          </a:p>
        </p:txBody>
      </p:sp>
      <p:sp>
        <p:nvSpPr>
          <p:cNvPr id="3" name="Текст 2"/>
          <p:cNvSpPr>
            <a:spLocks noGrp="1"/>
          </p:cNvSpPr>
          <p:nvPr>
            <p:ph type="body" idx="1"/>
          </p:nvPr>
        </p:nvSpPr>
        <p:spPr>
          <a:xfrm>
            <a:off x="495300" y="1535113"/>
            <a:ext cx="437687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4" name="Объект 3"/>
          <p:cNvSpPr>
            <a:spLocks noGrp="1"/>
          </p:cNvSpPr>
          <p:nvPr>
            <p:ph sz="half" idx="2"/>
          </p:nvPr>
        </p:nvSpPr>
        <p:spPr>
          <a:xfrm>
            <a:off x="495300" y="2174875"/>
            <a:ext cx="437687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Текст 4"/>
          <p:cNvSpPr>
            <a:spLocks noGrp="1"/>
          </p:cNvSpPr>
          <p:nvPr>
            <p:ph type="body" sz="quarter" idx="3"/>
          </p:nvPr>
        </p:nvSpPr>
        <p:spPr>
          <a:xfrm>
            <a:off x="5032111" y="1535113"/>
            <a:ext cx="437859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6" name="Объект 5"/>
          <p:cNvSpPr>
            <a:spLocks noGrp="1"/>
          </p:cNvSpPr>
          <p:nvPr>
            <p:ph sz="quarter" idx="4"/>
          </p:nvPr>
        </p:nvSpPr>
        <p:spPr>
          <a:xfrm>
            <a:off x="5032111" y="2174875"/>
            <a:ext cx="437859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7" name="Замещающая дата 6"/>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8" name="Замещающий нижний колонтитул 7"/>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9" name="Замещающий номер слайда 8"/>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Замещающая дата 2"/>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ижний колонтитул 3"/>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омер слайда 4"/>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Замещающая дата 1"/>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3" name="Замещающий нижний колонтитул 2"/>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омер слайда 3"/>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3050"/>
            <a:ext cx="3259006" cy="1162050"/>
          </a:xfrm>
        </p:spPr>
        <p:txBody>
          <a:bodyPr anchor="b"/>
          <a:lstStyle>
            <a:lvl1pPr algn="l">
              <a:defRPr sz="2000" b="1"/>
            </a:lvl1pPr>
          </a:lstStyle>
          <a:p>
            <a:r>
              <a:rPr lang="ru-RU" noProof="1"/>
              <a:t>Образец заголовка</a:t>
            </a:r>
          </a:p>
        </p:txBody>
      </p:sp>
      <p:sp>
        <p:nvSpPr>
          <p:cNvPr id="3" name="Объект 2"/>
          <p:cNvSpPr>
            <a:spLocks noGrp="1"/>
          </p:cNvSpPr>
          <p:nvPr>
            <p:ph idx="1"/>
          </p:nvPr>
        </p:nvSpPr>
        <p:spPr>
          <a:xfrm>
            <a:off x="3872971" y="273051"/>
            <a:ext cx="5537729"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Текст 3"/>
          <p:cNvSpPr>
            <a:spLocks noGrp="1"/>
          </p:cNvSpPr>
          <p:nvPr>
            <p:ph type="body" sz="half" idx="2"/>
          </p:nvPr>
        </p:nvSpPr>
        <p:spPr>
          <a:xfrm>
            <a:off x="495300" y="1435101"/>
            <a:ext cx="3259006"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941645" y="4800600"/>
            <a:ext cx="5943600" cy="566738"/>
          </a:xfrm>
        </p:spPr>
        <p:txBody>
          <a:bodyPr anchor="b"/>
          <a:lstStyle>
            <a:lvl1pPr algn="l">
              <a:defRPr sz="2000" b="1"/>
            </a:lvl1pPr>
          </a:lstStyle>
          <a:p>
            <a:r>
              <a:rPr lang="ru-RU" noProof="1"/>
              <a:t>Образец заголовка</a:t>
            </a:r>
          </a:p>
        </p:txBody>
      </p:sp>
      <p:sp>
        <p:nvSpPr>
          <p:cNvPr id="3" name="Рисунок 2"/>
          <p:cNvSpPr>
            <a:spLocks noGrp="1"/>
          </p:cNvSpPr>
          <p:nvPr>
            <p:ph type="pic" idx="1"/>
          </p:nvPr>
        </p:nvSpPr>
        <p:spPr>
          <a:xfrm>
            <a:off x="1941645" y="612775"/>
            <a:ext cx="5943600" cy="4114800"/>
          </a:xfrm>
        </p:spPr>
        <p:txBody>
          <a:bodyPr vert="horz" wrap="square" lIns="91440" tIns="45720" rIns="91440" bIns="45720" numCol="1" rtlCol="0" anchor="t" anchorCtr="0" compatLnSpc="1">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marL="0" marR="0" lvl="0" indent="0" algn="l" defTabSz="914400" rtl="0" eaLnBrk="0" fontAlgn="base" latinLnBrk="0" hangingPunct="0">
              <a:lnSpc>
                <a:spcPct val="100000"/>
              </a:lnSpc>
              <a:spcBef>
                <a:spcPct val="20000"/>
              </a:spcBef>
              <a:spcAft>
                <a:spcPct val="0"/>
              </a:spcAft>
              <a:buClrTx/>
              <a:buSzTx/>
              <a:buFont typeface="Arial" panose="020B0604020202020204" pitchFamily="34" charset="0"/>
              <a:buNone/>
              <a:defRPr/>
            </a:pPr>
            <a:endParaRPr kumimoji="0" lang="ru-RU" sz="3200" b="0" i="0" u="none" strike="noStrike" kern="1200" cap="none" spc="0" normalizeH="0" baseline="0" noProof="0">
              <a:ln>
                <a:noFill/>
              </a:ln>
              <a:solidFill>
                <a:schemeClr val="tx1"/>
              </a:solidFill>
              <a:effectLst/>
              <a:uLnTx/>
              <a:uFillTx/>
              <a:latin typeface="+mn-lt"/>
              <a:ea typeface="+mn-ea"/>
              <a:cs typeface="+mn-cs"/>
            </a:endParaRPr>
          </a:p>
        </p:txBody>
      </p:sp>
      <p:sp>
        <p:nvSpPr>
          <p:cNvPr id="4" name="Текст 3"/>
          <p:cNvSpPr>
            <a:spLocks noGrp="1"/>
          </p:cNvSpPr>
          <p:nvPr>
            <p:ph type="body" sz="half" idx="2"/>
          </p:nvPr>
        </p:nvSpPr>
        <p:spPr>
          <a:xfrm>
            <a:off x="1941645"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Заголовок 1"/>
          <p:cNvSpPr>
            <a:spLocks noGrp="1"/>
          </p:cNvSpPr>
          <p:nvPr>
            <p:ph type="title"/>
          </p:nvPr>
        </p:nvSpPr>
        <p:spPr>
          <a:xfrm>
            <a:off x="495300" y="274638"/>
            <a:ext cx="8915400" cy="1143000"/>
          </a:xfrm>
          <a:prstGeom prst="rect">
            <a:avLst/>
          </a:prstGeom>
          <a:noFill/>
          <a:ln w="9525">
            <a:noFill/>
          </a:ln>
        </p:spPr>
        <p:txBody>
          <a:bodyPr anchor="ctr"/>
          <a:lstStyle/>
          <a:p>
            <a:pPr lvl="0"/>
            <a:r>
              <a:rPr lang="ru-RU" altLang="ru-RU" dirty="0"/>
              <a:t>Образец заголовка</a:t>
            </a:r>
          </a:p>
        </p:txBody>
      </p:sp>
      <p:sp>
        <p:nvSpPr>
          <p:cNvPr id="1027" name="Текст 2"/>
          <p:cNvSpPr>
            <a:spLocks noGrp="1"/>
          </p:cNvSpPr>
          <p:nvPr>
            <p:ph type="body"/>
          </p:nvPr>
        </p:nvSpPr>
        <p:spPr>
          <a:xfrm>
            <a:off x="495300" y="1600200"/>
            <a:ext cx="8915400" cy="4525963"/>
          </a:xfrm>
          <a:prstGeom prst="rect">
            <a:avLst/>
          </a:prstGeom>
          <a:noFill/>
          <a:ln w="9525">
            <a:noFill/>
          </a:ln>
        </p:spPr>
        <p:txBody>
          <a:bodyPr/>
          <a:lstStyle/>
          <a:p>
            <a:pPr lvl="0"/>
            <a:r>
              <a:rPr lang="ru-RU" altLang="ru-RU" dirty="0"/>
              <a:t>Образец текста</a:t>
            </a:r>
          </a:p>
          <a:p>
            <a:pPr lvl="1"/>
            <a:r>
              <a:rPr lang="ru-RU" altLang="ru-RU" dirty="0"/>
              <a:t>Второй уровень</a:t>
            </a:r>
          </a:p>
          <a:p>
            <a:pPr lvl="2"/>
            <a:r>
              <a:rPr lang="ru-RU" altLang="ru-RU" dirty="0"/>
              <a:t>Третий уровень</a:t>
            </a:r>
          </a:p>
          <a:p>
            <a:pPr lvl="3"/>
            <a:r>
              <a:rPr lang="ru-RU" altLang="ru-RU" dirty="0"/>
              <a:t>Четвертый уровень</a:t>
            </a:r>
          </a:p>
          <a:p>
            <a:pPr lvl="4"/>
            <a:r>
              <a:rPr lang="ru-RU" altLang="ru-RU" dirty="0"/>
              <a:t>Пятый уровень</a:t>
            </a:r>
          </a:p>
        </p:txBody>
      </p:sp>
      <p:sp>
        <p:nvSpPr>
          <p:cNvPr id="4" name="Дата 3"/>
          <p:cNvSpPr>
            <a:spLocks noGrp="1"/>
          </p:cNvSpPr>
          <p:nvPr>
            <p:ph type="dt" sz="half" idx="2"/>
          </p:nvPr>
        </p:nvSpPr>
        <p:spPr>
          <a:xfrm>
            <a:off x="495300" y="6356350"/>
            <a:ext cx="2311400" cy="365125"/>
          </a:xfrm>
          <a:prstGeom prst="rect">
            <a:avLst/>
          </a:prstGeom>
        </p:spPr>
        <p:txBody>
          <a:bodyPr vert="horz" wrap="square" lIns="91440" tIns="45720" rIns="91440" bIns="45720" numCol="1" anchor="ctr" anchorCtr="0" compatLnSpc="1"/>
          <a:lstStyle>
            <a:lvl1pPr>
              <a:defRPr sz="1200" smtClean="0">
                <a:solidFill>
                  <a:srgbClr val="898989"/>
                </a:solidFill>
              </a:defRPr>
            </a:lvl1p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Нижний колонтитул 4"/>
          <p:cNvSpPr>
            <a:spLocks noGrp="1"/>
          </p:cNvSpPr>
          <p:nvPr>
            <p:ph type="ftr" sz="quarter" idx="3"/>
          </p:nvPr>
        </p:nvSpPr>
        <p:spPr>
          <a:xfrm>
            <a:off x="3384550" y="6356350"/>
            <a:ext cx="3136900" cy="365125"/>
          </a:xfrm>
          <a:prstGeom prst="rect">
            <a:avLst/>
          </a:prstGeom>
        </p:spPr>
        <p:txBody>
          <a:bodyPr vert="horz" wrap="square" lIns="91440" tIns="45720" rIns="91440" bIns="45720" numCol="1" anchor="ctr" anchorCtr="0" compatLnSpc="1"/>
          <a:lstStyle>
            <a:lvl1pPr algn="ctr">
              <a:defRPr sz="1200" smtClean="0">
                <a:solidFill>
                  <a:srgbClr val="898989"/>
                </a:solidFill>
              </a:defRPr>
            </a:lvl1p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Номер слайда 5"/>
          <p:cNvSpPr>
            <a:spLocks noGrp="1"/>
          </p:cNvSpPr>
          <p:nvPr>
            <p:ph type="sldNum" sz="quarter" idx="4"/>
          </p:nvPr>
        </p:nvSpPr>
        <p:spPr>
          <a:xfrm>
            <a:off x="7099300" y="6356350"/>
            <a:ext cx="2311400" cy="365125"/>
          </a:xfrm>
          <a:prstGeom prst="rect">
            <a:avLst/>
          </a:prstGeom>
        </p:spPr>
        <p:txBody>
          <a:bodyPr vert="horz" wrap="square" lIns="91440" tIns="45720" rIns="91440" bIns="45720" numCol="1" anchor="ctr" anchorCtr="0" compatLnSpc="1"/>
          <a:lstStyle>
            <a:lvl1pPr algn="r">
              <a:defRPr sz="1200">
                <a:solidFill>
                  <a:srgbClr val="898989"/>
                </a:solidFill>
              </a:defRPr>
            </a:lvl1p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ftr="0" dt="0"/>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anose="020F0502020204030204" pitchFamily="34" charset="0"/>
        </a:defRPr>
      </a:lvl2pPr>
      <a:lvl3pPr algn="ctr" rtl="0" eaLnBrk="0" fontAlgn="base" hangingPunct="0">
        <a:spcBef>
          <a:spcPct val="0"/>
        </a:spcBef>
        <a:spcAft>
          <a:spcPct val="0"/>
        </a:spcAft>
        <a:defRPr sz="4400">
          <a:solidFill>
            <a:schemeClr val="tx1"/>
          </a:solidFill>
          <a:latin typeface="Calibri" panose="020F0502020204030204" pitchFamily="34" charset="0"/>
        </a:defRPr>
      </a:lvl3pPr>
      <a:lvl4pPr algn="ctr" rtl="0" eaLnBrk="0" fontAlgn="base" hangingPunct="0">
        <a:spcBef>
          <a:spcPct val="0"/>
        </a:spcBef>
        <a:spcAft>
          <a:spcPct val="0"/>
        </a:spcAft>
        <a:defRPr sz="4400">
          <a:solidFill>
            <a:schemeClr val="tx1"/>
          </a:solidFill>
          <a:latin typeface="Calibri" panose="020F0502020204030204" pitchFamily="34" charset="0"/>
        </a:defRPr>
      </a:lvl4pPr>
      <a:lvl5pPr algn="ctr" rtl="0" eaLnBrk="0" fontAlgn="base" hangingPunct="0">
        <a:spcBef>
          <a:spcPct val="0"/>
        </a:spcBef>
        <a:spcAft>
          <a:spcPct val="0"/>
        </a:spcAft>
        <a:defRPr sz="4400">
          <a:solidFill>
            <a:schemeClr val="tx1"/>
          </a:solidFill>
          <a:latin typeface="Calibri" panose="020F0502020204030204" pitchFamily="34" charset="0"/>
        </a:defRPr>
      </a:lvl5pPr>
      <a:lvl6pPr marL="457200" algn="ctr" rtl="0" fontAlgn="base">
        <a:spcBef>
          <a:spcPct val="0"/>
        </a:spcBef>
        <a:spcAft>
          <a:spcPct val="0"/>
        </a:spcAft>
        <a:defRPr sz="4400">
          <a:solidFill>
            <a:schemeClr val="tx1"/>
          </a:solidFill>
          <a:latin typeface="Calibri" panose="020F0502020204030204" pitchFamily="34" charset="0"/>
        </a:defRPr>
      </a:lvl6pPr>
      <a:lvl7pPr marL="914400" algn="ctr" rtl="0" fontAlgn="base">
        <a:spcBef>
          <a:spcPct val="0"/>
        </a:spcBef>
        <a:spcAft>
          <a:spcPct val="0"/>
        </a:spcAft>
        <a:defRPr sz="4400">
          <a:solidFill>
            <a:schemeClr val="tx1"/>
          </a:solidFill>
          <a:latin typeface="Calibri" panose="020F0502020204030204" pitchFamily="34" charset="0"/>
        </a:defRPr>
      </a:lvl7pPr>
      <a:lvl8pPr marL="1371600" algn="ctr" rtl="0" fontAlgn="base">
        <a:spcBef>
          <a:spcPct val="0"/>
        </a:spcBef>
        <a:spcAft>
          <a:spcPct val="0"/>
        </a:spcAft>
        <a:defRPr sz="4400">
          <a:solidFill>
            <a:schemeClr val="tx1"/>
          </a:solidFill>
          <a:latin typeface="Calibri" panose="020F0502020204030204" pitchFamily="34" charset="0"/>
        </a:defRPr>
      </a:lvl8pPr>
      <a:lvl9pPr marL="1828800" algn="ctr" rtl="0" fontAlgn="base">
        <a:spcBef>
          <a:spcPct val="0"/>
        </a:spcBef>
        <a:spcAft>
          <a:spcPct val="0"/>
        </a:spcAft>
        <a:defRPr sz="4400">
          <a:solidFill>
            <a:schemeClr val="tx1"/>
          </a:solidFill>
          <a:latin typeface="Calibri" panose="020F0502020204030204" pitchFamily="34" charset="0"/>
        </a:defRPr>
      </a:lvl9pPr>
    </p:titleStyle>
    <p:bodyStyle>
      <a:lvl1pPr marL="342900" indent="-342900" algn="l"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hyperlink" Target="mailto:rse.kazhydromet@gmail.com" TargetMode="External"/><Relationship Id="rId2" Type="http://schemas.openxmlformats.org/officeDocument/2006/relationships/hyperlink" Target="mailto:pressmeteo@gmail.com" TargetMode="Externa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37125" y="115888"/>
            <a:ext cx="15875" cy="6624638"/>
          </a:xfrm>
          <a:prstGeom prst="line">
            <a:avLst/>
          </a:prstGeom>
        </p:spPr>
        <p:style>
          <a:lnRef idx="1">
            <a:schemeClr val="accent1"/>
          </a:lnRef>
          <a:fillRef idx="0">
            <a:schemeClr val="accent1"/>
          </a:fillRef>
          <a:effectRef idx="0">
            <a:schemeClr val="accent1"/>
          </a:effectRef>
          <a:fontRef idx="minor">
            <a:schemeClr val="tx1"/>
          </a:fontRef>
        </p:style>
      </p:cxnSp>
      <p:graphicFrame>
        <p:nvGraphicFramePr>
          <p:cNvPr id="2056" name="Таблица 2055"/>
          <p:cNvGraphicFramePr/>
          <p:nvPr>
            <p:extLst>
              <p:ext uri="{D42A27DB-BD31-4B8C-83A1-F6EECF244321}">
                <p14:modId xmlns:p14="http://schemas.microsoft.com/office/powerpoint/2010/main" val="2959665041"/>
              </p:ext>
            </p:extLst>
          </p:nvPr>
        </p:nvGraphicFramePr>
        <p:xfrm>
          <a:off x="344488" y="6392863"/>
          <a:ext cx="4465638" cy="347663"/>
        </p:xfrm>
        <a:graphic>
          <a:graphicData uri="http://schemas.openxmlformats.org/drawingml/2006/table">
            <a:tbl>
              <a:tblPr/>
              <a:tblGrid>
                <a:gridCol w="4465638">
                  <a:extLst>
                    <a:ext uri="{9D8B030D-6E8A-4147-A177-3AD203B41FA5}">
                      <a16:colId xmlns:a16="http://schemas.microsoft.com/office/drawing/2014/main" val="20000"/>
                    </a:ext>
                  </a:extLst>
                </a:gridCol>
              </a:tblGrid>
              <a:tr h="3476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altLang="x-none" sz="1200" b="1" i="1" dirty="0" err="1">
                          <a:solidFill>
                            <a:srgbClr val="002060"/>
                          </a:solidFill>
                          <a:latin typeface="Times New Roman" panose="02020603050405020304" pitchFamily="18" charset="0"/>
                          <a:cs typeface="Times New Roman" panose="02020603050405020304" pitchFamily="18" charset="0"/>
                        </a:rPr>
                        <a:t>Талдықорған</a:t>
                      </a:r>
                      <a:r>
                        <a:rPr lang="ru-RU" altLang="x-none" sz="1200" b="1" i="1" dirty="0">
                          <a:solidFill>
                            <a:srgbClr val="002060"/>
                          </a:solidFill>
                          <a:latin typeface="Times New Roman" panose="02020603050405020304" pitchFamily="18" charset="0"/>
                          <a:cs typeface="Times New Roman" panose="02020603050405020304" pitchFamily="18" charset="0"/>
                        </a:rPr>
                        <a:t> қ.</a:t>
                      </a:r>
                      <a:endParaRPr lang="en-US"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sp>
        <p:nvSpPr>
          <p:cNvPr id="17" name="TextBox 7"/>
          <p:cNvSpPr txBox="1"/>
          <p:nvPr/>
        </p:nvSpPr>
        <p:spPr>
          <a:xfrm>
            <a:off x="128588" y="215900"/>
            <a:ext cx="4824413" cy="707886"/>
          </a:xfrm>
          <a:prstGeom prst="rect">
            <a:avLst/>
          </a:prstGeom>
          <a:noFill/>
          <a:ln w="9525">
            <a:noFill/>
          </a:ln>
        </p:spPr>
        <p:txBody>
          <a:bodyPr>
            <a:spAutoFit/>
          </a:bodyPr>
          <a:lstStyle/>
          <a:p>
            <a:pPr algn="ctr"/>
            <a:r>
              <a:rPr lang="ru-RU" altLang="ru-RU" sz="1400" b="1" dirty="0" err="1">
                <a:solidFill>
                  <a:srgbClr val="0070C0"/>
                </a:solidFill>
                <a:latin typeface="Times New Roman" panose="02020603050405020304" pitchFamily="18" charset="0"/>
                <a:cs typeface="Times New Roman" panose="02020603050405020304" pitchFamily="18" charset="0"/>
              </a:rPr>
              <a:t>Қазақстан</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Республикасының</a:t>
            </a:r>
            <a:r>
              <a:rPr lang="ru-RU" altLang="ru-RU" sz="1400" b="1" dirty="0">
                <a:solidFill>
                  <a:srgbClr val="0070C0"/>
                </a:solidFill>
                <a:latin typeface="Times New Roman" panose="02020603050405020304" pitchFamily="18" charset="0"/>
                <a:cs typeface="Times New Roman" panose="02020603050405020304" pitchFamily="18" charset="0"/>
              </a:rPr>
              <a:t> Экология, геология </a:t>
            </a:r>
            <a:r>
              <a:rPr lang="ru-RU" altLang="ru-RU" sz="1400" b="1" dirty="0" err="1">
                <a:solidFill>
                  <a:srgbClr val="0070C0"/>
                </a:solidFill>
                <a:latin typeface="Times New Roman" panose="02020603050405020304" pitchFamily="18" charset="0"/>
                <a:cs typeface="Times New Roman" panose="02020603050405020304" pitchFamily="18" charset="0"/>
              </a:rPr>
              <a:t>және</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табиғи</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ресурстар</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министрлігі</a:t>
            </a:r>
            <a:r>
              <a:rPr lang="ru-RU" altLang="ru-RU" sz="1400" b="1" dirty="0">
                <a:solidFill>
                  <a:srgbClr val="0070C0"/>
                </a:solidFill>
                <a:latin typeface="Times New Roman" panose="02020603050405020304" pitchFamily="18" charset="0"/>
                <a:cs typeface="Times New Roman" panose="02020603050405020304" pitchFamily="18" charset="0"/>
              </a:rPr>
              <a:t> </a:t>
            </a:r>
          </a:p>
          <a:p>
            <a:pPr algn="ctr"/>
            <a:r>
              <a:rPr lang="ru-RU" altLang="ru-RU" sz="1200" b="1" dirty="0">
                <a:solidFill>
                  <a:srgbClr val="0070C0"/>
                </a:solidFill>
                <a:latin typeface="Times New Roman" panose="02020603050405020304" pitchFamily="18" charset="0"/>
                <a:cs typeface="Times New Roman" panose="02020603050405020304" pitchFamily="18" charset="0"/>
              </a:rPr>
              <a:t>«КАЗГИДРОМЕТ» РМК</a:t>
            </a:r>
            <a:endParaRPr lang="ru-RU" altLang="ru-RU" sz="1200" b="1" dirty="0">
              <a:solidFill>
                <a:srgbClr val="0070C0"/>
              </a:solidFill>
              <a:latin typeface="Times New Roman" panose="02020603050405020304" pitchFamily="18" charset="0"/>
              <a:ea typeface="Times New Roman" panose="02020603050405020304" pitchFamily="18" charset="0"/>
            </a:endParaRPr>
          </a:p>
        </p:txBody>
      </p:sp>
      <p:pic>
        <p:nvPicPr>
          <p:cNvPr id="18" name="Рисунок 1"/>
          <p:cNvPicPr>
            <a:picLocks noChangeAspect="1"/>
          </p:cNvPicPr>
          <p:nvPr/>
        </p:nvPicPr>
        <p:blipFill>
          <a:blip r:embed="rId2" cstate="print"/>
          <a:srcRect t="17818" b="17471"/>
          <a:stretch>
            <a:fillRect/>
          </a:stretch>
        </p:blipFill>
        <p:spPr>
          <a:xfrm>
            <a:off x="1352600" y="1023798"/>
            <a:ext cx="2028825" cy="1312863"/>
          </a:xfrm>
          <a:prstGeom prst="rect">
            <a:avLst/>
          </a:prstGeom>
          <a:noFill/>
          <a:ln w="9525">
            <a:noFill/>
          </a:ln>
        </p:spPr>
      </p:pic>
      <p:graphicFrame>
        <p:nvGraphicFramePr>
          <p:cNvPr id="19" name="Таблица 18"/>
          <p:cNvGraphicFramePr/>
          <p:nvPr>
            <p:extLst>
              <p:ext uri="{D42A27DB-BD31-4B8C-83A1-F6EECF244321}">
                <p14:modId xmlns:p14="http://schemas.microsoft.com/office/powerpoint/2010/main" val="3158499946"/>
              </p:ext>
            </p:extLst>
          </p:nvPr>
        </p:nvGraphicFramePr>
        <p:xfrm>
          <a:off x="307975" y="2588895"/>
          <a:ext cx="4465638" cy="2392680"/>
        </p:xfrm>
        <a:graphic>
          <a:graphicData uri="http://schemas.openxmlformats.org/drawingml/2006/table">
            <a:tbl>
              <a:tblPr/>
              <a:tblGrid>
                <a:gridCol w="4465638">
                  <a:extLst>
                    <a:ext uri="{9D8B030D-6E8A-4147-A177-3AD203B41FA5}">
                      <a16:colId xmlns:a16="http://schemas.microsoft.com/office/drawing/2014/main" val="20000"/>
                    </a:ext>
                  </a:extLst>
                </a:gridCol>
              </a:tblGrid>
              <a:tr h="235227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altLang="x-none" sz="1600" b="1" i="1" dirty="0">
                          <a:solidFill>
                            <a:srgbClr val="002060"/>
                          </a:solidFill>
                          <a:latin typeface="Times New Roman" panose="02020603050405020304" pitchFamily="18" charset="0"/>
                          <a:cs typeface="Times New Roman" panose="02020603050405020304" pitchFamily="18" charset="0"/>
                        </a:rPr>
                        <a:t>№ 296 КҮНДЕЛІКТІ</a:t>
                      </a:r>
                    </a:p>
                    <a:p>
                      <a:pPr lvl="0" algn="ctr" eaLnBrk="1" hangingPunct="1">
                        <a:buNone/>
                      </a:pPr>
                      <a:endParaRPr lang="ru-RU" altLang="x-none" sz="16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ru-RU" altLang="x-none" sz="1600" b="1" i="1" dirty="0">
                          <a:solidFill>
                            <a:srgbClr val="002060"/>
                          </a:solidFill>
                          <a:latin typeface="Times New Roman" panose="02020603050405020304" pitchFamily="18" charset="0"/>
                          <a:cs typeface="Times New Roman" panose="02020603050405020304" pitchFamily="18" charset="0"/>
                        </a:rPr>
                        <a:t>АУА БАССЕЙНІНІҢ ЖАЙ-КҮЙІ БЮЛЛЕТЕНІ</a:t>
                      </a:r>
                    </a:p>
                    <a:p>
                      <a:pPr lvl="0" algn="ctr" eaLnBrk="1" hangingPunct="1">
                        <a:buNone/>
                      </a:pPr>
                      <a:endParaRPr lang="ru-RU" altLang="x-none" sz="16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ru-RU" altLang="x-none" sz="1200" b="1" i="1" dirty="0" err="1">
                          <a:solidFill>
                            <a:srgbClr val="002060"/>
                          </a:solidFill>
                          <a:latin typeface="Times New Roman" panose="02020603050405020304" pitchFamily="18" charset="0"/>
                          <a:cs typeface="Times New Roman" panose="02020603050405020304" pitchFamily="18" charset="0"/>
                        </a:rPr>
                        <a:t>Талдықорған  қ.</a:t>
                      </a:r>
                      <a:endParaRPr lang="en-US" altLang="x-none" sz="12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zh-CN"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100" dirty="0">
                        <a:solidFill>
                          <a:srgbClr val="000000"/>
                        </a:solidFill>
                        <a:latin typeface="Times New Roman" panose="02020603050405020304" pitchFamily="18" charset="0"/>
                        <a:cs typeface="Times New Roman" panose="02020603050405020304" pitchFamily="18" charset="0"/>
                      </a:endParaRPr>
                    </a:p>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tabLst/>
                        <a:defRPr/>
                      </a:pPr>
                      <a:r>
                        <a:rPr lang="kk-KZ" altLang="zh-CN" sz="1200" b="1" i="1" dirty="0">
                          <a:solidFill>
                            <a:srgbClr val="002060"/>
                          </a:solidFill>
                          <a:latin typeface="Times New Roman" panose="02020603050405020304" pitchFamily="18" charset="0"/>
                          <a:cs typeface="Times New Roman" panose="02020603050405020304" pitchFamily="18" charset="0"/>
                        </a:rPr>
                        <a:t>2022</a:t>
                      </a:r>
                      <a:r>
                        <a:rPr lang="kk-KZ" altLang="zh-CN" sz="1200" b="1" i="1" baseline="0" dirty="0">
                          <a:solidFill>
                            <a:srgbClr val="002060"/>
                          </a:solidFill>
                          <a:latin typeface="Times New Roman" panose="02020603050405020304" pitchFamily="18" charset="0"/>
                          <a:cs typeface="Times New Roman" panose="02020603050405020304" pitchFamily="18" charset="0"/>
                        </a:rPr>
                        <a:t> жыл 23 қазан</a:t>
                      </a:r>
                      <a:endParaRPr lang="zh-CN"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graphicFrame>
        <p:nvGraphicFramePr>
          <p:cNvPr id="24" name="Таблица 23"/>
          <p:cNvGraphicFramePr/>
          <p:nvPr>
            <p:extLst>
              <p:ext uri="{D42A27DB-BD31-4B8C-83A1-F6EECF244321}">
                <p14:modId xmlns:p14="http://schemas.microsoft.com/office/powerpoint/2010/main" val="2192537214"/>
              </p:ext>
            </p:extLst>
          </p:nvPr>
        </p:nvGraphicFramePr>
        <p:xfrm>
          <a:off x="4972465" y="6440248"/>
          <a:ext cx="4789072" cy="465878"/>
        </p:xfrm>
        <a:graphic>
          <a:graphicData uri="http://schemas.openxmlformats.org/drawingml/2006/table">
            <a:tbl>
              <a:tblPr/>
              <a:tblGrid>
                <a:gridCol w="4789072">
                  <a:extLst>
                    <a:ext uri="{9D8B030D-6E8A-4147-A177-3AD203B41FA5}">
                      <a16:colId xmlns:a16="http://schemas.microsoft.com/office/drawing/2014/main" val="20000"/>
                    </a:ext>
                  </a:extLst>
                </a:gridCol>
              </a:tblGrid>
              <a:tr h="310585">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just" eaLnBrk="1" hangingPunct="1">
                        <a:buNone/>
                      </a:pPr>
                      <a:r>
                        <a:rPr lang="ru-RU" sz="700" i="1" dirty="0">
                          <a:latin typeface="Times New Roman" panose="02020603050405020304" pitchFamily="18" charset="0"/>
                          <a:cs typeface="Times New Roman" panose="02020603050405020304" pitchFamily="18" charset="0"/>
                        </a:rPr>
                        <a:t>28.02.2015 ж. №168 "</a:t>
                      </a:r>
                      <a:r>
                        <a:rPr lang="ru-RU" sz="700" i="1" dirty="0" err="1">
                          <a:latin typeface="Times New Roman" panose="02020603050405020304" pitchFamily="18" charset="0"/>
                          <a:cs typeface="Times New Roman" panose="02020603050405020304" pitchFamily="18" charset="0"/>
                        </a:rPr>
                        <a:t>атмосфералық</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ауаға</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қатысты</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санитарлық-эпидемиологиялық</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ережелер</a:t>
                      </a:r>
                      <a:r>
                        <a:rPr lang="ru-RU" sz="700" i="1" dirty="0">
                          <a:latin typeface="Times New Roman" panose="02020603050405020304" pitchFamily="18" charset="0"/>
                          <a:cs typeface="Times New Roman" panose="02020603050405020304" pitchFamily="18" charset="0"/>
                        </a:rPr>
                        <a:t> мен </a:t>
                      </a:r>
                      <a:r>
                        <a:rPr lang="ru-RU" sz="700" i="1" dirty="0" err="1">
                          <a:latin typeface="Times New Roman" panose="02020603050405020304" pitchFamily="18" charset="0"/>
                          <a:cs typeface="Times New Roman" panose="02020603050405020304" pitchFamily="18" charset="0"/>
                        </a:rPr>
                        <a:t>нормаларға</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сәйкес</a:t>
                      </a:r>
                      <a:r>
                        <a:rPr lang="ru-RU" sz="700" i="1" dirty="0">
                          <a:latin typeface="Times New Roman" panose="02020603050405020304" pitchFamily="18" charset="0"/>
                          <a:cs typeface="Times New Roman" panose="02020603050405020304" pitchFamily="18" charset="0"/>
                        </a:rPr>
                        <a:t> ШЖШ</a:t>
                      </a:r>
                      <a:endParaRPr lang="ru-RU" altLang="en-US" sz="700" i="1" dirty="0">
                        <a:solidFill>
                          <a:srgbClr val="000000"/>
                        </a:solidFill>
                        <a:latin typeface="Times New Roman" panose="02020603050405020304" pitchFamily="18" charset="0"/>
                        <a:ea typeface="Times New Roman" panose="02020603050405020304" pitchFamily="18"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15529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just" eaLnBrk="1" hangingPunct="1">
                        <a:buNone/>
                      </a:pPr>
                      <a:endParaRPr lang="ru-RU" altLang="en-US" sz="700" i="1" dirty="0">
                        <a:solidFill>
                          <a:srgbClr val="000000"/>
                        </a:solidFill>
                        <a:latin typeface="Calibri" panose="020F0502020204030204" pitchFamily="34"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14" name="Прямоугольник 21"/>
          <p:cNvSpPr/>
          <p:nvPr/>
        </p:nvSpPr>
        <p:spPr>
          <a:xfrm>
            <a:off x="4972465" y="3482705"/>
            <a:ext cx="4789072" cy="461665"/>
          </a:xfrm>
          <a:prstGeom prst="rect">
            <a:avLst/>
          </a:prstGeom>
          <a:noFill/>
          <a:ln w="9525">
            <a:noFill/>
          </a:ln>
        </p:spPr>
        <p:txBody>
          <a:bodyPr wrap="square">
            <a:spAutoFit/>
          </a:bodyPr>
          <a:lstStyle/>
          <a:p>
            <a:pPr algn="ctr"/>
            <a:r>
              <a:rPr lang="ru-RU" altLang="ru-RU" sz="1200" b="1" dirty="0">
                <a:latin typeface="Times New Roman" panose="02020603050405020304" pitchFamily="18" charset="0"/>
                <a:cs typeface="Times New Roman" panose="02020603050405020304" pitchFamily="18" charset="0"/>
              </a:rPr>
              <a:t>2022 </a:t>
            </a:r>
            <a:r>
              <a:rPr lang="ru-RU" altLang="ru-RU" sz="1200" b="1" dirty="0" err="1">
                <a:latin typeface="Times New Roman" panose="02020603050405020304" pitchFamily="18" charset="0"/>
                <a:cs typeface="Times New Roman" panose="02020603050405020304" pitchFamily="18" charset="0"/>
              </a:rPr>
              <a:t>жылғы </a:t>
            </a:r>
            <a:r>
              <a:rPr lang="ru-RU" altLang="ru-RU" sz="1200" b="1" dirty="0">
                <a:latin typeface="Times New Roman" panose="02020603050405020304" pitchFamily="18" charset="0"/>
                <a:cs typeface="Times New Roman" panose="02020603050405020304" pitchFamily="18" charset="0"/>
              </a:rPr>
              <a:t>23 </a:t>
            </a:r>
            <a:r>
              <a:rPr lang="kk-KZ" sz="1200" b="1" dirty="0">
                <a:latin typeface="Times New Roman" pitchFamily="18" charset="0"/>
                <a:cs typeface="Times New Roman" pitchFamily="18" charset="0"/>
              </a:rPr>
              <a:t>қазан </a:t>
            </a:r>
            <a:r>
              <a:rPr lang="ru-RU" sz="1200" b="1" dirty="0" err="1">
                <a:latin typeface="Times New Roman" pitchFamily="18" charset="0"/>
                <a:cs typeface="Times New Roman" pitchFamily="18" charset="0"/>
              </a:rPr>
              <a:t>Т</a:t>
            </a:r>
            <a:r>
              <a:rPr lang="ru-RU" altLang="ru-RU" sz="1200" b="1" dirty="0" err="1">
                <a:latin typeface="Times New Roman" panose="02020603050405020304" pitchFamily="18" charset="0"/>
                <a:cs typeface="Times New Roman" panose="02020603050405020304" pitchFamily="18" charset="0"/>
              </a:rPr>
              <a:t>алдықорған </a:t>
            </a:r>
            <a:r>
              <a:rPr lang="ru-RU" altLang="ru-RU" sz="1200" b="1" dirty="0">
                <a:latin typeface="Times New Roman" panose="02020603050405020304" pitchFamily="18" charset="0"/>
                <a:cs typeface="Times New Roman" panose="02020603050405020304" pitchFamily="18" charset="0"/>
              </a:rPr>
              <a:t>қ. </a:t>
            </a:r>
            <a:r>
              <a:rPr lang="ru-RU" altLang="ru-RU" sz="1200" b="1" dirty="0" err="1">
                <a:latin typeface="Times New Roman" panose="02020603050405020304" pitchFamily="18" charset="0"/>
                <a:cs typeface="Times New Roman" panose="02020603050405020304" pitchFamily="18" charset="0"/>
              </a:rPr>
              <a:t>атмосфералық</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ауасының</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жағдайы</a:t>
            </a:r>
            <a:endParaRPr lang="ru-RU" altLang="ru-RU" sz="1200" b="1" dirty="0">
              <a:latin typeface="Times New Roman" panose="02020603050405020304" pitchFamily="18" charset="0"/>
              <a:cs typeface="Times New Roman" panose="02020603050405020304" pitchFamily="18" charset="0"/>
            </a:endParaRPr>
          </a:p>
        </p:txBody>
      </p:sp>
      <p:graphicFrame>
        <p:nvGraphicFramePr>
          <p:cNvPr id="15" name="Таблица 2">
            <a:extLst>
              <a:ext uri="{FF2B5EF4-FFF2-40B4-BE49-F238E27FC236}">
                <a16:creationId xmlns:a16="http://schemas.microsoft.com/office/drawing/2014/main" id="{94CC0974-E1E4-47F3-9A8B-49A879A3B96B}"/>
              </a:ext>
            </a:extLst>
          </p:cNvPr>
          <p:cNvGraphicFramePr>
            <a:graphicFrameLocks noGrp="1"/>
          </p:cNvGraphicFramePr>
          <p:nvPr>
            <p:extLst>
              <p:ext uri="{D42A27DB-BD31-4B8C-83A1-F6EECF244321}">
                <p14:modId xmlns:p14="http://schemas.microsoft.com/office/powerpoint/2010/main" val="2774421164"/>
              </p:ext>
            </p:extLst>
          </p:nvPr>
        </p:nvGraphicFramePr>
        <p:xfrm>
          <a:off x="5013543" y="3941208"/>
          <a:ext cx="4691064" cy="2499360"/>
        </p:xfrm>
        <a:graphic>
          <a:graphicData uri="http://schemas.openxmlformats.org/drawingml/2006/table">
            <a:tbl>
              <a:tblPr firstRow="1" bandRow="1">
                <a:tableStyleId>{5C22544A-7EE6-4342-B048-85BDC9FD1C3A}</a:tableStyleId>
              </a:tblPr>
              <a:tblGrid>
                <a:gridCol w="1805096">
                  <a:extLst>
                    <a:ext uri="{9D8B030D-6E8A-4147-A177-3AD203B41FA5}">
                      <a16:colId xmlns:a16="http://schemas.microsoft.com/office/drawing/2014/main" val="3583770891"/>
                    </a:ext>
                  </a:extLst>
                </a:gridCol>
                <a:gridCol w="1440160">
                  <a:extLst>
                    <a:ext uri="{9D8B030D-6E8A-4147-A177-3AD203B41FA5}">
                      <a16:colId xmlns:a16="http://schemas.microsoft.com/office/drawing/2014/main" val="1276116030"/>
                    </a:ext>
                  </a:extLst>
                </a:gridCol>
                <a:gridCol w="1445808">
                  <a:extLst>
                    <a:ext uri="{9D8B030D-6E8A-4147-A177-3AD203B41FA5}">
                      <a16:colId xmlns:a16="http://schemas.microsoft.com/office/drawing/2014/main" val="2096923049"/>
                    </a:ext>
                  </a:extLst>
                </a:gridCol>
              </a:tblGrid>
              <a:tr h="472917">
                <a:tc>
                  <a:txBody>
                    <a:bodyPr/>
                    <a:lstStyle/>
                    <a:p>
                      <a:pPr algn="ctr"/>
                      <a:r>
                        <a:rPr lang="ru-RU" sz="1000" dirty="0" err="1">
                          <a:solidFill>
                            <a:schemeClr val="tx1"/>
                          </a:solidFill>
                          <a:latin typeface="Times New Roman" panose="02020603050405020304" pitchFamily="18" charset="0"/>
                          <a:cs typeface="Times New Roman" panose="02020603050405020304" pitchFamily="18" charset="0"/>
                        </a:rPr>
                        <a:t>Ластаушы</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Факт </a:t>
                      </a:r>
                      <a:r>
                        <a:rPr lang="ru-RU" sz="1000" dirty="0" err="1">
                          <a:solidFill>
                            <a:schemeClr val="tx1"/>
                          </a:solidFill>
                          <a:latin typeface="Times New Roman" panose="02020603050405020304" pitchFamily="18" charset="0"/>
                          <a:cs typeface="Times New Roman" panose="02020603050405020304" pitchFamily="18" charset="0"/>
                        </a:rPr>
                        <a:t>концентрациясы</a:t>
                      </a:r>
                      <a:r>
                        <a:rPr lang="ru-RU" sz="1000" dirty="0">
                          <a:solidFill>
                            <a:schemeClr val="tx1"/>
                          </a:solidFill>
                          <a:latin typeface="Times New Roman" panose="02020603050405020304" pitchFamily="18" charset="0"/>
                          <a:cs typeface="Times New Roman" panose="02020603050405020304" pitchFamily="18" charset="0"/>
                        </a:rPr>
                        <a:t>, мкг/м3</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ШЖШ асу </a:t>
                      </a:r>
                      <a:r>
                        <a:rPr lang="ru-RU" sz="1000" dirty="0" err="1">
                          <a:solidFill>
                            <a:schemeClr val="tx1"/>
                          </a:solidFill>
                          <a:latin typeface="Times New Roman" panose="02020603050405020304" pitchFamily="18" charset="0"/>
                          <a:cs typeface="Times New Roman" panose="02020603050405020304" pitchFamily="18" charset="0"/>
                        </a:rPr>
                        <a:t>еселігі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611334865"/>
                  </a:ext>
                </a:extLst>
              </a:tr>
              <a:tr h="210185">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ru-RU" sz="1000" dirty="0" err="1">
                          <a:solidFill>
                            <a:schemeClr val="tx1"/>
                          </a:solidFill>
                          <a:latin typeface="Times New Roman" panose="02020603050405020304" pitchFamily="18" charset="0"/>
                          <a:cs typeface="Times New Roman" panose="02020603050405020304" pitchFamily="18" charset="0"/>
                        </a:rPr>
                        <a:t>Қалқыма бөлшектер </a:t>
                      </a:r>
                      <a:r>
                        <a:rPr lang="ru-RU" sz="1000">
                          <a:solidFill>
                            <a:schemeClr val="tx1"/>
                          </a:solidFill>
                          <a:latin typeface="Times New Roman" panose="02020603050405020304" pitchFamily="18" charset="0"/>
                          <a:cs typeface="Times New Roman" panose="02020603050405020304" pitchFamily="18" charset="0"/>
                        </a:rPr>
                        <a:t>РМ-2,5</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530</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3,3</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988232626"/>
                  </a:ext>
                </a:extLst>
              </a:tr>
              <a:tr h="210185">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ru-RU" sz="1000" dirty="0" err="1">
                          <a:solidFill>
                            <a:schemeClr val="tx1"/>
                          </a:solidFill>
                          <a:latin typeface="Times New Roman" panose="02020603050405020304" pitchFamily="18" charset="0"/>
                          <a:cs typeface="Times New Roman" panose="02020603050405020304" pitchFamily="18" charset="0"/>
                        </a:rPr>
                        <a:t>Қалқыма</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бөлшектер</a:t>
                      </a:r>
                      <a:r>
                        <a:rPr lang="ru-RU" sz="1000" dirty="0">
                          <a:solidFill>
                            <a:schemeClr val="tx1"/>
                          </a:solidFill>
                          <a:latin typeface="Times New Roman" panose="02020603050405020304" pitchFamily="18" charset="0"/>
                          <a:cs typeface="Times New Roman" panose="02020603050405020304" pitchFamily="18" charset="0"/>
                        </a:rPr>
                        <a:t> РМ-10</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latin typeface="Times New Roman" panose="02020603050405020304" pitchFamily="18" charset="0"/>
                          <a:cs typeface="Times New Roman" panose="02020603050405020304" pitchFamily="18" charset="0"/>
                        </a:rPr>
                        <a:t>533</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1,8</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0002"/>
                  </a:ext>
                </a:extLst>
              </a:tr>
              <a:tr h="210185">
                <a:tc>
                  <a:txBody>
                    <a:bodyPr/>
                    <a:lstStyle/>
                    <a:p>
                      <a:r>
                        <a:rPr lang="ru-RU" sz="1000" dirty="0" err="1">
                          <a:solidFill>
                            <a:schemeClr val="tx1"/>
                          </a:solidFill>
                          <a:latin typeface="Times New Roman" panose="02020603050405020304" pitchFamily="18" charset="0"/>
                          <a:cs typeface="Times New Roman" panose="02020603050405020304" pitchFamily="18" charset="0"/>
                        </a:rPr>
                        <a:t>Күкірт</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диоксиді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34</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950010825"/>
                  </a:ext>
                </a:extLst>
              </a:tr>
              <a:tr h="210185">
                <a:tc>
                  <a:txBody>
                    <a:bodyPr/>
                    <a:lstStyle/>
                    <a:p>
                      <a:r>
                        <a:rPr lang="kk-KZ" sz="1000">
                          <a:solidFill>
                            <a:schemeClr val="tx1"/>
                          </a:solidFill>
                          <a:latin typeface="Times New Roman" panose="02020603050405020304" pitchFamily="18" charset="0"/>
                          <a:cs typeface="Times New Roman" panose="02020603050405020304" pitchFamily="18" charset="0"/>
                        </a:rPr>
                        <a:t>Көміртек 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9721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1,9</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990536008"/>
                  </a:ext>
                </a:extLst>
              </a:tr>
              <a:tr h="210185">
                <a:tc>
                  <a:txBody>
                    <a:bodyPr/>
                    <a:lstStyle/>
                    <a:p>
                      <a:r>
                        <a:rPr lang="ru-RU" sz="1000" dirty="0">
                          <a:solidFill>
                            <a:schemeClr val="tx1"/>
                          </a:solidFill>
                          <a:latin typeface="Times New Roman" panose="02020603050405020304" pitchFamily="18" charset="0"/>
                          <a:cs typeface="Times New Roman" panose="02020603050405020304" pitchFamily="18" charset="0"/>
                        </a:rPr>
                        <a:t>Азот </a:t>
                      </a:r>
                      <a:r>
                        <a:rPr lang="ru-RU" sz="1000" dirty="0" err="1">
                          <a:solidFill>
                            <a:schemeClr val="tx1"/>
                          </a:solidFill>
                          <a:latin typeface="Times New Roman" panose="02020603050405020304" pitchFamily="18" charset="0"/>
                          <a:cs typeface="Times New Roman" panose="02020603050405020304" pitchFamily="18" charset="0"/>
                        </a:rPr>
                        <a:t>диоксиді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141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0,7</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879239550"/>
                  </a:ext>
                </a:extLst>
              </a:tr>
              <a:tr h="210185">
                <a:tc>
                  <a:txBody>
                    <a:bodyPr/>
                    <a:lstStyle/>
                    <a:p>
                      <a:r>
                        <a:rPr lang="ru-RU" sz="1000" dirty="0">
                          <a:solidFill>
                            <a:schemeClr val="tx1"/>
                          </a:solidFill>
                          <a:latin typeface="Times New Roman" panose="02020603050405020304" pitchFamily="18" charset="0"/>
                          <a:cs typeface="Times New Roman" panose="02020603050405020304" pitchFamily="18" charset="0"/>
                        </a:rPr>
                        <a:t>Азот </a:t>
                      </a:r>
                      <a:r>
                        <a:rPr lang="ru-RU" sz="1000" dirty="0" err="1">
                          <a:solidFill>
                            <a:schemeClr val="tx1"/>
                          </a:solidFill>
                          <a:latin typeface="Times New Roman" panose="02020603050405020304" pitchFamily="18" charset="0"/>
                          <a:cs typeface="Times New Roman" panose="02020603050405020304" pitchFamily="18" charset="0"/>
                        </a:rPr>
                        <a:t>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714</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1,8</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30178899"/>
                  </a:ext>
                </a:extLst>
              </a:tr>
              <a:tr h="210185">
                <a:tc>
                  <a:txBody>
                    <a:bodyPr/>
                    <a:lstStyle/>
                    <a:p>
                      <a:r>
                        <a:rPr lang="kk-KZ" sz="1000" dirty="0">
                          <a:solidFill>
                            <a:schemeClr val="tx1"/>
                          </a:solidFill>
                          <a:latin typeface="Times New Roman" panose="02020603050405020304" pitchFamily="18" charset="0"/>
                          <a:cs typeface="Times New Roman" panose="02020603050405020304" pitchFamily="18" charset="0"/>
                        </a:rPr>
                        <a:t>Күкіртсутегі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kk-KZ" sz="1000" b="0" i="0" u="none" strike="noStrike" dirty="0">
                          <a:solidFill>
                            <a:srgbClr val="000000"/>
                          </a:solidFill>
                          <a:effectLst/>
                          <a:latin typeface="Times New Roman" panose="02020603050405020304" pitchFamily="18" charset="0"/>
                        </a:rPr>
                        <a:t>17</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2,1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41613162"/>
                  </a:ext>
                </a:extLst>
              </a:tr>
              <a:tr h="210185">
                <a:tc>
                  <a:txBody>
                    <a:bodyPr/>
                    <a:lstStyle/>
                    <a:p>
                      <a:r>
                        <a:rPr lang="kk-KZ" sz="1000">
                          <a:solidFill>
                            <a:schemeClr val="tx1"/>
                          </a:solidFill>
                          <a:latin typeface="Times New Roman" panose="02020603050405020304" pitchFamily="18" charset="0"/>
                          <a:cs typeface="Times New Roman" panose="02020603050405020304" pitchFamily="18" charset="0"/>
                        </a:rPr>
                        <a:t>Аммиак</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kk-KZ" sz="1000" b="0" i="0" u="none" strike="noStrike" dirty="0">
                          <a:solidFill>
                            <a:srgbClr val="000000"/>
                          </a:solidFill>
                          <a:effectLst/>
                          <a:latin typeface="Times New Roman" panose="02020603050405020304" pitchFamily="18" charset="0"/>
                        </a:rPr>
                        <a:t>3</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0,01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0008"/>
                  </a:ext>
                </a:extLst>
              </a:tr>
            </a:tbl>
          </a:graphicData>
        </a:graphic>
      </p:graphicFrame>
      <p:sp>
        <p:nvSpPr>
          <p:cNvPr id="20" name="Прямоугольник 19"/>
          <p:cNvSpPr/>
          <p:nvPr/>
        </p:nvSpPr>
        <p:spPr>
          <a:xfrm>
            <a:off x="4952999" y="114300"/>
            <a:ext cx="4824413" cy="1908215"/>
          </a:xfrm>
          <a:prstGeom prst="rect">
            <a:avLst/>
          </a:prstGeom>
        </p:spPr>
        <p:txBody>
          <a:bodyPr wrap="square">
            <a:spAutoFit/>
          </a:bodyPr>
          <a:lstStyle/>
          <a:p>
            <a:pPr algn="ctr"/>
            <a:r>
              <a:rPr lang="kk-KZ" altLang="ru-RU" sz="1200" b="1" dirty="0">
                <a:latin typeface="Times New Roman" panose="02020603050405020304" pitchFamily="18" charset="0"/>
                <a:cs typeface="Times New Roman" panose="02020603050405020304" pitchFamily="18" charset="0"/>
              </a:rPr>
              <a:t>24 қазанға арналған ауа-райы болжамы</a:t>
            </a:r>
            <a:endParaRPr lang="ru-RU" altLang="ru-RU" sz="1200" b="1" dirty="0">
              <a:latin typeface="Times New Roman" panose="02020603050405020304" pitchFamily="18" charset="0"/>
              <a:cs typeface="Times New Roman" panose="02020603050405020304" pitchFamily="18" charset="0"/>
            </a:endParaRPr>
          </a:p>
          <a:p>
            <a:pPr algn="ctr"/>
            <a:r>
              <a:rPr lang="ru-RU" altLang="ru-RU" sz="1200" b="1" dirty="0">
                <a:latin typeface="Times New Roman" panose="02020603050405020304" pitchFamily="18" charset="0"/>
                <a:cs typeface="Times New Roman" panose="02020603050405020304" pitchFamily="18" charset="0"/>
              </a:rPr>
              <a:t>  </a:t>
            </a:r>
            <a:r>
              <a:rPr lang="ru-RU" sz="1100" b="1" dirty="0">
                <a:latin typeface="Times New Roman" pitchFamily="18" charset="0"/>
                <a:cs typeface="Times New Roman" pitchFamily="18" charset="0"/>
              </a:rPr>
              <a:t>2022 </a:t>
            </a:r>
            <a:r>
              <a:rPr lang="ru-RU" sz="1100" b="1" dirty="0" err="1">
                <a:latin typeface="Times New Roman" pitchFamily="18" charset="0"/>
                <a:cs typeface="Times New Roman" pitchFamily="18" charset="0"/>
              </a:rPr>
              <a:t>жылғы </a:t>
            </a:r>
            <a:r>
              <a:rPr lang="ru-RU" sz="1100" b="1" dirty="0">
                <a:latin typeface="Times New Roman" pitchFamily="18" charset="0"/>
                <a:cs typeface="Times New Roman" pitchFamily="18" charset="0"/>
              </a:rPr>
              <a:t>23</a:t>
            </a:r>
            <a:r>
              <a:rPr lang="kk-KZ" sz="1100" b="1" dirty="0">
                <a:latin typeface="Times New Roman" pitchFamily="18" charset="0"/>
                <a:cs typeface="Times New Roman" pitchFamily="18" charset="0"/>
              </a:rPr>
              <a:t> қазан </a:t>
            </a:r>
            <a:r>
              <a:rPr lang="ru-RU" sz="1100" b="1" dirty="0" err="1">
                <a:latin typeface="Times New Roman" pitchFamily="18" charset="0"/>
                <a:cs typeface="Times New Roman" pitchFamily="18" charset="0"/>
              </a:rPr>
              <a:t>сағ.</a:t>
            </a:r>
            <a:r>
              <a:rPr lang="ru-RU" sz="1100" b="1" dirty="0">
                <a:latin typeface="Times New Roman" pitchFamily="18" charset="0"/>
                <a:cs typeface="Times New Roman" pitchFamily="18" charset="0"/>
              </a:rPr>
              <a:t> 21-ден </a:t>
            </a:r>
            <a:r>
              <a:rPr lang="ru-RU" sz="1100" b="1" dirty="0" err="1">
                <a:latin typeface="Times New Roman" pitchFamily="18" charset="0"/>
                <a:cs typeface="Times New Roman" pitchFamily="18" charset="0"/>
              </a:rPr>
              <a:t>бастап</a:t>
            </a:r>
            <a:r>
              <a:rPr lang="ru-RU" sz="1100" b="1" dirty="0">
                <a:latin typeface="Times New Roman" pitchFamily="18" charset="0"/>
                <a:cs typeface="Times New Roman" pitchFamily="18" charset="0"/>
              </a:rPr>
              <a:t>  24</a:t>
            </a:r>
            <a:r>
              <a:rPr lang="kk-KZ" sz="1100" b="1" dirty="0">
                <a:latin typeface="Times New Roman" pitchFamily="18" charset="0"/>
                <a:cs typeface="Times New Roman" pitchFamily="18" charset="0"/>
              </a:rPr>
              <a:t> қазан </a:t>
            </a:r>
            <a:r>
              <a:rPr lang="ru-RU" sz="1100" b="1" dirty="0" err="1">
                <a:latin typeface="Times New Roman" pitchFamily="18" charset="0"/>
                <a:cs typeface="Times New Roman" pitchFamily="18" charset="0"/>
              </a:rPr>
              <a:t>сағ.</a:t>
            </a:r>
            <a:r>
              <a:rPr lang="ru-RU" sz="1100" b="1" dirty="0">
                <a:latin typeface="Times New Roman" pitchFamily="18" charset="0"/>
                <a:cs typeface="Times New Roman" pitchFamily="18" charset="0"/>
              </a:rPr>
              <a:t> 21-ге </a:t>
            </a:r>
            <a:r>
              <a:rPr lang="ru-RU" sz="1100" b="1" dirty="0" err="1">
                <a:latin typeface="Times New Roman" pitchFamily="18" charset="0"/>
                <a:cs typeface="Times New Roman" pitchFamily="18" charset="0"/>
              </a:rPr>
              <a:t>дейін</a:t>
            </a:r>
            <a:endParaRPr lang="ru-RU" sz="1100" dirty="0">
              <a:latin typeface="Times New Roman" panose="02020603050405020304" pitchFamily="18" charset="0"/>
              <a:sym typeface="+mn-ea"/>
            </a:endParaRPr>
          </a:p>
          <a:p>
            <a:r>
              <a:rPr lang="kk-KZ" sz="1200" dirty="0">
                <a:latin typeface="Times New Roman" pitchFamily="18" charset="0"/>
                <a:cs typeface="Times New Roman" pitchFamily="18" charset="0"/>
              </a:rPr>
              <a:t>Көшпелі бұлтты, жауын-шашынсыз. Солтүстік-шығыстан жел соғады, күші 5-10 м/с. Ауа температурасы түнде 0-2 градус аяз, күндіз 9-11 градус жылы.</a:t>
            </a:r>
          </a:p>
          <a:p>
            <a:r>
              <a:rPr lang="kk-KZ" altLang="ru-RU" sz="1200" b="1" dirty="0">
                <a:latin typeface="Times New Roman" pitchFamily="18" charset="0"/>
                <a:ea typeface="Times New Roman KZ" pitchFamily="18" charset="0"/>
                <a:cs typeface="Times New Roman" pitchFamily="18" charset="0"/>
              </a:rPr>
              <a:t>                                                25 </a:t>
            </a:r>
            <a:r>
              <a:rPr lang="kk-KZ" sz="1200" b="1" dirty="0">
                <a:latin typeface="Times New Roman" pitchFamily="18" charset="0"/>
                <a:cs typeface="Times New Roman" pitchFamily="18" charset="0"/>
              </a:rPr>
              <a:t>қазан</a:t>
            </a:r>
            <a:endParaRPr lang="kk-KZ" sz="1200" b="1" dirty="0">
              <a:latin typeface="Times New Roman" pitchFamily="18" charset="0"/>
              <a:ea typeface="Times New Roman KZ" pitchFamily="18" charset="0"/>
              <a:cs typeface="Times New Roman" pitchFamily="18" charset="0"/>
            </a:endParaRPr>
          </a:p>
          <a:p>
            <a:pPr algn="ctr"/>
            <a:r>
              <a:rPr lang="ru-RU" sz="1100" b="1" dirty="0">
                <a:latin typeface="Times New Roman" pitchFamily="18" charset="0"/>
                <a:ea typeface="Times New Roman KZ" pitchFamily="18" charset="0"/>
                <a:cs typeface="Times New Roman" pitchFamily="18" charset="0"/>
              </a:rPr>
              <a:t>2022 </a:t>
            </a:r>
            <a:r>
              <a:rPr lang="ru-RU" sz="1100" b="1" dirty="0" err="1">
                <a:latin typeface="Times New Roman" pitchFamily="18" charset="0"/>
                <a:ea typeface="Times New Roman KZ" pitchFamily="18" charset="0"/>
                <a:cs typeface="Times New Roman" pitchFamily="18" charset="0"/>
              </a:rPr>
              <a:t>жылғы </a:t>
            </a:r>
            <a:r>
              <a:rPr lang="ru-RU" sz="1100" b="1" dirty="0">
                <a:latin typeface="Times New Roman" pitchFamily="18" charset="0"/>
                <a:ea typeface="Times New Roman KZ" pitchFamily="18" charset="0"/>
                <a:cs typeface="Times New Roman" pitchFamily="18" charset="0"/>
              </a:rPr>
              <a:t>24</a:t>
            </a:r>
            <a:r>
              <a:rPr lang="kk-KZ" altLang="ru-RU" sz="1100" b="1" dirty="0">
                <a:latin typeface="Times New Roman" pitchFamily="18" charset="0"/>
                <a:ea typeface="Times New Roman KZ" pitchFamily="18" charset="0"/>
                <a:cs typeface="Times New Roman" pitchFamily="18" charset="0"/>
              </a:rPr>
              <a:t> </a:t>
            </a:r>
            <a:r>
              <a:rPr lang="kk-KZ" sz="1100" b="1" dirty="0">
                <a:latin typeface="Times New Roman" pitchFamily="18" charset="0"/>
                <a:cs typeface="Times New Roman" pitchFamily="18" charset="0"/>
              </a:rPr>
              <a:t>қазан </a:t>
            </a:r>
            <a:r>
              <a:rPr lang="ru-RU" sz="1100" b="1" dirty="0" err="1">
                <a:latin typeface="Times New Roman" pitchFamily="18" charset="0"/>
                <a:ea typeface="Times New Roman KZ" pitchFamily="18" charset="0"/>
                <a:cs typeface="Times New Roman" pitchFamily="18" charset="0"/>
              </a:rPr>
              <a:t>сағ.</a:t>
            </a:r>
            <a:r>
              <a:rPr lang="ru-RU" sz="1100" b="1" dirty="0">
                <a:latin typeface="Times New Roman" pitchFamily="18" charset="0"/>
                <a:ea typeface="Times New Roman KZ" pitchFamily="18" charset="0"/>
                <a:cs typeface="Times New Roman" pitchFamily="18" charset="0"/>
              </a:rPr>
              <a:t> 21-ден </a:t>
            </a:r>
            <a:r>
              <a:rPr lang="ru-RU" sz="1100" b="1" dirty="0" err="1">
                <a:latin typeface="Times New Roman" pitchFamily="18" charset="0"/>
                <a:ea typeface="Times New Roman KZ" pitchFamily="18" charset="0"/>
                <a:cs typeface="Times New Roman" pitchFamily="18" charset="0"/>
              </a:rPr>
              <a:t>бастап</a:t>
            </a:r>
            <a:r>
              <a:rPr lang="ru-RU" sz="1100" b="1" dirty="0">
                <a:latin typeface="Times New Roman" pitchFamily="18" charset="0"/>
                <a:ea typeface="Times New Roman KZ" pitchFamily="18" charset="0"/>
                <a:cs typeface="Times New Roman" pitchFamily="18" charset="0"/>
              </a:rPr>
              <a:t> 25</a:t>
            </a:r>
            <a:r>
              <a:rPr lang="kk-KZ" altLang="ru-RU" sz="1100" b="1" dirty="0">
                <a:latin typeface="Times New Roman" pitchFamily="18" charset="0"/>
                <a:ea typeface="Times New Roman KZ" pitchFamily="18" charset="0"/>
                <a:cs typeface="Times New Roman" pitchFamily="18" charset="0"/>
              </a:rPr>
              <a:t> </a:t>
            </a:r>
            <a:r>
              <a:rPr lang="kk-KZ" sz="1100" b="1" dirty="0">
                <a:latin typeface="Times New Roman" pitchFamily="18" charset="0"/>
                <a:cs typeface="Times New Roman" pitchFamily="18" charset="0"/>
              </a:rPr>
              <a:t>қазан</a:t>
            </a:r>
            <a:endParaRPr lang="kk-KZ" altLang="ru-RU" sz="1100" b="1" dirty="0">
              <a:latin typeface="Times New Roman" pitchFamily="18" charset="0"/>
              <a:ea typeface="Times New Roman KZ" pitchFamily="18" charset="0"/>
              <a:cs typeface="Times New Roman" pitchFamily="18" charset="0"/>
            </a:endParaRPr>
          </a:p>
          <a:p>
            <a:pPr algn="ctr"/>
            <a:r>
              <a:rPr lang="ru-RU" sz="1100" b="1" dirty="0" err="1">
                <a:latin typeface="Times New Roman" pitchFamily="18" charset="0"/>
                <a:ea typeface="Times New Roman KZ" pitchFamily="18" charset="0"/>
                <a:cs typeface="Times New Roman" pitchFamily="18" charset="0"/>
              </a:rPr>
              <a:t>сағ.</a:t>
            </a:r>
            <a:r>
              <a:rPr lang="ru-RU" sz="1100" b="1" dirty="0">
                <a:latin typeface="Times New Roman" pitchFamily="18" charset="0"/>
                <a:ea typeface="Times New Roman KZ" pitchFamily="18" charset="0"/>
                <a:cs typeface="Times New Roman" pitchFamily="18" charset="0"/>
              </a:rPr>
              <a:t> 09-ға </a:t>
            </a:r>
            <a:r>
              <a:rPr lang="ru-RU" sz="1100" b="1" dirty="0" err="1">
                <a:latin typeface="Times New Roman" pitchFamily="18" charset="0"/>
                <a:ea typeface="Times New Roman KZ" pitchFamily="18" charset="0"/>
                <a:cs typeface="Times New Roman" pitchFamily="18" charset="0"/>
              </a:rPr>
              <a:t>дейін</a:t>
            </a:r>
            <a:endParaRPr lang="ru-RU" sz="1100" b="1" dirty="0">
              <a:latin typeface="Times New Roman" pitchFamily="18" charset="0"/>
              <a:ea typeface="Times New Roman KZ" pitchFamily="18" charset="0"/>
              <a:cs typeface="Times New Roman" pitchFamily="18" charset="0"/>
            </a:endParaRPr>
          </a:p>
          <a:p>
            <a:pPr fontAlgn="auto">
              <a:spcBef>
                <a:spcPts val="0"/>
              </a:spcBef>
              <a:spcAft>
                <a:spcPts val="0"/>
              </a:spcAft>
              <a:defRPr/>
            </a:pPr>
            <a:r>
              <a:rPr lang="kk-KZ" sz="1200" dirty="0">
                <a:latin typeface="Times New Roman" pitchFamily="18" charset="0"/>
                <a:cs typeface="Times New Roman" pitchFamily="18" charset="0"/>
              </a:rPr>
              <a:t>Көшпелі бұлтты, жауын-шашынсыз</a:t>
            </a:r>
            <a:r>
              <a:rPr lang="ru-RU" sz="1200" dirty="0">
                <a:latin typeface="Times New Roman" pitchFamily="18" charset="0"/>
                <a:cs typeface="Times New Roman" pitchFamily="18" charset="0"/>
              </a:rPr>
              <a:t>. </a:t>
            </a:r>
            <a:r>
              <a:rPr lang="kk-KZ" sz="1200" dirty="0">
                <a:latin typeface="Times New Roman" pitchFamily="18" charset="0"/>
                <a:cs typeface="Times New Roman" pitchFamily="18" charset="0"/>
              </a:rPr>
              <a:t>Солтүстік-шығыстан жел соғады, күші 3-8 м/с. </a:t>
            </a:r>
            <a:r>
              <a:rPr lang="ru-RU" sz="1200" dirty="0" err="1">
                <a:latin typeface="Times New Roman" pitchFamily="18" charset="0"/>
                <a:ea typeface="Times New Roman KZ" pitchFamily="18" charset="0"/>
                <a:cs typeface="Times New Roman" pitchFamily="18" charset="0"/>
                <a:sym typeface="+mn-ea"/>
              </a:rPr>
              <a:t>Ауа</a:t>
            </a:r>
            <a:r>
              <a:rPr lang="ru-RU" sz="1200" dirty="0">
                <a:latin typeface="Times New Roman" pitchFamily="18" charset="0"/>
                <a:ea typeface="Times New Roman KZ" pitchFamily="18" charset="0"/>
                <a:cs typeface="Times New Roman" pitchFamily="18" charset="0"/>
                <a:sym typeface="+mn-ea"/>
              </a:rPr>
              <a:t> </a:t>
            </a:r>
            <a:r>
              <a:rPr lang="ru-RU" sz="1200" dirty="0" err="1">
                <a:latin typeface="Times New Roman" pitchFamily="18" charset="0"/>
                <a:ea typeface="Times New Roman KZ" pitchFamily="18" charset="0"/>
                <a:cs typeface="Times New Roman" pitchFamily="18" charset="0"/>
                <a:sym typeface="+mn-ea"/>
              </a:rPr>
              <a:t>температурасы</a:t>
            </a:r>
            <a:r>
              <a:rPr lang="ru-RU" sz="1200" dirty="0">
                <a:latin typeface="Times New Roman" pitchFamily="18" charset="0"/>
                <a:ea typeface="Times New Roman KZ" pitchFamily="18" charset="0"/>
                <a:cs typeface="Times New Roman" pitchFamily="18" charset="0"/>
                <a:sym typeface="+mn-ea"/>
              </a:rPr>
              <a:t> 0-2 градус </a:t>
            </a:r>
            <a:r>
              <a:rPr lang="ru-RU" sz="1200" dirty="0" err="1">
                <a:latin typeface="Times New Roman" pitchFamily="18" charset="0"/>
                <a:ea typeface="Times New Roman KZ" pitchFamily="18" charset="0"/>
                <a:cs typeface="Times New Roman" pitchFamily="18" charset="0"/>
                <a:sym typeface="+mn-ea"/>
              </a:rPr>
              <a:t>аяз</a:t>
            </a:r>
            <a:r>
              <a:rPr lang="kk-KZ" sz="1200" dirty="0">
                <a:latin typeface="Times New Roman" pitchFamily="18" charset="0"/>
                <a:cs typeface="Times New Roman" pitchFamily="18" charset="0"/>
              </a:rPr>
              <a:t>.</a:t>
            </a:r>
            <a:endParaRPr lang="ru-RU" sz="1200" dirty="0">
              <a:latin typeface="Times New Roman" pitchFamily="18" charset="0"/>
              <a:ea typeface="Times New Roman KZ" pitchFamily="18" charset="0"/>
              <a:cs typeface="Times New Roman" pitchFamily="18" charset="0"/>
              <a:sym typeface="+mn-ea"/>
            </a:endParaRPr>
          </a:p>
        </p:txBody>
      </p:sp>
      <p:sp>
        <p:nvSpPr>
          <p:cNvPr id="22" name="TextBox 13"/>
          <p:cNvSpPr txBox="1"/>
          <p:nvPr/>
        </p:nvSpPr>
        <p:spPr>
          <a:xfrm>
            <a:off x="5024438" y="3179728"/>
            <a:ext cx="4680169" cy="276999"/>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algn="ctr"/>
            <a:r>
              <a:rPr lang="ru-RU" sz="1200" dirty="0">
                <a:solidFill>
                  <a:schemeClr val="tx1"/>
                </a:solidFill>
                <a:latin typeface="Times New Roman" panose="02020603050405020304" pitchFamily="18" charset="0"/>
                <a:cs typeface="Times New Roman" panose="02020603050405020304" pitchFamily="18" charset="0"/>
              </a:rPr>
              <a:t>1, 2, 3 </a:t>
            </a:r>
            <a:r>
              <a:rPr lang="ru-RU" sz="1200" dirty="0" err="1">
                <a:solidFill>
                  <a:schemeClr val="tx1"/>
                </a:solidFill>
                <a:latin typeface="Times New Roman" panose="02020603050405020304" pitchFamily="18" charset="0"/>
                <a:cs typeface="Times New Roman" panose="02020603050405020304" pitchFamily="18" charset="0"/>
              </a:rPr>
              <a:t>дәрежелі</a:t>
            </a:r>
            <a:r>
              <a:rPr lang="ru-RU" sz="1200" dirty="0">
                <a:solidFill>
                  <a:schemeClr val="tx1"/>
                </a:solidFill>
                <a:latin typeface="Times New Roman" panose="02020603050405020304" pitchFamily="18" charset="0"/>
                <a:cs typeface="Times New Roman" panose="02020603050405020304" pitchFamily="18" charset="0"/>
              </a:rPr>
              <a:t> ҚМЖ </a:t>
            </a:r>
            <a:r>
              <a:rPr lang="ru-RU" sz="1200" dirty="0" err="1">
                <a:solidFill>
                  <a:schemeClr val="tx1"/>
                </a:solidFill>
                <a:latin typeface="Times New Roman" panose="02020603050405020304" pitchFamily="18" charset="0"/>
                <a:cs typeface="Times New Roman" panose="02020603050405020304" pitchFamily="18" charset="0"/>
              </a:rPr>
              <a:t>ескертуі</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жоқ</a:t>
            </a:r>
            <a:endParaRPr lang="ru-RU" sz="1200" dirty="0">
              <a:solidFill>
                <a:schemeClr val="tx1"/>
              </a:solidFill>
              <a:latin typeface="Times New Roman" panose="02020603050405020304" pitchFamily="18" charset="0"/>
              <a:cs typeface="Times New Roman" panose="02020603050405020304" pitchFamily="18" charset="0"/>
            </a:endParaRPr>
          </a:p>
        </p:txBody>
      </p:sp>
      <p:sp>
        <p:nvSpPr>
          <p:cNvPr id="16" name="TextBox 13"/>
          <p:cNvSpPr txBox="1"/>
          <p:nvPr/>
        </p:nvSpPr>
        <p:spPr>
          <a:xfrm>
            <a:off x="5024438" y="2143116"/>
            <a:ext cx="4680169" cy="1015663"/>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r>
              <a:rPr lang="ru-RU" sz="1200" dirty="0">
                <a:solidFill>
                  <a:schemeClr val="tx1"/>
                </a:solidFill>
                <a:latin typeface="Times New Roman" panose="02020603050405020304" pitchFamily="18" charset="0"/>
                <a:cs typeface="Times New Roman" panose="02020603050405020304" pitchFamily="18" charset="0"/>
              </a:rPr>
              <a:t>2022 </a:t>
            </a:r>
            <a:r>
              <a:rPr lang="ru-RU" sz="1200" dirty="0" err="1">
                <a:solidFill>
                  <a:schemeClr val="tx1"/>
                </a:solidFill>
                <a:latin typeface="Times New Roman" panose="02020603050405020304" pitchFamily="18" charset="0"/>
                <a:cs typeface="Times New Roman" panose="02020603050405020304" pitchFamily="18" charset="0"/>
              </a:rPr>
              <a:t>жылдың </a:t>
            </a:r>
            <a:r>
              <a:rPr lang="ru-RU" sz="1200" dirty="0">
                <a:solidFill>
                  <a:schemeClr val="tx1"/>
                </a:solidFill>
                <a:latin typeface="Times New Roman" panose="02020603050405020304" pitchFamily="18" charset="0"/>
                <a:cs typeface="Times New Roman" panose="02020603050405020304" pitchFamily="18" charset="0"/>
              </a:rPr>
              <a:t>24</a:t>
            </a:r>
            <a:r>
              <a:rPr lang="kk-KZ" altLang="ru-RU" sz="1200" dirty="0">
                <a:solidFill>
                  <a:schemeClr val="tx1"/>
                </a:solidFill>
                <a:latin typeface="Times New Roman" pitchFamily="18" charset="0"/>
                <a:ea typeface="Times New Roman KZ" pitchFamily="18" charset="0"/>
                <a:cs typeface="Times New Roman" pitchFamily="18" charset="0"/>
              </a:rPr>
              <a:t> </a:t>
            </a:r>
            <a:r>
              <a:rPr lang="kk-KZ" sz="1200" dirty="0">
                <a:solidFill>
                  <a:schemeClr val="tx1"/>
                </a:solidFill>
                <a:latin typeface="Times New Roman" pitchFamily="18" charset="0"/>
                <a:cs typeface="Times New Roman" pitchFamily="18" charset="0"/>
              </a:rPr>
              <a:t>қазан</a:t>
            </a:r>
            <a:r>
              <a:rPr lang="ru-RU" sz="1200" dirty="0">
                <a:solidFill>
                  <a:schemeClr val="tx1"/>
                </a:solidFill>
                <a:latin typeface="Times New Roman" panose="02020603050405020304" pitchFamily="18" charset="0"/>
                <a:cs typeface="Times New Roman" panose="02020603050405020304" pitchFamily="18" charset="0"/>
              </a:rPr>
              <a:t>, 25 </a:t>
            </a:r>
            <a:r>
              <a:rPr lang="kk-KZ" sz="1200" dirty="0">
                <a:solidFill>
                  <a:schemeClr val="tx1"/>
                </a:solidFill>
                <a:latin typeface="Times New Roman" pitchFamily="18" charset="0"/>
                <a:cs typeface="Times New Roman" pitchFamily="18" charset="0"/>
              </a:rPr>
              <a:t>қазан</a:t>
            </a:r>
            <a:r>
              <a:rPr lang="kk-KZ" sz="1200" dirty="0">
                <a:solidFill>
                  <a:schemeClr val="tx1"/>
                </a:solidFill>
                <a:latin typeface="Times New Roman" pitchFamily="18" charset="0"/>
                <a:ea typeface="Times New Roman KZ" pitchFamily="18" charset="0"/>
                <a:cs typeface="Times New Roman"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қараған түні метеорологиялық жағдайлар қала атмосферасында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ластаушы</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заттардың ыдыруына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ықпал етеді</a:t>
            </a:r>
            <a:r>
              <a:rPr lang="ru-RU" sz="1200" dirty="0">
                <a:solidFill>
                  <a:schemeClr val="tx1"/>
                </a:solidFill>
                <a:latin typeface="Times New Roman" panose="02020603050405020304" pitchFamily="18" charset="0"/>
                <a:cs typeface="Times New Roman" panose="02020603050405020304" pitchFamily="18" charset="0"/>
              </a:rPr>
              <a:t>. </a:t>
            </a:r>
          </a:p>
          <a:p>
            <a:r>
              <a:rPr lang="ru-RU" sz="1200" dirty="0" err="1">
                <a:solidFill>
                  <a:schemeClr val="tx1"/>
                </a:solidFill>
                <a:latin typeface="Times New Roman" panose="02020603050405020304" pitchFamily="18" charset="0"/>
                <a:cs typeface="Times New Roman" panose="02020603050405020304" pitchFamily="18" charset="0"/>
              </a:rPr>
              <a:t>Жалпы</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қала бойынша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ауаның ластану</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деңгейі төмен болады</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деп</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күтілуде.</a:t>
            </a:r>
            <a:endParaRPr lang="ru-RU" sz="1200" dirty="0">
              <a:solidFill>
                <a:schemeClr val="tx1"/>
              </a:solidFill>
              <a:latin typeface="Times New Roman" panose="02020603050405020304" pitchFamily="18" charset="0"/>
              <a:cs typeface="Times New Roman" panose="02020603050405020304" pitchFamily="18" charset="0"/>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37125" y="115888"/>
            <a:ext cx="15875" cy="6624638"/>
          </a:xfrm>
          <a:prstGeom prst="line">
            <a:avLst/>
          </a:prstGeom>
        </p:spPr>
        <p:style>
          <a:lnRef idx="1">
            <a:schemeClr val="accent1"/>
          </a:lnRef>
          <a:fillRef idx="0">
            <a:schemeClr val="accent1"/>
          </a:fillRef>
          <a:effectRef idx="0">
            <a:schemeClr val="accent1"/>
          </a:effectRef>
          <a:fontRef idx="minor">
            <a:schemeClr val="tx1"/>
          </a:fontRef>
        </p:style>
      </p:cxnSp>
      <p:sp>
        <p:nvSpPr>
          <p:cNvPr id="16" name="TextBox 15">
            <a:extLst>
              <a:ext uri="{FF2B5EF4-FFF2-40B4-BE49-F238E27FC236}">
                <a16:creationId xmlns:a16="http://schemas.microsoft.com/office/drawing/2014/main" id="{E1A8E3C0-CFA9-44DB-A7DD-D1427BEBA2CE}"/>
              </a:ext>
            </a:extLst>
          </p:cNvPr>
          <p:cNvSpPr txBox="1"/>
          <p:nvPr/>
        </p:nvSpPr>
        <p:spPr>
          <a:xfrm>
            <a:off x="317284" y="246083"/>
            <a:ext cx="4635716" cy="523220"/>
          </a:xfrm>
          <a:prstGeom prst="rect">
            <a:avLst/>
          </a:prstGeom>
          <a:noFill/>
        </p:spPr>
        <p:txBody>
          <a:bodyPr wrap="square">
            <a:spAutoFit/>
          </a:bodyPr>
          <a:lstStyle/>
          <a:p>
            <a:pPr algn="ctr"/>
            <a:r>
              <a:rPr lang="ru-RU" sz="1400" b="1" dirty="0">
                <a:solidFill>
                  <a:srgbClr val="000000"/>
                </a:solidFill>
                <a:latin typeface="Times New Roman" pitchFamily="18" charset="0"/>
                <a:cs typeface="Times New Roman" pitchFamily="18" charset="0"/>
                <a:sym typeface="+mn-ea"/>
              </a:rPr>
              <a:t>ҚМЖ КЗІНДЕГІ ХАЛЫҚҚА АРНАЛҒАН ҰСЫНЫСТАР</a:t>
            </a:r>
            <a:endParaRPr lang="ru-RU" sz="1400" b="1" dirty="0"/>
          </a:p>
        </p:txBody>
      </p:sp>
      <p:sp>
        <p:nvSpPr>
          <p:cNvPr id="22" name="Прямоугольник 26"/>
          <p:cNvSpPr/>
          <p:nvPr/>
        </p:nvSpPr>
        <p:spPr>
          <a:xfrm>
            <a:off x="254361" y="4587619"/>
            <a:ext cx="4661089" cy="830997"/>
          </a:xfrm>
          <a:prstGeom prst="rect">
            <a:avLst/>
          </a:prstGeom>
          <a:noFill/>
          <a:ln w="9525">
            <a:noFill/>
          </a:ln>
        </p:spPr>
        <p:txBody>
          <a:bodyPr wrap="square">
            <a:spAutoFit/>
          </a:bodyPr>
          <a:lstStyle/>
          <a:p>
            <a:pPr algn="just"/>
            <a:r>
              <a:rPr lang="ru-RU" altLang="ru-RU" sz="1200" dirty="0" err="1">
                <a:solidFill>
                  <a:srgbClr val="000000"/>
                </a:solidFill>
                <a:latin typeface="Times New Roman" panose="02020603050405020304" pitchFamily="18" charset="0"/>
                <a:cs typeface="Times New Roman" panose="02020603050405020304" pitchFamily="18" charset="0"/>
              </a:rPr>
              <a:t>Талдықорған</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қаласында</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атмосфералық</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ауаның</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ластану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деңгейін</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2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бекетінде</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жүргізіледі</a:t>
            </a:r>
            <a:r>
              <a:rPr lang="ru-RU" altLang="ru-RU" sz="1200" dirty="0">
                <a:solidFill>
                  <a:srgbClr val="000000"/>
                </a:solidFill>
                <a:latin typeface="Times New Roman" panose="02020603050405020304" pitchFamily="18" charset="0"/>
                <a:cs typeface="Times New Roman" panose="02020603050405020304" pitchFamily="18" charset="0"/>
              </a:rPr>
              <a:t>:</a:t>
            </a:r>
          </a:p>
          <a:p>
            <a:pPr algn="just"/>
            <a:r>
              <a:rPr lang="ru-RU" altLang="ru-RU" sz="1200" dirty="0">
                <a:solidFill>
                  <a:srgbClr val="000000"/>
                </a:solidFill>
                <a:latin typeface="Times New Roman" panose="02020603050405020304" pitchFamily="18" charset="0"/>
                <a:cs typeface="Times New Roman" panose="02020603050405020304" pitchFamily="18" charset="0"/>
              </a:rPr>
              <a:t>№ 1 </a:t>
            </a:r>
            <a:r>
              <a:rPr lang="ru-RU" altLang="ru-RU" sz="1200" dirty="0" err="1">
                <a:solidFill>
                  <a:srgbClr val="000000"/>
                </a:solidFill>
                <a:latin typeface="Times New Roman" panose="02020603050405020304" pitchFamily="18" charset="0"/>
                <a:cs typeface="Times New Roman" panose="02020603050405020304" pitchFamily="18" charset="0"/>
              </a:rPr>
              <a:t>Бекет</a:t>
            </a:r>
            <a:r>
              <a:rPr lang="ru-RU" altLang="ru-RU" sz="1200" dirty="0">
                <a:solidFill>
                  <a:srgbClr val="000000"/>
                </a:solidFill>
                <a:latin typeface="Times New Roman" panose="02020603050405020304" pitchFamily="18" charset="0"/>
                <a:cs typeface="Times New Roman" panose="02020603050405020304" pitchFamily="18" charset="0"/>
              </a:rPr>
              <a:t> – Гагарин к-</a:t>
            </a:r>
            <a:r>
              <a:rPr lang="ru-RU" altLang="ru-RU" sz="1200" dirty="0" err="1">
                <a:solidFill>
                  <a:srgbClr val="000000"/>
                </a:solidFill>
                <a:latin typeface="Times New Roman" panose="02020603050405020304" pitchFamily="18" charset="0"/>
                <a:cs typeface="Times New Roman" panose="02020603050405020304" pitchFamily="18" charset="0"/>
              </a:rPr>
              <a:t>сі</a:t>
            </a:r>
            <a:r>
              <a:rPr lang="ru-RU" altLang="ru-RU" sz="1200" dirty="0">
                <a:solidFill>
                  <a:srgbClr val="000000"/>
                </a:solidFill>
                <a:latin typeface="Times New Roman" panose="02020603050405020304" pitchFamily="18" charset="0"/>
                <a:cs typeface="Times New Roman" panose="02020603050405020304" pitchFamily="18" charset="0"/>
              </a:rPr>
              <a:t>, 216</a:t>
            </a:r>
          </a:p>
          <a:p>
            <a:pPr algn="just"/>
            <a:r>
              <a:rPr lang="ru-RU" altLang="ru-RU" sz="1200" dirty="0">
                <a:solidFill>
                  <a:srgbClr val="000000"/>
                </a:solidFill>
                <a:latin typeface="Times New Roman" panose="02020603050405020304" pitchFamily="18" charset="0"/>
                <a:cs typeface="Times New Roman" panose="02020603050405020304" pitchFamily="18" charset="0"/>
              </a:rPr>
              <a:t>№ 2 </a:t>
            </a:r>
            <a:r>
              <a:rPr lang="ru-RU" altLang="ru-RU" sz="1200" dirty="0" err="1">
                <a:solidFill>
                  <a:srgbClr val="000000"/>
                </a:solidFill>
                <a:latin typeface="Times New Roman" panose="02020603050405020304" pitchFamily="18" charset="0"/>
                <a:cs typeface="Times New Roman" panose="02020603050405020304" pitchFamily="18" charset="0"/>
              </a:rPr>
              <a:t>бекет-Қонаев</a:t>
            </a:r>
            <a:r>
              <a:rPr lang="ru-RU" altLang="ru-RU" sz="1200" dirty="0">
                <a:solidFill>
                  <a:srgbClr val="000000"/>
                </a:solidFill>
                <a:latin typeface="Times New Roman" panose="02020603050405020304" pitchFamily="18" charset="0"/>
                <a:cs typeface="Times New Roman" panose="02020603050405020304" pitchFamily="18" charset="0"/>
              </a:rPr>
              <a:t> к-</a:t>
            </a:r>
            <a:r>
              <a:rPr lang="ru-RU" altLang="ru-RU" sz="1200" dirty="0" err="1">
                <a:solidFill>
                  <a:srgbClr val="000000"/>
                </a:solidFill>
                <a:latin typeface="Times New Roman" panose="02020603050405020304" pitchFamily="18" charset="0"/>
                <a:cs typeface="Times New Roman" panose="02020603050405020304" pitchFamily="18" charset="0"/>
              </a:rPr>
              <a:t>сі</a:t>
            </a:r>
            <a:r>
              <a:rPr lang="ru-RU" altLang="ru-RU" sz="1200" dirty="0">
                <a:solidFill>
                  <a:srgbClr val="000000"/>
                </a:solidFill>
                <a:latin typeface="Times New Roman" panose="02020603050405020304" pitchFamily="18" charset="0"/>
                <a:cs typeface="Times New Roman" panose="02020603050405020304" pitchFamily="18" charset="0"/>
              </a:rPr>
              <a:t>, 32</a:t>
            </a:r>
            <a:endParaRPr lang="ru-RU" altLang="ru-RU" sz="1200" dirty="0">
              <a:latin typeface="Times New Roman" panose="02020603050405020304" pitchFamily="18" charset="0"/>
              <a:ea typeface="Times New Roman" panose="02020603050405020304" pitchFamily="18" charset="0"/>
            </a:endParaRPr>
          </a:p>
        </p:txBody>
      </p:sp>
      <p:sp>
        <p:nvSpPr>
          <p:cNvPr id="23" name="Прямоугольник 13"/>
          <p:cNvSpPr/>
          <p:nvPr/>
        </p:nvSpPr>
        <p:spPr>
          <a:xfrm>
            <a:off x="4955656" y="77152"/>
            <a:ext cx="4805881" cy="461963"/>
          </a:xfrm>
          <a:prstGeom prst="rect">
            <a:avLst/>
          </a:prstGeom>
          <a:noFill/>
          <a:ln w="9525">
            <a:noFill/>
          </a:ln>
        </p:spPr>
        <p:txBody>
          <a:bodyPr wrap="square">
            <a:spAutoFit/>
          </a:bodyPr>
          <a:lstStyle/>
          <a:p>
            <a:pPr algn="ctr" eaLnBrk="0" hangingPunct="0"/>
            <a:r>
              <a:rPr lang="ru-RU" altLang="ru-RU" sz="1200" i="1" dirty="0">
                <a:latin typeface="Times New Roman" panose="02020603050405020304" pitchFamily="18" charset="0"/>
                <a:cs typeface="Times New Roman" panose="02020603050405020304" pitchFamily="18" charset="0"/>
              </a:rPr>
              <a:t>«Р» </a:t>
            </a:r>
            <a:r>
              <a:rPr lang="ru-RU" altLang="ru-RU" sz="1200" i="1" dirty="0" err="1">
                <a:latin typeface="Times New Roman" panose="02020603050405020304" pitchFamily="18" charset="0"/>
                <a:cs typeface="Times New Roman" panose="02020603050405020304" pitchFamily="18" charset="0"/>
              </a:rPr>
              <a:t>параметрі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қала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бойынша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ауаның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ластануының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жалпыланған</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көрсеткіші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болып</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табылады</a:t>
            </a:r>
            <a:r>
              <a:rPr lang="ru-RU" altLang="ru-RU" sz="1200" i="1" dirty="0">
                <a:latin typeface="Times New Roman" panose="02020603050405020304" pitchFamily="18" charset="0"/>
                <a:cs typeface="Times New Roman" panose="02020603050405020304" pitchFamily="18" charset="0"/>
              </a:rPr>
              <a:t>.</a:t>
            </a:r>
            <a:endParaRPr lang="ru-RU" altLang="ru-RU" sz="1200" dirty="0"/>
          </a:p>
        </p:txBody>
      </p:sp>
      <p:grpSp>
        <p:nvGrpSpPr>
          <p:cNvPr id="25" name="Группа 24"/>
          <p:cNvGrpSpPr/>
          <p:nvPr/>
        </p:nvGrpSpPr>
        <p:grpSpPr>
          <a:xfrm>
            <a:off x="5212670" y="4297102"/>
            <a:ext cx="4305072" cy="1913221"/>
            <a:chOff x="517463" y="3799939"/>
            <a:chExt cx="4305072" cy="2098406"/>
          </a:xfrm>
        </p:grpSpPr>
        <p:graphicFrame>
          <p:nvGraphicFramePr>
            <p:cNvPr id="26" name="Таблица 25"/>
            <p:cNvGraphicFramePr/>
            <p:nvPr>
              <p:extLst>
                <p:ext uri="{D42A27DB-BD31-4B8C-83A1-F6EECF244321}">
                  <p14:modId xmlns:p14="http://schemas.microsoft.com/office/powerpoint/2010/main" val="4116802539"/>
                </p:ext>
              </p:extLst>
            </p:nvPr>
          </p:nvGraphicFramePr>
          <p:xfrm>
            <a:off x="531522" y="5029036"/>
            <a:ext cx="4035777" cy="869309"/>
          </p:xfrm>
          <a:graphic>
            <a:graphicData uri="http://schemas.openxmlformats.org/drawingml/2006/table">
              <a:tbl>
                <a:tblPr/>
                <a:tblGrid>
                  <a:gridCol w="2017889">
                    <a:extLst>
                      <a:ext uri="{9D8B030D-6E8A-4147-A177-3AD203B41FA5}">
                        <a16:colId xmlns:a16="http://schemas.microsoft.com/office/drawing/2014/main" val="20000"/>
                      </a:ext>
                    </a:extLst>
                  </a:gridCol>
                  <a:gridCol w="2017888">
                    <a:extLst>
                      <a:ext uri="{9D8B030D-6E8A-4147-A177-3AD203B41FA5}">
                        <a16:colId xmlns:a16="http://schemas.microsoft.com/office/drawing/2014/main" val="20001"/>
                      </a:ext>
                    </a:extLst>
                  </a:gridCol>
                </a:tblGrid>
                <a:tr h="336550">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endParaRPr sz="800" dirty="0">
                          <a:latin typeface="Times New Roman" panose="02020603050405020304" pitchFamily="18" charset="0"/>
                          <a:cs typeface="Times New Roman" panose="02020603050405020304" pitchFamily="18" charset="0"/>
                        </a:endParaRPr>
                      </a:p>
                      <a:p>
                        <a:pPr lvl="0" eaLnBrk="1" hangingPunct="1">
                          <a:buNone/>
                        </a:pPr>
                        <a:endParaRPr lang="kk-KZ" sz="800" dirty="0">
                          <a:latin typeface="Times New Roman" panose="02020603050405020304" pitchFamily="18" charset="0"/>
                          <a:cs typeface="Times New Roman" panose="02020603050405020304" pitchFamily="18" charset="0"/>
                        </a:endParaRPr>
                      </a:p>
                      <a:p>
                        <a:pPr lvl="0" eaLnBrk="1" hangingPunct="1">
                          <a:buNone/>
                        </a:pPr>
                        <a:r>
                          <a:rPr lang="ru-RU" altLang="en-US" sz="800" dirty="0" err="1">
                            <a:latin typeface="Times New Roman" panose="02020603050405020304" pitchFamily="18" charset="0"/>
                            <a:ea typeface="Times New Roman" panose="02020603050405020304" pitchFamily="18" charset="0"/>
                          </a:rPr>
                          <a:t>Баспасөз</a:t>
                        </a:r>
                        <a:r>
                          <a:rPr lang="ru-RU" altLang="en-US" sz="800" dirty="0">
                            <a:latin typeface="Times New Roman" panose="02020603050405020304" pitchFamily="18" charset="0"/>
                            <a:ea typeface="Times New Roman" panose="02020603050405020304" pitchFamily="18" charset="0"/>
                          </a:rPr>
                          <a:t> </a:t>
                        </a:r>
                        <a:r>
                          <a:rPr lang="ru-RU" altLang="en-US" sz="800" dirty="0" err="1">
                            <a:latin typeface="Times New Roman" panose="02020603050405020304" pitchFamily="18" charset="0"/>
                            <a:ea typeface="Times New Roman" panose="02020603050405020304" pitchFamily="18" charset="0"/>
                          </a:rPr>
                          <a:t>қызметі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79-83-35, 79-83-39</a:t>
                        </a: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hlinkClick r:id="rId2"/>
                          </a:rPr>
                          <a:t>pressmeteo@gmail.com</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3349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lang="ru-RU" altLang="en-US" sz="800" dirty="0" err="1">
                            <a:latin typeface="Times New Roman" panose="02020603050405020304" pitchFamily="18" charset="0"/>
                            <a:ea typeface="Times New Roman" panose="02020603050405020304" pitchFamily="18" charset="0"/>
                          </a:rPr>
                          <a:t>Халықаралық</a:t>
                        </a:r>
                        <a:r>
                          <a:rPr lang="ru-RU" altLang="en-US" sz="800" dirty="0">
                            <a:latin typeface="Times New Roman" panose="02020603050405020304" pitchFamily="18" charset="0"/>
                            <a:ea typeface="Times New Roman" panose="02020603050405020304" pitchFamily="18" charset="0"/>
                          </a:rPr>
                          <a:t> </a:t>
                        </a:r>
                        <a:r>
                          <a:rPr lang="ru-RU" altLang="en-US" sz="800" dirty="0" err="1">
                            <a:latin typeface="Times New Roman" panose="02020603050405020304" pitchFamily="18" charset="0"/>
                            <a:ea typeface="Times New Roman" panose="02020603050405020304" pitchFamily="18" charset="0"/>
                          </a:rPr>
                          <a:t>ынтымақтастық</a:t>
                        </a:r>
                        <a:r>
                          <a:rPr lang="ru-RU" altLang="en-US" sz="800" dirty="0">
                            <a:latin typeface="Times New Roman" panose="02020603050405020304" pitchFamily="18" charset="0"/>
                            <a:ea typeface="Times New Roman" panose="02020603050405020304" pitchFamily="18" charset="0"/>
                          </a:rPr>
                          <a:t> </a:t>
                        </a:r>
                        <a:r>
                          <a:rPr lang="ru-RU" altLang="en-US" sz="800" dirty="0" err="1">
                            <a:latin typeface="Times New Roman" panose="02020603050405020304" pitchFamily="18" charset="0"/>
                            <a:ea typeface="Times New Roman" panose="02020603050405020304" pitchFamily="18" charset="0"/>
                          </a:rPr>
                          <a:t>бөлімі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79-83-35, 79-83-39</a:t>
                        </a: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hlinkClick r:id="rId3"/>
                          </a:rPr>
                          <a:t>rse.kazhydromet@gmail.com</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27" name="Прямоугольник 8"/>
            <p:cNvSpPr/>
            <p:nvPr/>
          </p:nvSpPr>
          <p:spPr>
            <a:xfrm>
              <a:off x="517463" y="3992618"/>
              <a:ext cx="2165978" cy="1215241"/>
            </a:xfrm>
            <a:prstGeom prst="rect">
              <a:avLst/>
            </a:prstGeom>
            <a:noFill/>
            <a:ln w="9525">
              <a:noFill/>
            </a:ln>
          </p:spPr>
          <p:txBody>
            <a:bodyPr wrap="none" anchor="ctr">
              <a:spAutoFit/>
            </a:bodyPr>
            <a:lstStyle/>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ru-RU" altLang="ru-RU" sz="1200" i="1" dirty="0">
                <a:latin typeface="Times New Roman" panose="02020603050405020304" pitchFamily="18" charset="0"/>
                <a:cs typeface="Times New Roman" panose="02020603050405020304" pitchFamily="18" charset="0"/>
              </a:endParaRPr>
            </a:p>
            <a:p>
              <a:pPr algn="ctr"/>
              <a:r>
                <a:rPr lang="ru-RU" altLang="ru-RU" sz="1000" i="1" dirty="0" err="1">
                  <a:latin typeface="Times New Roman" panose="02020603050405020304" pitchFamily="18" charset="0"/>
                  <a:cs typeface="Times New Roman" panose="02020603050405020304" pitchFamily="18" charset="0"/>
                </a:rPr>
                <a:t>Нұр-сұлтан</a:t>
              </a:r>
              <a:r>
                <a:rPr lang="ru-RU" altLang="ru-RU" sz="1000" i="1" dirty="0">
                  <a:latin typeface="Times New Roman" panose="02020603050405020304" pitchFamily="18" charset="0"/>
                  <a:cs typeface="Times New Roman" panose="02020603050405020304" pitchFamily="18" charset="0"/>
                </a:rPr>
                <a:t> қ., </a:t>
              </a:r>
              <a:r>
                <a:rPr lang="ru-RU" altLang="ru-RU" sz="1000" i="1" dirty="0" err="1">
                  <a:latin typeface="Times New Roman" panose="02020603050405020304" pitchFamily="18" charset="0"/>
                  <a:cs typeface="Times New Roman" panose="02020603050405020304" pitchFamily="18" charset="0"/>
                </a:rPr>
                <a:t>Мәңгілік</a:t>
              </a:r>
              <a:r>
                <a:rPr lang="ru-RU" altLang="ru-RU" sz="1000" i="1" dirty="0">
                  <a:latin typeface="Times New Roman" panose="02020603050405020304" pitchFamily="18" charset="0"/>
                  <a:cs typeface="Times New Roman" panose="02020603050405020304" pitchFamily="18" charset="0"/>
                </a:rPr>
                <a:t> ел к-</a:t>
              </a:r>
              <a:r>
                <a:rPr lang="ru-RU" altLang="ru-RU" sz="1000" i="1" dirty="0" err="1">
                  <a:latin typeface="Times New Roman" panose="02020603050405020304" pitchFamily="18" charset="0"/>
                  <a:cs typeface="Times New Roman" panose="02020603050405020304" pitchFamily="18" charset="0"/>
                </a:rPr>
                <a:t>сі</a:t>
              </a:r>
              <a:r>
                <a:rPr lang="ru-RU" altLang="ru-RU" sz="1000" i="1" dirty="0">
                  <a:latin typeface="Times New Roman" panose="02020603050405020304" pitchFamily="18" charset="0"/>
                  <a:cs typeface="Times New Roman" panose="02020603050405020304" pitchFamily="18" charset="0"/>
                </a:rPr>
                <a:t>, 11/1</a:t>
              </a:r>
              <a:endParaRPr lang="ru-RU" altLang="ru-RU" sz="1000" i="1" dirty="0">
                <a:solidFill>
                  <a:srgbClr val="000000"/>
                </a:solidFill>
                <a:latin typeface="Times New Roman" panose="02020603050405020304" pitchFamily="18" charset="0"/>
                <a:ea typeface="Times New Roman" panose="02020603050405020304" pitchFamily="18" charset="0"/>
              </a:endParaRPr>
            </a:p>
            <a:p>
              <a:pPr algn="ctr"/>
              <a:endParaRPr lang="ru-RU" altLang="ru-RU" sz="1000" i="1" dirty="0">
                <a:solidFill>
                  <a:srgbClr val="000000"/>
                </a:solidFill>
                <a:latin typeface="Times New Roman" panose="02020603050405020304" pitchFamily="18" charset="0"/>
                <a:ea typeface="Times New Roman" panose="02020603050405020304" pitchFamily="18" charset="0"/>
              </a:endParaRPr>
            </a:p>
            <a:p>
              <a:pPr algn="ctr"/>
              <a:endParaRPr lang="ru-RU" altLang="ru-RU" sz="1000" i="1" dirty="0">
                <a:solidFill>
                  <a:srgbClr val="000000"/>
                </a:solidFill>
                <a:latin typeface="Times New Roman" panose="02020603050405020304" pitchFamily="18" charset="0"/>
                <a:ea typeface="Times New Roman" panose="02020603050405020304" pitchFamily="18" charset="0"/>
              </a:endParaRPr>
            </a:p>
          </p:txBody>
        </p:sp>
        <p:sp>
          <p:nvSpPr>
            <p:cNvPr id="28" name="Прямоугольник 20"/>
            <p:cNvSpPr/>
            <p:nvPr/>
          </p:nvSpPr>
          <p:spPr>
            <a:xfrm>
              <a:off x="531522" y="3799939"/>
              <a:ext cx="4291013" cy="1113971"/>
            </a:xfrm>
            <a:prstGeom prst="rect">
              <a:avLst/>
            </a:prstGeom>
            <a:noFill/>
            <a:ln w="9525">
              <a:noFill/>
            </a:ln>
          </p:spPr>
          <p:txBody>
            <a:bodyPr>
              <a:spAutoFit/>
            </a:bodyPr>
            <a:lstStyle/>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r>
                <a:rPr lang="ru-RU" altLang="ru-RU" sz="1200" b="1" i="1" dirty="0" err="1">
                  <a:solidFill>
                    <a:srgbClr val="000000"/>
                  </a:solidFill>
                  <a:latin typeface="Times New Roman" panose="02020603050405020304" pitchFamily="18" charset="0"/>
                  <a:cs typeface="Times New Roman" panose="02020603050405020304" pitchFamily="18" charset="0"/>
                </a:rPr>
                <a:t>Байланыстар</a:t>
              </a:r>
              <a:r>
                <a:rPr lang="ru-RU" altLang="ru-RU" sz="1200" b="1" i="1" dirty="0">
                  <a:solidFill>
                    <a:srgbClr val="000000"/>
                  </a:solidFill>
                  <a:latin typeface="Times New Roman" panose="02020603050405020304" pitchFamily="18" charset="0"/>
                  <a:cs typeface="Times New Roman" panose="02020603050405020304" pitchFamily="18" charset="0"/>
                </a:rPr>
                <a:t>:</a:t>
              </a:r>
              <a:endParaRPr lang="ru-RU" altLang="ru-RU" sz="1200" b="1" i="1" dirty="0">
                <a:solidFill>
                  <a:srgbClr val="000000"/>
                </a:solidFill>
                <a:latin typeface="Times New Roman" panose="02020603050405020304" pitchFamily="18" charset="0"/>
                <a:ea typeface="Times New Roman" panose="02020603050405020304" pitchFamily="18" charset="0"/>
              </a:endParaRPr>
            </a:p>
            <a:p>
              <a:endParaRPr lang="ru-RU" altLang="ru-RU" sz="1200" b="1" i="1" dirty="0">
                <a:solidFill>
                  <a:srgbClr val="000000"/>
                </a:solidFill>
                <a:latin typeface="Times New Roman" panose="02020603050405020304" pitchFamily="18" charset="0"/>
                <a:ea typeface="Times New Roman" panose="02020603050405020304" pitchFamily="18" charset="0"/>
              </a:endParaRPr>
            </a:p>
          </p:txBody>
        </p:sp>
      </p:grpSp>
      <p:sp>
        <p:nvSpPr>
          <p:cNvPr id="29" name="Прямоугольник 11"/>
          <p:cNvSpPr/>
          <p:nvPr/>
        </p:nvSpPr>
        <p:spPr>
          <a:xfrm>
            <a:off x="4905848" y="6440511"/>
            <a:ext cx="4893240" cy="246221"/>
          </a:xfrm>
          <a:prstGeom prst="rect">
            <a:avLst/>
          </a:prstGeom>
          <a:noFill/>
          <a:ln w="9525">
            <a:noFill/>
          </a:ln>
        </p:spPr>
        <p:txBody>
          <a:bodyPr wrap="square">
            <a:spAutoFit/>
          </a:bodyPr>
          <a:lstStyle/>
          <a:p>
            <a:pPr eaLnBrk="0" hangingPunct="0"/>
            <a:r>
              <a:rPr lang="ru-RU" altLang="en-US" sz="1000" b="1" i="1" dirty="0" err="1">
                <a:solidFill>
                  <a:srgbClr val="17375E"/>
                </a:solidFill>
                <a:latin typeface="Times New Roman" panose="02020603050405020304" pitchFamily="18" charset="0"/>
                <a:cs typeface="Times New Roman" panose="02020603050405020304" pitchFamily="18" charset="0"/>
              </a:rPr>
              <a:t>Ақпаратты</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пайдаланған</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кезде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Қазгидромет</a:t>
            </a:r>
            <a:r>
              <a:rPr lang="ru-RU" altLang="en-US" sz="1000" b="1" i="1" dirty="0">
                <a:solidFill>
                  <a:srgbClr val="17375E"/>
                </a:solidFill>
                <a:latin typeface="Times New Roman" panose="02020603050405020304" pitchFamily="18" charset="0"/>
                <a:cs typeface="Times New Roman" panose="02020603050405020304" pitchFamily="18" charset="0"/>
              </a:rPr>
              <a:t>" РМК-</a:t>
            </a:r>
            <a:r>
              <a:rPr lang="ru-RU" altLang="en-US" sz="1000" b="1" i="1" dirty="0" err="1">
                <a:solidFill>
                  <a:srgbClr val="17375E"/>
                </a:solidFill>
                <a:latin typeface="Times New Roman" panose="02020603050405020304" pitchFamily="18" charset="0"/>
                <a:cs typeface="Times New Roman" panose="02020603050405020304" pitchFamily="18" charset="0"/>
              </a:rPr>
              <a:t>ға</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сілтеме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жасау</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міндетті</a:t>
            </a:r>
            <a:endParaRPr lang="ru-RU" altLang="en-US" sz="1000" b="1" i="1" dirty="0">
              <a:solidFill>
                <a:srgbClr val="17375E"/>
              </a:solidFill>
              <a:latin typeface="Times New Roman" panose="02020603050405020304" pitchFamily="18" charset="0"/>
              <a:ea typeface="Times New Roman" panose="02020603050405020304" pitchFamily="18" charset="0"/>
            </a:endParaRPr>
          </a:p>
        </p:txBody>
      </p:sp>
      <p:sp>
        <p:nvSpPr>
          <p:cNvPr id="19" name="Прямоугольник 1"/>
          <p:cNvSpPr/>
          <p:nvPr/>
        </p:nvSpPr>
        <p:spPr>
          <a:xfrm>
            <a:off x="5042838" y="6210323"/>
            <a:ext cx="4521389" cy="307777"/>
          </a:xfrm>
          <a:prstGeom prst="rect">
            <a:avLst/>
          </a:prstGeom>
          <a:solidFill>
            <a:schemeClr val="bg1"/>
          </a:solidFill>
          <a:ln w="9525">
            <a:noFill/>
          </a:ln>
        </p:spPr>
        <p:txBody>
          <a:bodyPr wrap="square">
            <a:spAutoFit/>
          </a:bodyPr>
          <a:lstStyle/>
          <a:p>
            <a:pPr eaLnBrk="0" hangingPunct="0"/>
            <a:r>
              <a:rPr lang="kk-KZ" altLang="ru-RU" sz="1400" b="1" i="1" dirty="0">
                <a:solidFill>
                  <a:srgbClr val="000000"/>
                </a:solidFill>
                <a:latin typeface="Times New Roman" panose="02020603050405020304" pitchFamily="18" charset="0"/>
                <a:cs typeface="Times New Roman" panose="02020603050405020304" pitchFamily="18" charset="0"/>
              </a:rPr>
              <a:t>Дайындаған</a:t>
            </a:r>
            <a:r>
              <a:rPr lang="en-US" altLang="ru-RU" sz="1400" b="1" i="1" dirty="0">
                <a:solidFill>
                  <a:srgbClr val="000000"/>
                </a:solidFill>
                <a:latin typeface="Times New Roman" panose="02020603050405020304" pitchFamily="18" charset="0"/>
                <a:cs typeface="Times New Roman" panose="02020603050405020304" pitchFamily="18" charset="0"/>
              </a:rPr>
              <a:t>:</a:t>
            </a:r>
            <a:r>
              <a:rPr lang="ru-RU" altLang="ru-RU" sz="1400" b="1" i="1" dirty="0">
                <a:solidFill>
                  <a:srgbClr val="000000"/>
                </a:solidFill>
                <a:latin typeface="Times New Roman" panose="02020603050405020304" pitchFamily="18" charset="0"/>
                <a:cs typeface="Times New Roman" panose="02020603050405020304" pitchFamily="18" charset="0"/>
              </a:rPr>
              <a:t> </a:t>
            </a:r>
            <a:r>
              <a:rPr lang="kk-KZ" sz="1400" b="1" i="1" dirty="0">
                <a:latin typeface="Times New Roman" panose="02020603050405020304" pitchFamily="18" charset="0"/>
                <a:cs typeface="Times New Roman" panose="02020603050405020304" pitchFamily="18" charset="0"/>
              </a:rPr>
              <a:t>Қабдуалиева М.С.</a:t>
            </a:r>
            <a:endParaRPr lang="ru-KZ" sz="1400" b="1" i="1" dirty="0">
              <a:latin typeface="Times New Roman" panose="02020603050405020304" pitchFamily="18" charset="0"/>
              <a:cs typeface="Times New Roman" panose="02020603050405020304" pitchFamily="18" charset="0"/>
            </a:endParaRPr>
          </a:p>
        </p:txBody>
      </p:sp>
      <p:graphicFrame>
        <p:nvGraphicFramePr>
          <p:cNvPr id="21" name="Таблица 20"/>
          <p:cNvGraphicFramePr/>
          <p:nvPr>
            <p:extLst>
              <p:ext uri="{D42A27DB-BD31-4B8C-83A1-F6EECF244321}">
                <p14:modId xmlns:p14="http://schemas.microsoft.com/office/powerpoint/2010/main" val="3173262257"/>
              </p:ext>
            </p:extLst>
          </p:nvPr>
        </p:nvGraphicFramePr>
        <p:xfrm>
          <a:off x="5234302" y="535082"/>
          <a:ext cx="4167505" cy="772416"/>
        </p:xfrm>
        <a:graphic>
          <a:graphicData uri="http://schemas.openxmlformats.org/drawingml/2006/table">
            <a:tbl>
              <a:tblPr/>
              <a:tblGrid>
                <a:gridCol w="1014842">
                  <a:extLst>
                    <a:ext uri="{9D8B030D-6E8A-4147-A177-3AD203B41FA5}">
                      <a16:colId xmlns:a16="http://schemas.microsoft.com/office/drawing/2014/main" val="20000"/>
                    </a:ext>
                  </a:extLst>
                </a:gridCol>
                <a:gridCol w="3152663">
                  <a:extLst>
                    <a:ext uri="{9D8B030D-6E8A-4147-A177-3AD203B41FA5}">
                      <a16:colId xmlns:a16="http://schemas.microsoft.com/office/drawing/2014/main" val="20001"/>
                    </a:ext>
                  </a:extLst>
                </a:gridCol>
              </a:tblGrid>
              <a:tr h="97984">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sz="1000" dirty="0">
                          <a:latin typeface="Times New Roman" panose="02020603050405020304" pitchFamily="18" charset="0"/>
                        </a:rPr>
                        <a:t>Р</a:t>
                      </a:r>
                      <a:endParaRPr lang="ru-RU" altLang="en-US" sz="1000" dirty="0">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sz="1000" dirty="0" err="1">
                          <a:solidFill>
                            <a:srgbClr val="000000"/>
                          </a:solidFill>
                          <a:latin typeface="Times New Roman" panose="02020603050405020304" pitchFamily="18" charset="0"/>
                        </a:rPr>
                        <a:t>Определение</a:t>
                      </a:r>
                      <a:r>
                        <a:rPr sz="1000" dirty="0">
                          <a:solidFill>
                            <a:srgbClr val="000000"/>
                          </a:solidFill>
                          <a:latin typeface="Times New Roman" panose="02020603050405020304" pitchFamily="18" charset="0"/>
                        </a:rPr>
                        <a:t> </a:t>
                      </a:r>
                      <a:r>
                        <a:rPr lang="ru-RU" sz="1000" dirty="0">
                          <a:solidFill>
                            <a:srgbClr val="000000"/>
                          </a:solidFill>
                          <a:latin typeface="Times New Roman" panose="02020603050405020304" pitchFamily="18" charset="0"/>
                        </a:rPr>
                        <a:t>степени</a:t>
                      </a:r>
                      <a:r>
                        <a:rPr sz="1000" dirty="0">
                          <a:solidFill>
                            <a:srgbClr val="000000"/>
                          </a:solidFill>
                          <a:latin typeface="Times New Roman" panose="02020603050405020304" pitchFamily="18" charset="0"/>
                        </a:rPr>
                        <a:t> загрязнения</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97407">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Р &lt; 0,08</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a:solidFill>
                            <a:srgbClr val="000000"/>
                          </a:solidFill>
                          <a:latin typeface="Times New Roman" panose="02020603050405020304" pitchFamily="18" charset="0"/>
                          <a:ea typeface="+mn-ea"/>
                          <a:cs typeface="+mn-cs"/>
                        </a:rPr>
                        <a:t>пониженная</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92282">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0,08 ≤ Р &lt; 0,24</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a:solidFill>
                            <a:srgbClr val="000000"/>
                          </a:solidFill>
                          <a:latin typeface="Times New Roman" panose="02020603050405020304" pitchFamily="18" charset="0"/>
                        </a:rPr>
                        <a:t>повышенная</a:t>
                      </a:r>
                      <a:endParaRPr lang="ru-RU" altLang="en-US"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101903">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0,24 ≤ Р &lt; 0,37</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a:solidFill>
                            <a:srgbClr val="000000"/>
                          </a:solidFill>
                          <a:latin typeface="Times New Roman" panose="02020603050405020304" pitchFamily="18" charset="0"/>
                        </a:rPr>
                        <a:t>высокая</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r h="116564">
                <a:tc>
                  <a:txBody>
                    <a:bodyPr/>
                    <a:lstStyle/>
                    <a:p>
                      <a:pPr algn="ctr">
                        <a:lnSpc>
                          <a:spcPct val="107000"/>
                        </a:lnSpc>
                        <a:spcAft>
                          <a:spcPts val="0"/>
                        </a:spcAft>
                      </a:pPr>
                      <a:r>
                        <a:rPr lang="ru-RU" sz="1000" dirty="0">
                          <a:effectLst/>
                          <a:latin typeface="Times New Roman" panose="02020603050405020304" pitchFamily="18" charset="0"/>
                          <a:ea typeface="Calibri" panose="020F0502020204030204" pitchFamily="34" charset="0"/>
                          <a:cs typeface="Times New Roman" panose="02020603050405020304" pitchFamily="18" charset="0"/>
                        </a:rPr>
                        <a:t>Р ≥ 0,37</a:t>
                      </a:r>
                      <a:endParaRPr lang="ru-RU"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algn="ctr"/>
                      <a:r>
                        <a:rPr lang="kk-KZ" sz="1000" dirty="0">
                          <a:latin typeface="Times New Roman" panose="02020603050405020304" pitchFamily="18" charset="0"/>
                          <a:cs typeface="Times New Roman" panose="02020603050405020304" pitchFamily="18" charset="0"/>
                        </a:rPr>
                        <a:t>очень</a:t>
                      </a:r>
                      <a:r>
                        <a:rPr lang="kk-KZ" sz="1000" baseline="0" dirty="0">
                          <a:latin typeface="Times New Roman" panose="02020603050405020304" pitchFamily="18" charset="0"/>
                          <a:cs typeface="Times New Roman" panose="02020603050405020304" pitchFamily="18" charset="0"/>
                        </a:rPr>
                        <a:t> высокая</a:t>
                      </a:r>
                      <a:endParaRPr lang="ru-RU" sz="1000" dirty="0">
                        <a:latin typeface="Times New Roman" panose="02020603050405020304" pitchFamily="18" charset="0"/>
                        <a:cs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4"/>
                  </a:ext>
                </a:extLst>
              </a:tr>
            </a:tbl>
          </a:graphicData>
        </a:graphic>
      </p:graphicFrame>
      <p:sp>
        <p:nvSpPr>
          <p:cNvPr id="30" name="Прямоугольник 29"/>
          <p:cNvSpPr/>
          <p:nvPr/>
        </p:nvSpPr>
        <p:spPr>
          <a:xfrm>
            <a:off x="4953000" y="1276330"/>
            <a:ext cx="4839166" cy="830997"/>
          </a:xfrm>
          <a:prstGeom prst="rect">
            <a:avLst/>
          </a:prstGeom>
          <a:noFill/>
          <a:ln w="9525">
            <a:noFill/>
          </a:ln>
        </p:spPr>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a:lstStyle>
          <a:p>
            <a:pPr algn="just"/>
            <a:r>
              <a:rPr lang="kk-KZ" altLang="ru-RU" sz="800" i="1" dirty="0">
                <a:solidFill>
                  <a:srgbClr val="000000"/>
                </a:solidFill>
                <a:latin typeface="Times New Roman" panose="02020603050405020304" pitchFamily="18" charset="0"/>
                <a:cs typeface="Times New Roman" panose="02020603050405020304" pitchFamily="18" charset="0"/>
              </a:rPr>
              <a:t>*Жалпы қала бойынша ауаның ластануының жалпыланған көрсеткішін есептеу және ЖМҚ дәрежесін анықтау "қолайсыз метеорологиялық жағдайлар туралы ақпаратты ұсыну ережесінде, осындай ақпараттың құрамы мен мазмұнына қойылатын талаптарда, оны жариялау және мүдделі тұлғаларға ұсыну тәртібінде"келтірілген нұсқауларға сәйкес жүргізіледі.</a:t>
            </a:r>
          </a:p>
          <a:p>
            <a:pPr algn="just"/>
            <a:r>
              <a:rPr lang="kk-KZ" altLang="ru-RU" sz="800" i="1" dirty="0">
                <a:solidFill>
                  <a:srgbClr val="000000"/>
                </a:solidFill>
                <a:latin typeface="Times New Roman" panose="02020603050405020304" pitchFamily="18" charset="0"/>
                <a:cs typeface="Times New Roman" panose="02020603050405020304" pitchFamily="18" charset="0"/>
              </a:rPr>
              <a:t>ҚР әрбір қаласы үшін "Р" параметрінің градациясы жеке болып табылады, көпжылдық деректер негізінде есептеледі.</a:t>
            </a:r>
            <a:endParaRPr lang="ru-RU" altLang="ru-RU" sz="800" i="1" dirty="0">
              <a:solidFill>
                <a:srgbClr val="000000"/>
              </a:solidFill>
              <a:latin typeface="Times New Roman" panose="02020603050405020304" pitchFamily="18" charset="0"/>
              <a:cs typeface="Times New Roman" panose="02020603050405020304" pitchFamily="18" charset="0"/>
            </a:endParaRPr>
          </a:p>
        </p:txBody>
      </p:sp>
      <p:sp>
        <p:nvSpPr>
          <p:cNvPr id="33" name="Прямоугольник 32"/>
          <p:cNvSpPr/>
          <p:nvPr/>
        </p:nvSpPr>
        <p:spPr>
          <a:xfrm>
            <a:off x="4976513" y="2069942"/>
            <a:ext cx="4774909" cy="369332"/>
          </a:xfrm>
          <a:prstGeom prst="rect">
            <a:avLst/>
          </a:prstGeom>
        </p:spPr>
        <p:txBody>
          <a:bodyPr wrap="square">
            <a:spAutoFit/>
          </a:bodyPr>
          <a:lstStyle/>
          <a:p>
            <a:pPr algn="ctr" eaLnBrk="0" hangingPunct="0"/>
            <a:r>
              <a:rPr lang="ru-RU" sz="1200" i="1" dirty="0" err="1">
                <a:latin typeface="Times New Roman" panose="02020603050405020304" pitchFamily="18" charset="0"/>
                <a:cs typeface="Times New Roman" panose="02020603050405020304" pitchFamily="18" charset="0"/>
              </a:rPr>
              <a:t>Әртүрлі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дәрежедегі</a:t>
            </a:r>
            <a:r>
              <a:rPr lang="ru-RU" sz="1200" i="1" dirty="0">
                <a:latin typeface="Times New Roman" panose="02020603050405020304" pitchFamily="18" charset="0"/>
                <a:cs typeface="Times New Roman" panose="02020603050405020304" pitchFamily="18" charset="0"/>
              </a:rPr>
              <a:t> ҚМЖ </a:t>
            </a:r>
            <a:r>
              <a:rPr lang="ru-RU" sz="1200" i="1" dirty="0" err="1">
                <a:latin typeface="Times New Roman" panose="02020603050405020304" pitchFamily="18" charset="0"/>
                <a:cs typeface="Times New Roman" panose="02020603050405020304" pitchFamily="18" charset="0"/>
              </a:rPr>
              <a:t>туралы</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ескертулерді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ұсыну</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шарттары</a:t>
            </a:r>
            <a:r>
              <a:rPr lang="ru-RU" dirty="0">
                <a:latin typeface="Times New Roman" panose="02020603050405020304" pitchFamily="18" charset="0"/>
                <a:cs typeface="Times New Roman" panose="02020603050405020304" pitchFamily="18" charset="0"/>
              </a:rPr>
              <a:t> </a:t>
            </a:r>
            <a:endParaRPr lang="ru-RU" altLang="ru-RU" dirty="0">
              <a:latin typeface="Times New Roman" panose="02020603050405020304" pitchFamily="18" charset="0"/>
              <a:cs typeface="Times New Roman" panose="02020603050405020304" pitchFamily="18" charset="0"/>
            </a:endParaRPr>
          </a:p>
        </p:txBody>
      </p:sp>
      <p:graphicFrame>
        <p:nvGraphicFramePr>
          <p:cNvPr id="34" name="Таблица 33"/>
          <p:cNvGraphicFramePr/>
          <p:nvPr>
            <p:extLst>
              <p:ext uri="{D42A27DB-BD31-4B8C-83A1-F6EECF244321}">
                <p14:modId xmlns:p14="http://schemas.microsoft.com/office/powerpoint/2010/main" val="2197573183"/>
              </p:ext>
            </p:extLst>
          </p:nvPr>
        </p:nvGraphicFramePr>
        <p:xfrm>
          <a:off x="5060895" y="2420524"/>
          <a:ext cx="4606143" cy="2107132"/>
        </p:xfrm>
        <a:graphic>
          <a:graphicData uri="http://schemas.openxmlformats.org/drawingml/2006/table">
            <a:tbl>
              <a:tblPr/>
              <a:tblGrid>
                <a:gridCol w="848019">
                  <a:extLst>
                    <a:ext uri="{9D8B030D-6E8A-4147-A177-3AD203B41FA5}">
                      <a16:colId xmlns:a16="http://schemas.microsoft.com/office/drawing/2014/main" val="20000"/>
                    </a:ext>
                  </a:extLst>
                </a:gridCol>
                <a:gridCol w="3758124">
                  <a:extLst>
                    <a:ext uri="{9D8B030D-6E8A-4147-A177-3AD203B41FA5}">
                      <a16:colId xmlns:a16="http://schemas.microsoft.com/office/drawing/2014/main" val="20001"/>
                    </a:ext>
                  </a:extLst>
                </a:gridCol>
              </a:tblGrid>
              <a:tr h="287452">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sz="1000" dirty="0">
                          <a:solidFill>
                            <a:srgbClr val="000000"/>
                          </a:solidFill>
                          <a:latin typeface="Times New Roman" panose="02020603050405020304" pitchFamily="18" charset="0"/>
                        </a:rPr>
                        <a:t>ҚМЖ</a:t>
                      </a:r>
                    </a:p>
                    <a:p>
                      <a:pPr lvl="0" algn="ctr" eaLnBrk="1" fontAlgn="ctr" hangingPunct="1">
                        <a:buNone/>
                      </a:pPr>
                      <a:r>
                        <a:rPr lang="ru-RU" sz="1000" dirty="0" err="1">
                          <a:solidFill>
                            <a:srgbClr val="000000"/>
                          </a:solidFill>
                          <a:latin typeface="Times New Roman" panose="02020603050405020304" pitchFamily="18" charset="0"/>
                        </a:rPr>
                        <a:t>дәрежесі</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altLang="en-US" sz="1000" dirty="0" err="1">
                          <a:solidFill>
                            <a:srgbClr val="000000"/>
                          </a:solidFill>
                          <a:latin typeface="Times New Roman" panose="02020603050405020304" pitchFamily="18" charset="0"/>
                        </a:rPr>
                        <a:t>Ескерту</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шарттары</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887932">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a:solidFill>
                            <a:srgbClr val="000000"/>
                          </a:solidFill>
                          <a:latin typeface="Times New Roman" panose="02020603050405020304" pitchFamily="18" charset="0"/>
                          <a:ea typeface="+mn-ea"/>
                          <a:cs typeface="+mn-cs"/>
                        </a:rPr>
                        <a:t>1 </a:t>
                      </a:r>
                      <a:r>
                        <a:rPr lang="ru-RU" sz="1000" b="0" i="0" u="none" kern="1200" baseline="0" dirty="0" err="1">
                          <a:solidFill>
                            <a:srgbClr val="000000"/>
                          </a:solidFill>
                          <a:latin typeface="Times New Roman" panose="02020603050405020304" pitchFamily="18" charset="0"/>
                          <a:ea typeface="+mn-ea"/>
                          <a:cs typeface="+mn-cs"/>
                        </a:rPr>
                        <a:t>дәреже</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жоғары дәрежені көрсетсе, сондай-ақ барлық немесе көптеген посттарда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1ПДК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&lt; 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latin typeface="Times New Roman" panose="02020603050405020304" pitchFamily="18" charset="0"/>
                          <a:cs typeface="Times New Roman" panose="02020603050405020304" pitchFamily="18" charset="0"/>
                        </a:rPr>
                        <a:t>немесе </a:t>
                      </a:r>
                      <a:r>
                        <a:rPr lang="ru-RU" sz="1000" dirty="0">
                          <a:latin typeface="Times New Roman" panose="02020603050405020304" pitchFamily="18" charset="0"/>
                          <a:cs typeface="Times New Roman" panose="02020603050405020304" pitchFamily="18" charset="0"/>
                        </a:rPr>
                        <a:t>СИ ≥ 3ПДКм.р. </a:t>
                      </a:r>
                      <a:r>
                        <a:rPr lang="kk-KZ" sz="1000" dirty="0">
                          <a:solidFill>
                            <a:schemeClr val="tx1"/>
                          </a:solidFill>
                          <a:latin typeface="Times New Roman" panose="02020603050405020304" pitchFamily="18" charset="0"/>
                        </a:rPr>
                        <a:t>шарты орындалса;</a:t>
                      </a:r>
                      <a:endParaRPr lang="ru-RU" sz="1000" kern="1200" baseline="-25000" dirty="0">
                        <a:solidFill>
                          <a:schemeClr val="tx1"/>
                        </a:solidFill>
                        <a:effectLst/>
                        <a:latin typeface="Times New Roman" panose="02020603050405020304" pitchFamily="18" charset="0"/>
                        <a:ea typeface="+mn-ea"/>
                        <a:cs typeface="Times New Roman" panose="02020603050405020304" pitchFamily="18" charset="0"/>
                      </a:endParaRPr>
                    </a:p>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tabLst/>
                        <a:defRPr/>
                      </a:pPr>
                      <a:r>
                        <a:rPr lang="kk-KZ" altLang="en-US" sz="1000" b="0" i="0" u="none" kern="1200" baseline="0" dirty="0">
                          <a:solidFill>
                            <a:schemeClr val="tx1"/>
                          </a:solidFill>
                          <a:latin typeface="Times New Roman" panose="02020603050405020304" pitchFamily="18" charset="0"/>
                          <a:ea typeface="+mn-ea"/>
                          <a:cs typeface="+mn-cs"/>
                        </a:rPr>
                        <a:t>Егер "</a:t>
                      </a:r>
                      <a:r>
                        <a:rPr lang="en-US" altLang="en-US" sz="1000" b="0" i="0" u="none" kern="1200" baseline="0" dirty="0">
                          <a:solidFill>
                            <a:schemeClr val="tx1"/>
                          </a:solidFill>
                          <a:latin typeface="Times New Roman" panose="02020603050405020304" pitchFamily="18" charset="0"/>
                          <a:ea typeface="+mn-ea"/>
                          <a:cs typeface="+mn-cs"/>
                        </a:rPr>
                        <a:t>P" </a:t>
                      </a:r>
                      <a:r>
                        <a:rPr lang="kk-KZ" altLang="en-US" sz="1000" b="0" i="0" u="none" kern="1200" baseline="0" dirty="0">
                          <a:solidFill>
                            <a:schemeClr val="tx1"/>
                          </a:solidFill>
                          <a:latin typeface="Times New Roman" panose="02020603050405020304" pitchFamily="18" charset="0"/>
                          <a:ea typeface="+mn-ea"/>
                          <a:cs typeface="+mn-cs"/>
                        </a:rPr>
                        <a:t>параметрі өте жоғары дәрежеде болса, бірақ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 </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a:solidFill>
                            <a:srgbClr val="000000"/>
                          </a:solidFill>
                          <a:latin typeface="Times New Roman" panose="02020603050405020304" pitchFamily="18" charset="0"/>
                        </a:rPr>
                        <a:t>2 </a:t>
                      </a:r>
                      <a:r>
                        <a:rPr lang="ru-RU" sz="1000" dirty="0" err="1">
                          <a:solidFill>
                            <a:srgbClr val="000000"/>
                          </a:solidFill>
                          <a:latin typeface="Times New Roman" panose="02020603050405020304" pitchFamily="18" charset="0"/>
                        </a:rPr>
                        <a:t>дәреже</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sz="1000" dirty="0">
                          <a:solidFill>
                            <a:srgbClr val="000000"/>
                          </a:solidFill>
                          <a:latin typeface="Times New Roman" panose="02020603050405020304" pitchFamily="18" charset="0"/>
                        </a:rPr>
                        <a:t>3</a:t>
                      </a:r>
                      <a:r>
                        <a:rPr lang="kk-KZ" sz="1000" baseline="0" dirty="0">
                          <a:solidFill>
                            <a:srgbClr val="000000"/>
                          </a:solidFill>
                          <a:latin typeface="Times New Roman" panose="02020603050405020304" pitchFamily="18" charset="0"/>
                        </a:rPr>
                        <a:t> дәреже</a:t>
                      </a:r>
                      <a:endParaRPr lang="ru-RU"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екі күн қатарынан немесе одан да көп уақыт ішінде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5ПДК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bl>
          </a:graphicData>
        </a:graphic>
      </p:graphicFrame>
      <p:sp>
        <p:nvSpPr>
          <p:cNvPr id="35" name="TextBox 34"/>
          <p:cNvSpPr txBox="1"/>
          <p:nvPr/>
        </p:nvSpPr>
        <p:spPr>
          <a:xfrm>
            <a:off x="4958691" y="4484583"/>
            <a:ext cx="4824411" cy="338554"/>
          </a:xfrm>
          <a:prstGeom prst="rect">
            <a:avLst/>
          </a:prstGeom>
          <a:noFill/>
        </p:spPr>
        <p:txBody>
          <a:bodyPr wrap="square" rtlCol="0">
            <a:spAutoFit/>
          </a:bodyPr>
          <a:lstStyle/>
          <a:p>
            <a:pPr lvl="0" algn="just"/>
            <a:r>
              <a:rPr lang="kk-KZ" sz="800" i="1" dirty="0">
                <a:latin typeface="Times New Roman" panose="02020603050405020304" pitchFamily="18" charset="0"/>
              </a:rPr>
              <a:t>*Ағымдағы және болжамды синоптикалық жағдай және қолайсыз метеорологиялық жағдайлар кешені атмосферада ластаушы заттардың одан әрі жиналуына ықпал етеді</a:t>
            </a:r>
            <a:endParaRPr lang="ru-RU" dirty="0"/>
          </a:p>
        </p:txBody>
      </p:sp>
      <p:sp>
        <p:nvSpPr>
          <p:cNvPr id="20" name="Прямоугольник 19"/>
          <p:cNvSpPr/>
          <p:nvPr/>
        </p:nvSpPr>
        <p:spPr>
          <a:xfrm>
            <a:off x="122899" y="801447"/>
            <a:ext cx="4830101" cy="289951"/>
          </a:xfrm>
          <a:prstGeom prst="rect">
            <a:avLst/>
          </a:prstGeom>
        </p:spPr>
        <p:txBody>
          <a:bodyPr wrap="square">
            <a:spAutoFit/>
          </a:bodyPr>
          <a:lstStyle/>
          <a:p>
            <a:pPr algn="just">
              <a:lnSpc>
                <a:spcPct val="107000"/>
              </a:lnSpc>
              <a:spcAft>
                <a:spcPts val="800"/>
              </a:spcAft>
            </a:pPr>
            <a:r>
              <a:rPr lang="kk-KZ" sz="1200" dirty="0">
                <a:latin typeface="Times New Roman" panose="02020603050405020304" pitchFamily="18" charset="0"/>
                <a:ea typeface="Calibri" panose="020F0502020204030204" pitchFamily="34" charset="0"/>
                <a:cs typeface="Times New Roman" panose="02020603050405020304" pitchFamily="18" charset="0"/>
              </a:rPr>
              <a:t>Ауа сапасы халықтың денсаулығына қауіп төндірмейді</a:t>
            </a:r>
            <a:endParaRPr lang="ru-RU" sz="1200" dirty="0">
              <a:effectLst/>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334028445"/>
      </p:ext>
    </p:extLst>
  </p:cSld>
  <p:clrMapOvr>
    <a:masterClrMapping/>
  </p:clrMapOvr>
</p:sld>
</file>

<file path=ppt/theme/theme1.xml><?xml version="1.0" encoding="utf-8"?>
<a:theme xmlns:a="http://schemas.openxmlformats.org/drawingml/2006/main" name="Тема Office">
  <a:themeElements>
    <a:clrScheme name="Стандартная">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Стандартная">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Стандартная">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13643</TotalTime>
  <Words>581</Words>
  <Application>Microsoft Office PowerPoint</Application>
  <PresentationFormat>Лист A4 (210x297 мм)</PresentationFormat>
  <Paragraphs>100</Paragraphs>
  <Slides>2</Slides>
  <Notes>0</Notes>
  <HiddenSlides>0</HiddenSlides>
  <MMClips>0</MMClips>
  <ScaleCrop>false</ScaleCrop>
  <HeadingPairs>
    <vt:vector size="6" baseType="variant">
      <vt:variant>
        <vt:lpstr>Использованные шрифты</vt:lpstr>
      </vt:variant>
      <vt:variant>
        <vt:i4>3</vt:i4>
      </vt:variant>
      <vt:variant>
        <vt:lpstr>Тема</vt:lpstr>
      </vt:variant>
      <vt:variant>
        <vt:i4>1</vt:i4>
      </vt:variant>
      <vt:variant>
        <vt:lpstr>Заголовки слайдов</vt:lpstr>
      </vt:variant>
      <vt:variant>
        <vt:i4>2</vt:i4>
      </vt:variant>
    </vt:vector>
  </HeadingPairs>
  <TitlesOfParts>
    <vt:vector size="6" baseType="lpstr">
      <vt:lpstr>Arial</vt:lpstr>
      <vt:lpstr>Calibri</vt:lpstr>
      <vt:lpstr>Times New Roman</vt:lpstr>
      <vt:lpstr>Тема Office</vt:lpstr>
      <vt:lpstr>Презентация PowerPoint</vt:lpstr>
      <vt:lpstr>Презентация PowerPoint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Слайд 1</dc:title>
  <dc:creator>Ольга Корнюхова</dc:creator>
  <cp:lastModifiedBy>Moldir Kabdualieva</cp:lastModifiedBy>
  <cp:revision>2661</cp:revision>
  <cp:lastPrinted>2021-07-01T03:56:27Z</cp:lastPrinted>
  <dcterms:created xsi:type="dcterms:W3CDTF">2018-03-27T06:03:00Z</dcterms:created>
  <dcterms:modified xsi:type="dcterms:W3CDTF">2022-10-23T09:05:46Z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1049-11.2.0.9144</vt:lpwstr>
  </property>
</Properties>
</file>