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858000" cy="9947275"/>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5" d="100"/>
          <a:sy n="65" d="100"/>
        </p:scale>
        <p:origin x="53" y="91"/>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Kabdualieva" userId="df42278df007c026" providerId="LiveId" clId="{BDE63117-42F1-4905-9052-52F7BFD1335B}"/>
    <pc:docChg chg="modSld">
      <pc:chgData name="Moldir Kabdualieva" userId="df42278df007c026" providerId="LiveId" clId="{BDE63117-42F1-4905-9052-52F7BFD1335B}" dt="2022-10-23T08:56:47.686" v="32" actId="20577"/>
      <pc:docMkLst>
        <pc:docMk/>
      </pc:docMkLst>
      <pc:sldChg chg="modSp mod">
        <pc:chgData name="Moldir Kabdualieva" userId="df42278df007c026" providerId="LiveId" clId="{BDE63117-42F1-4905-9052-52F7BFD1335B}" dt="2022-10-23T08:56:47.686" v="32" actId="20577"/>
        <pc:sldMkLst>
          <pc:docMk/>
          <pc:sldMk cId="0" sldId="261"/>
        </pc:sldMkLst>
        <pc:graphicFrameChg chg="modGraphic">
          <ac:chgData name="Moldir Kabdualieva" userId="df42278df007c026" providerId="LiveId" clId="{BDE63117-42F1-4905-9052-52F7BFD1335B}" dt="2022-10-23T08:56:47.686" v="32" actId="20577"/>
          <ac:graphicFrameMkLst>
            <pc:docMk/>
            <pc:sldMk cId="0" sldId="261"/>
            <ac:graphicFrameMk id="23" creationId="{94CC0974-E1E4-47F3-9A8B-49A879A3B96B}"/>
          </ac:graphicFrameMkLst>
        </pc:graphicFrame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72421" cy="499402"/>
          </a:xfrm>
          <a:prstGeom prst="rect">
            <a:avLst/>
          </a:prstGeom>
        </p:spPr>
        <p:txBody>
          <a:bodyPr vert="horz" wrap="square" lIns="94225" tIns="47113" rIns="94225" bIns="47113" numCol="1" anchor="t"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3" name="Дата 2"/>
          <p:cNvSpPr>
            <a:spLocks noGrp="1"/>
          </p:cNvSpPr>
          <p:nvPr>
            <p:ph type="dt" idx="1"/>
          </p:nvPr>
        </p:nvSpPr>
        <p:spPr>
          <a:xfrm>
            <a:off x="3884027" y="1"/>
            <a:ext cx="2972421" cy="499402"/>
          </a:xfrm>
          <a:prstGeom prst="rect">
            <a:avLst/>
          </a:prstGeom>
        </p:spPr>
        <p:txBody>
          <a:bodyPr vert="horz" wrap="square" lIns="94225" tIns="47113" rIns="94225" bIns="47113" numCol="1" anchor="t" anchorCtr="0" compatLnSpc="1"/>
          <a:lstStyle>
            <a:lvl1pPr algn="r">
              <a:defRPr sz="1300" smtClean="0"/>
            </a:lvl1pPr>
          </a:lstStyle>
          <a:p>
            <a:pPr defTabSz="942247">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1006475" y="1243013"/>
            <a:ext cx="4845050" cy="335597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6422" y="4786787"/>
            <a:ext cx="5485157" cy="3917079"/>
          </a:xfrm>
          <a:prstGeom prst="rect">
            <a:avLst/>
          </a:prstGeom>
          <a:noFill/>
          <a:ln w="9525">
            <a:noFill/>
            <a:miter lim="800000"/>
          </a:ln>
        </p:spPr>
        <p:txBody>
          <a:bodyPr vert="horz" wrap="square" lIns="94225" tIns="47113" rIns="94225" bIns="47113" numCol="1" anchor="t" anchorCtr="0" compatLnSpc="1"/>
          <a:lstStyle/>
          <a:p>
            <a:pPr marL="0" marR="0" lvl="0"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71123" marR="0" lvl="1"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42247" marR="0" lvl="2"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13370" marR="0" lvl="3"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84493" marR="0" lvl="4"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47874"/>
            <a:ext cx="2972421" cy="499402"/>
          </a:xfrm>
          <a:prstGeom prst="rect">
            <a:avLst/>
          </a:prstGeom>
        </p:spPr>
        <p:txBody>
          <a:bodyPr vert="horz" wrap="square" lIns="94225" tIns="47113" rIns="94225" bIns="47113" numCol="1" anchor="b"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84027" y="9447874"/>
            <a:ext cx="2972421" cy="499402"/>
          </a:xfrm>
          <a:prstGeom prst="rect">
            <a:avLst/>
          </a:prstGeom>
        </p:spPr>
        <p:txBody>
          <a:bodyPr vert="horz" wrap="square" lIns="94225" tIns="47113" rIns="94225" bIns="47113"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rse.kazhydromet@gmail.com" TargetMode="External"/><Relationship Id="rId2" Type="http://schemas.openxmlformats.org/officeDocument/2006/relationships/hyperlink" Target="mailto:pressmeteo@gmail.com"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487488775"/>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200" b="1" i="1" dirty="0" err="1">
                          <a:solidFill>
                            <a:srgbClr val="002060"/>
                          </a:solidFill>
                          <a:latin typeface="Times New Roman" panose="02020603050405020304" pitchFamily="18" charset="0"/>
                          <a:cs typeface="Times New Roman" panose="02020603050405020304" pitchFamily="18" charset="0"/>
                        </a:rPr>
                        <a:t>Қызылорда</a:t>
                      </a:r>
                      <a:r>
                        <a:rPr lang="ru-RU" altLang="x-none" sz="1200" b="1" i="1" dirty="0">
                          <a:solidFill>
                            <a:srgbClr val="002060"/>
                          </a:solidFill>
                          <a:latin typeface="Times New Roman" panose="02020603050405020304" pitchFamily="18" charset="0"/>
                          <a:cs typeface="Times New Roman" panose="02020603050405020304" pitchFamily="18" charset="0"/>
                        </a:rPr>
                        <a:t>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endParaRPr lang="ru-RU" altLang="ru-RU" sz="1400" b="1" dirty="0">
              <a:solidFill>
                <a:srgbClr val="0070C0"/>
              </a:solidFill>
              <a:latin typeface="Times New Roman" panose="02020603050405020304" pitchFamily="18" charset="0"/>
              <a:cs typeface="Times New Roman" panose="02020603050405020304" pitchFamily="18" charset="0"/>
            </a:endParaRPr>
          </a:p>
          <a:p>
            <a:pPr algn="ctr"/>
            <a:r>
              <a:rPr lang="ru-RU" altLang="ru-RU" sz="1200" b="1" dirty="0">
                <a:solidFill>
                  <a:srgbClr val="0070C0"/>
                </a:solidFill>
                <a:latin typeface="Times New Roman" panose="02020603050405020304" pitchFamily="18" charset="0"/>
                <a:cs typeface="Times New Roman" panose="02020603050405020304" pitchFamily="18" charset="0"/>
              </a:rPr>
              <a:t>«ҚАЗГИДРОМЕТ»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2256907415"/>
              </p:ext>
            </p:extLst>
          </p:nvPr>
        </p:nvGraphicFramePr>
        <p:xfrm>
          <a:off x="307975" y="2637546"/>
          <a:ext cx="4465638" cy="1935480"/>
        </p:xfrm>
        <a:graphic>
          <a:graphicData uri="http://schemas.openxmlformats.org/drawingml/2006/table">
            <a:tbl>
              <a:tblPr/>
              <a:tblGrid>
                <a:gridCol w="4465638">
                  <a:extLst>
                    <a:ext uri="{9D8B030D-6E8A-4147-A177-3AD203B41FA5}">
                      <a16:colId xmlns:a16="http://schemas.microsoft.com/office/drawing/2014/main" val="20000"/>
                    </a:ext>
                  </a:extLst>
                </a:gridCol>
              </a:tblGrid>
              <a:tr h="19351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№296</a:t>
                      </a:r>
                      <a:r>
                        <a:rPr lang="ru-RU" altLang="x-none" sz="1600" b="1" i="1" baseline="0" dirty="0">
                          <a:solidFill>
                            <a:srgbClr val="002060"/>
                          </a:solidFill>
                          <a:latin typeface="Times New Roman" panose="02020603050405020304" pitchFamily="18" charset="0"/>
                          <a:cs typeface="Times New Roman" panose="02020603050405020304" pitchFamily="18" charset="0"/>
                        </a:rPr>
                        <a:t> </a:t>
                      </a:r>
                      <a:r>
                        <a:rPr lang="ru-RU" altLang="x-none" sz="1600" b="1" i="1" dirty="0">
                          <a:solidFill>
                            <a:srgbClr val="002060"/>
                          </a:solidFill>
                          <a:latin typeface="Times New Roman" panose="02020603050405020304" pitchFamily="18" charset="0"/>
                          <a:cs typeface="Times New Roman" panose="02020603050405020304" pitchFamily="18" charset="0"/>
                        </a:rPr>
                        <a:t>КҮНДЕЛІКТІ</a:t>
                      </a: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a:t>
                      </a: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БЮЛЛЕТЕНІ</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400" b="1" i="1" dirty="0" err="1">
                          <a:solidFill>
                            <a:srgbClr val="002060"/>
                          </a:solidFill>
                          <a:latin typeface="Times New Roman" panose="02020603050405020304" pitchFamily="18" charset="0"/>
                          <a:cs typeface="Times New Roman" panose="02020603050405020304" pitchFamily="18" charset="0"/>
                        </a:rPr>
                        <a:t>Қызылорда</a:t>
                      </a:r>
                      <a:r>
                        <a:rPr lang="ru-RU" altLang="x-none" sz="1400" b="1" i="1" dirty="0">
                          <a:solidFill>
                            <a:srgbClr val="002060"/>
                          </a:solidFill>
                          <a:latin typeface="Times New Roman" panose="02020603050405020304" pitchFamily="18" charset="0"/>
                          <a:cs typeface="Times New Roman" panose="02020603050405020304" pitchFamily="18" charset="0"/>
                        </a:rPr>
                        <a:t> қ.</a:t>
                      </a:r>
                      <a:r>
                        <a:rPr lang="ru-RU" altLang="en-US" sz="1400" b="1" i="1" dirty="0">
                          <a:solidFill>
                            <a:srgbClr val="002060"/>
                          </a:solidFill>
                          <a:latin typeface="Times New Roman" panose="02020603050405020304" pitchFamily="18" charset="0"/>
                          <a:cs typeface="Times New Roman" panose="02020603050405020304" pitchFamily="18" charset="0"/>
                        </a:rPr>
                        <a:t> </a:t>
                      </a: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i="1"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23 қазан</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graphicFrame>
        <p:nvGraphicFramePr>
          <p:cNvPr id="23"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2755266768"/>
              </p:ext>
            </p:extLst>
          </p:nvPr>
        </p:nvGraphicFramePr>
        <p:xfrm>
          <a:off x="5037714" y="4594056"/>
          <a:ext cx="4667576" cy="1859280"/>
        </p:xfrm>
        <a:graphic>
          <a:graphicData uri="http://schemas.openxmlformats.org/drawingml/2006/table">
            <a:tbl>
              <a:tblPr firstRow="1" bandRow="1">
                <a:tableStyleId>{5C22544A-7EE6-4342-B048-85BDC9FD1C3A}</a:tableStyleId>
              </a:tblPr>
              <a:tblGrid>
                <a:gridCol w="1796058">
                  <a:extLst>
                    <a:ext uri="{9D8B030D-6E8A-4147-A177-3AD203B41FA5}">
                      <a16:colId xmlns:a16="http://schemas.microsoft.com/office/drawing/2014/main" val="3583770891"/>
                    </a:ext>
                  </a:extLst>
                </a:gridCol>
                <a:gridCol w="1432949">
                  <a:extLst>
                    <a:ext uri="{9D8B030D-6E8A-4147-A177-3AD203B41FA5}">
                      <a16:colId xmlns:a16="http://schemas.microsoft.com/office/drawing/2014/main" val="1276116030"/>
                    </a:ext>
                  </a:extLst>
                </a:gridCol>
                <a:gridCol w="1438569">
                  <a:extLst>
                    <a:ext uri="{9D8B030D-6E8A-4147-A177-3AD203B41FA5}">
                      <a16:colId xmlns:a16="http://schemas.microsoft.com/office/drawing/2014/main" val="2096923049"/>
                    </a:ext>
                  </a:extLst>
                </a:gridCol>
              </a:tblGrid>
              <a:tr h="358705">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зат</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Нақты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шоғырлану</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ШЖШ асу</a:t>
                      </a:r>
                      <a:r>
                        <a:rPr lang="kk-KZ" sz="1000" baseline="0" dirty="0">
                          <a:solidFill>
                            <a:schemeClr val="tx1"/>
                          </a:solidFill>
                          <a:latin typeface="Times New Roman" panose="02020603050405020304" pitchFamily="18" charset="0"/>
                          <a:cs typeface="Times New Roman" panose="02020603050405020304" pitchFamily="18" charset="0"/>
                        </a:rPr>
                        <a:t> 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180790">
                <a:tc>
                  <a:txBody>
                    <a:bodyPr/>
                    <a:lstStyle/>
                    <a:p>
                      <a:r>
                        <a:rPr lang="ru-RU" sz="1000" dirty="0">
                          <a:solidFill>
                            <a:schemeClr val="tx1"/>
                          </a:solidFill>
                          <a:latin typeface="Times New Roman" panose="02020603050405020304" pitchFamily="18" charset="0"/>
                          <a:cs typeface="Times New Roman" panose="02020603050405020304" pitchFamily="18" charset="0"/>
                        </a:rPr>
                        <a:t>РМ-2,5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ctr"/>
                      <a:r>
                        <a:rPr lang="ru-RU" sz="1000" b="0" i="0" u="none" strike="noStrike" dirty="0">
                          <a:solidFill>
                            <a:srgbClr val="000000"/>
                          </a:solidFill>
                          <a:effectLst/>
                          <a:latin typeface="Times New Roman" panose="02020603050405020304" pitchFamily="18" charset="0"/>
                        </a:rPr>
                        <a:t>54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18079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a:solidFill>
                            <a:schemeClr val="tx1"/>
                          </a:solidFill>
                          <a:latin typeface="Times New Roman" panose="02020603050405020304" pitchFamily="18" charset="0"/>
                          <a:cs typeface="Times New Roman" panose="02020603050405020304" pitchFamily="18" charset="0"/>
                        </a:rPr>
                        <a:t>РМ-10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ctr"/>
                      <a:r>
                        <a:rPr lang="ru-RU" sz="1000" b="0" i="0" u="none" strike="noStrike" dirty="0">
                          <a:solidFill>
                            <a:srgbClr val="000000"/>
                          </a:solidFill>
                          <a:effectLst/>
                          <a:latin typeface="Times New Roman" panose="02020603050405020304" pitchFamily="18" charset="0"/>
                        </a:rPr>
                        <a:t>351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180790">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ctr"/>
                      <a:r>
                        <a:rPr lang="ru-RU" sz="1000" b="0" i="0" u="none" strike="noStrike" dirty="0">
                          <a:solidFill>
                            <a:srgbClr val="000000"/>
                          </a:solidFill>
                          <a:effectLst/>
                          <a:latin typeface="Times New Roman" panose="02020603050405020304" pitchFamily="18" charset="0"/>
                        </a:rPr>
                        <a:t>39</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180790">
                <a:tc>
                  <a:txBody>
                    <a:bodyPr/>
                    <a:lstStyle/>
                    <a:p>
                      <a:r>
                        <a:rPr lang="ru-RU" sz="1000" dirty="0" err="1">
                          <a:solidFill>
                            <a:schemeClr val="tx1"/>
                          </a:solidFill>
                          <a:latin typeface="Times New Roman" panose="02020603050405020304" pitchFamily="18" charset="0"/>
                          <a:cs typeface="Times New Roman" panose="02020603050405020304" pitchFamily="18" charset="0"/>
                        </a:rPr>
                        <a:t>Көміртегі</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о</a:t>
                      </a:r>
                      <a:r>
                        <a:rPr lang="ru-RU" sz="1000" dirty="0" err="1">
                          <a:solidFill>
                            <a:schemeClr val="tx1"/>
                          </a:solidFill>
                          <a:latin typeface="Times New Roman" panose="02020603050405020304" pitchFamily="18" charset="0"/>
                          <a:cs typeface="Times New Roman" panose="02020603050405020304" pitchFamily="18" charset="0"/>
                        </a:rPr>
                        <a:t>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ctr"/>
                      <a:r>
                        <a:rPr lang="ru-RU" sz="1000" b="0" i="0" u="none" strike="noStrike" dirty="0">
                          <a:solidFill>
                            <a:srgbClr val="000000"/>
                          </a:solidFill>
                          <a:effectLst/>
                          <a:latin typeface="Times New Roman" panose="02020603050405020304" pitchFamily="18" charset="0"/>
                        </a:rPr>
                        <a:t>665</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139233">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ctr"/>
                      <a:r>
                        <a:rPr lang="ru-RU" sz="1000" b="0" i="0" u="none" strike="noStrike" dirty="0">
                          <a:solidFill>
                            <a:srgbClr val="000000"/>
                          </a:solidFill>
                          <a:effectLst/>
                          <a:latin typeface="Times New Roman" panose="02020603050405020304" pitchFamily="18" charset="0"/>
                        </a:rPr>
                        <a:t>48</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18079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о</a:t>
                      </a:r>
                      <a:r>
                        <a:rPr lang="ru-RU" sz="1000" dirty="0" err="1">
                          <a:solidFill>
                            <a:schemeClr val="tx1"/>
                          </a:solidFill>
                          <a:latin typeface="Times New Roman" panose="02020603050405020304" pitchFamily="18" charset="0"/>
                          <a:cs typeface="Times New Roman" panose="02020603050405020304" pitchFamily="18" charset="0"/>
                        </a:rPr>
                        <a:t>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ctr"/>
                      <a:r>
                        <a:rPr lang="ru-RU" sz="1000" b="0" i="0" u="none" strike="noStrike" dirty="0">
                          <a:solidFill>
                            <a:srgbClr val="000000"/>
                          </a:solidFill>
                          <a:effectLst/>
                          <a:latin typeface="Times New Roman" panose="02020603050405020304" pitchFamily="18" charset="0"/>
                        </a:rPr>
                        <a:t>10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a:solidFill>
                            <a:srgbClr val="000000"/>
                          </a:solidFill>
                          <a:effectLst/>
                          <a:latin typeface="Times New Roman" panose="02020603050405020304" pitchFamily="18" charset="0"/>
                        </a:rPr>
                        <a:t>0,02</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bl>
          </a:graphicData>
        </a:graphic>
      </p:graphicFrame>
      <p:graphicFrame>
        <p:nvGraphicFramePr>
          <p:cNvPr id="24" name="Таблица 23"/>
          <p:cNvGraphicFramePr/>
          <p:nvPr>
            <p:extLst>
              <p:ext uri="{D42A27DB-BD31-4B8C-83A1-F6EECF244321}">
                <p14:modId xmlns:p14="http://schemas.microsoft.com/office/powerpoint/2010/main" val="822507124"/>
              </p:ext>
            </p:extLst>
          </p:nvPr>
        </p:nvGraphicFramePr>
        <p:xfrm>
          <a:off x="4973638" y="6453336"/>
          <a:ext cx="4787899" cy="393870"/>
        </p:xfrm>
        <a:graphic>
          <a:graphicData uri="http://schemas.openxmlformats.org/drawingml/2006/table">
            <a:tbl>
              <a:tblPr/>
              <a:tblGrid>
                <a:gridCol w="4787899">
                  <a:extLst>
                    <a:ext uri="{9D8B030D-6E8A-4147-A177-3AD203B41FA5}">
                      <a16:colId xmlns:a16="http://schemas.microsoft.com/office/drawing/2014/main" val="20000"/>
                    </a:ext>
                  </a:extLst>
                </a:gridCol>
              </a:tblGrid>
              <a:tr h="26257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sz="700" i="1" dirty="0">
                          <a:latin typeface="Times New Roman" panose="02020603050405020304" pitchFamily="18" charset="0"/>
                          <a:cs typeface="Times New Roman" panose="02020603050405020304" pitchFamily="18" charset="0"/>
                        </a:rPr>
                        <a:t>2015ж. 28.02 №168 </a:t>
                      </a:r>
                    </a:p>
                    <a:p>
                      <a:pPr lvl="0" algn="ctr" eaLnBrk="1" hangingPunct="1">
                        <a:buNone/>
                      </a:pPr>
                      <a:r>
                        <a:rPr lang="ru-RU" sz="700" i="1" dirty="0">
                          <a:latin typeface="Times New Roman" panose="02020603050405020304" pitchFamily="18" charset="0"/>
                          <a:cs typeface="Times New Roman" panose="02020603050405020304" pitchFamily="18" charset="0"/>
                        </a:rPr>
                        <a:t>«</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312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73638" y="4141714"/>
            <a:ext cx="4787898"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 </a:t>
            </a:r>
            <a:r>
              <a:rPr lang="ru-RU" altLang="ru-RU" sz="1200" b="1" dirty="0">
                <a:latin typeface="Times New Roman" panose="02020603050405020304" pitchFamily="18" charset="0"/>
                <a:cs typeface="Times New Roman" panose="02020603050405020304" pitchFamily="18" charset="0"/>
              </a:rPr>
              <a:t>23 </a:t>
            </a:r>
            <a:r>
              <a:rPr lang="ru-RU" altLang="ru-RU" sz="1200" b="1" dirty="0" err="1">
                <a:latin typeface="Times New Roman" panose="02020603050405020304" pitchFamily="18" charset="0"/>
                <a:cs typeface="Times New Roman" panose="02020603050405020304" pitchFamily="18" charset="0"/>
              </a:rPr>
              <a:t>қазанға Қызылорда </a:t>
            </a:r>
            <a:r>
              <a:rPr lang="ru-RU" altLang="ru-RU" sz="1200" b="1" dirty="0">
                <a:latin typeface="Times New Roman" panose="02020603050405020304" pitchFamily="18" charset="0"/>
                <a:cs typeface="Times New Roman" panose="02020603050405020304" pitchFamily="18" charset="0"/>
              </a:rPr>
              <a:t>қаласының атмосфералық ауасының жай-күйі</a:t>
            </a:r>
          </a:p>
        </p:txBody>
      </p:sp>
      <p:sp>
        <p:nvSpPr>
          <p:cNvPr id="15" name="Прямоугольник 14"/>
          <p:cNvSpPr/>
          <p:nvPr/>
        </p:nvSpPr>
        <p:spPr>
          <a:xfrm>
            <a:off x="4952999" y="114302"/>
            <a:ext cx="4808537" cy="1938992"/>
          </a:xfrm>
          <a:prstGeom prst="rect">
            <a:avLst/>
          </a:prstGeom>
        </p:spPr>
        <p:txBody>
          <a:bodyPr wrap="square">
            <a:spAutoFit/>
          </a:bodyPr>
          <a:lstStyle/>
          <a:p>
            <a:pPr lvl="0" algn="ctr"/>
            <a:r>
              <a:rPr lang="ru-RU" altLang="ru-RU" sz="1200" b="1" dirty="0" err="1">
                <a:solidFill>
                  <a:srgbClr val="000000"/>
                </a:solidFill>
                <a:latin typeface="Times New Roman" panose="02020603050405020304" pitchFamily="18" charset="0"/>
                <a:cs typeface="Times New Roman" panose="02020603050405020304" pitchFamily="18" charset="0"/>
              </a:rPr>
              <a:t>Қызылорда қаласы бойынша</a:t>
            </a:r>
            <a:r>
              <a:rPr lang="kk-KZ" altLang="ru-RU" sz="1200" b="1" dirty="0">
                <a:solidFill>
                  <a:srgbClr val="000000"/>
                </a:solidFill>
                <a:latin typeface="Times New Roman" panose="02020603050405020304" pitchFamily="18" charset="0"/>
                <a:cs typeface="Times New Roman" panose="02020603050405020304" pitchFamily="18" charset="0"/>
              </a:rPr>
              <a:t> </a:t>
            </a:r>
          </a:p>
          <a:p>
            <a:pPr lvl="0" algn="ctr"/>
            <a:r>
              <a:rPr lang="kk-KZ" altLang="ru-RU" sz="1200" b="1" dirty="0">
                <a:solidFill>
                  <a:srgbClr val="000000"/>
                </a:solidFill>
                <a:latin typeface="Times New Roman" panose="02020603050405020304" pitchFamily="18" charset="0"/>
                <a:cs typeface="Times New Roman" panose="02020603050405020304" pitchFamily="18" charset="0"/>
              </a:rPr>
              <a:t>24 қазанға арналған ауа райы болжамы</a:t>
            </a:r>
            <a:r>
              <a:rPr lang="ru-RU" altLang="ru-RU" sz="1200" b="1" dirty="0">
                <a:solidFill>
                  <a:srgbClr val="000000"/>
                </a:solidFill>
                <a:latin typeface="Times New Roman" panose="02020603050405020304" pitchFamily="18" charset="0"/>
                <a:cs typeface="Times New Roman" panose="02020603050405020304" pitchFamily="18" charset="0"/>
              </a:rPr>
              <a:t> </a:t>
            </a:r>
          </a:p>
          <a:p>
            <a:pPr lvl="0" algn="ctr"/>
            <a:r>
              <a:rPr lang="ru-RU" altLang="ru-RU" sz="1200" b="1" dirty="0">
                <a:solidFill>
                  <a:srgbClr val="000000"/>
                </a:solidFill>
                <a:latin typeface="Times New Roman" panose="02020603050405020304" pitchFamily="18" charset="0"/>
                <a:cs typeface="Times New Roman" panose="02020603050405020304" pitchFamily="18" charset="0"/>
              </a:rPr>
              <a:t>23 </a:t>
            </a:r>
            <a:r>
              <a:rPr lang="ru-RU" altLang="ru-RU" sz="1200" b="1" dirty="0" err="1">
                <a:solidFill>
                  <a:srgbClr val="000000"/>
                </a:solidFill>
                <a:latin typeface="Times New Roman" panose="02020603050405020304" pitchFamily="18" charset="0"/>
                <a:cs typeface="Times New Roman" panose="02020603050405020304" pitchFamily="18" charset="0"/>
              </a:rPr>
              <a:t>қазан </a:t>
            </a:r>
            <a:r>
              <a:rPr lang="ru-RU" altLang="ru-RU" sz="1200" b="1" dirty="0">
                <a:solidFill>
                  <a:srgbClr val="000000"/>
                </a:solidFill>
                <a:latin typeface="Times New Roman" panose="02020603050405020304" pitchFamily="18" charset="0"/>
                <a:cs typeface="Times New Roman" panose="02020603050405020304" pitchFamily="18" charset="0"/>
              </a:rPr>
              <a:t>20 </a:t>
            </a:r>
            <a:r>
              <a:rPr lang="ru-RU" altLang="ru-RU" sz="1200" b="1" dirty="0" err="1">
                <a:solidFill>
                  <a:srgbClr val="000000"/>
                </a:solidFill>
                <a:latin typeface="Times New Roman" panose="02020603050405020304" pitchFamily="18" charset="0"/>
                <a:cs typeface="Times New Roman" panose="02020603050405020304" pitchFamily="18" charset="0"/>
              </a:rPr>
              <a:t>сағаттан</a:t>
            </a:r>
            <a:r>
              <a:rPr lang="kk-KZ" altLang="ru-RU" sz="1200" b="1" dirty="0">
                <a:solidFill>
                  <a:srgbClr val="000000"/>
                </a:solidFill>
                <a:latin typeface="Times New Roman" panose="02020603050405020304" pitchFamily="18" charset="0"/>
                <a:cs typeface="Times New Roman" panose="02020603050405020304" pitchFamily="18" charset="0"/>
              </a:rPr>
              <a:t> 24 қазан </a:t>
            </a:r>
            <a:r>
              <a:rPr lang="ru-RU" altLang="ru-RU" sz="1200" b="1" dirty="0">
                <a:solidFill>
                  <a:srgbClr val="000000"/>
                </a:solidFill>
                <a:latin typeface="Times New Roman" panose="02020603050405020304" pitchFamily="18" charset="0"/>
                <a:cs typeface="Times New Roman" panose="02020603050405020304" pitchFamily="18" charset="0"/>
              </a:rPr>
              <a:t>20 </a:t>
            </a:r>
            <a:r>
              <a:rPr lang="ru-RU" altLang="ru-RU" sz="1200" b="1" dirty="0" err="1">
                <a:solidFill>
                  <a:srgbClr val="000000"/>
                </a:solidFill>
                <a:latin typeface="Times New Roman" panose="02020603050405020304" pitchFamily="18" charset="0"/>
                <a:cs typeface="Times New Roman" panose="02020603050405020304" pitchFamily="18" charset="0"/>
              </a:rPr>
              <a:t>сағатқа дейін</a:t>
            </a:r>
            <a:endParaRPr lang="ru-RU" sz="1200" b="1" dirty="0">
              <a:solidFill>
                <a:srgbClr val="000000"/>
              </a:solidFill>
              <a:latin typeface="Times New Roman" panose="02020603050405020304" pitchFamily="18" charset="0"/>
              <a:cs typeface="Times New Roman" panose="02020603050405020304" pitchFamily="18" charset="0"/>
              <a:sym typeface="+mn-ea"/>
            </a:endParaRPr>
          </a:p>
          <a:p>
            <a:pPr lvl="0" indent="182563" algn="just"/>
            <a:r>
              <a:rPr lang="kk-KZ" sz="1200" dirty="0">
                <a:solidFill>
                  <a:srgbClr val="000000"/>
                </a:solidFill>
                <a:latin typeface="Times New Roman" panose="02020603050405020304" pitchFamily="18" charset="0"/>
                <a:cs typeface="Times New Roman" panose="02020603050405020304" pitchFamily="18" charset="0"/>
                <a:sym typeface="+mn-ea"/>
              </a:rPr>
              <a:t>Көшпелі бұлтты, жауын-шашынсыз</a:t>
            </a:r>
            <a:r>
              <a:rPr lang="ru-RU" sz="1200" dirty="0">
                <a:solidFill>
                  <a:srgbClr val="000000"/>
                </a:solidFill>
                <a:latin typeface="Times New Roman" panose="02020603050405020304" pitchFamily="18" charset="0"/>
                <a:cs typeface="Times New Roman" panose="02020603050405020304" pitchFamily="18" charset="0"/>
                <a:sym typeface="+mn-ea"/>
              </a:rPr>
              <a:t>. Ж</a:t>
            </a:r>
            <a:r>
              <a:rPr lang="kk-KZ" sz="1200" dirty="0">
                <a:solidFill>
                  <a:srgbClr val="000000"/>
                </a:solidFill>
                <a:latin typeface="Times New Roman" panose="02020603050405020304" pitchFamily="18" charset="0"/>
                <a:cs typeface="Times New Roman" panose="02020603050405020304" pitchFamily="18" charset="0"/>
                <a:sym typeface="+mn-ea"/>
              </a:rPr>
              <a:t>ел солтүстік-шығыстан 9-14 </a:t>
            </a:r>
            <a:r>
              <a:rPr lang="ru-RU" sz="1200" dirty="0">
                <a:solidFill>
                  <a:srgbClr val="000000"/>
                </a:solidFill>
                <a:latin typeface="Times New Roman" panose="02020603050405020304" pitchFamily="18" charset="0"/>
                <a:cs typeface="Times New Roman" panose="02020603050405020304" pitchFamily="18" charset="0"/>
                <a:sym typeface="+mn-ea"/>
              </a:rPr>
              <a:t>м/с. </a:t>
            </a:r>
            <a:r>
              <a:rPr lang="ru-RU" sz="1200" dirty="0" err="1">
                <a:solidFill>
                  <a:srgbClr val="000000"/>
                </a:solidFill>
                <a:latin typeface="Times New Roman" panose="02020603050405020304" pitchFamily="18" charset="0"/>
                <a:cs typeface="Times New Roman" panose="02020603050405020304" pitchFamily="18" charset="0"/>
                <a:sym typeface="+mn-ea"/>
              </a:rPr>
              <a:t>Ауаның температурасы</a:t>
            </a:r>
            <a:r>
              <a:rPr lang="ru-RU" sz="1200" dirty="0">
                <a:solidFill>
                  <a:srgbClr val="000000"/>
                </a:solidFill>
                <a:latin typeface="Times New Roman" panose="02020603050405020304" pitchFamily="18" charset="0"/>
                <a:cs typeface="Times New Roman" panose="02020603050405020304" pitchFamily="18" charset="0"/>
                <a:sym typeface="+mn-ea"/>
              </a:rPr>
              <a:t> </a:t>
            </a:r>
            <a:r>
              <a:rPr lang="ru-RU" sz="1200" dirty="0" err="1">
                <a:solidFill>
                  <a:srgbClr val="000000"/>
                </a:solidFill>
                <a:latin typeface="Times New Roman" panose="02020603050405020304" pitchFamily="18" charset="0"/>
                <a:cs typeface="Times New Roman" panose="02020603050405020304" pitchFamily="18" charset="0"/>
                <a:sym typeface="+mn-ea"/>
              </a:rPr>
              <a:t>түнде </a:t>
            </a:r>
            <a:r>
              <a:rPr lang="ru-RU" sz="1200" dirty="0">
                <a:solidFill>
                  <a:srgbClr val="000000"/>
                </a:solidFill>
                <a:latin typeface="Times New Roman" panose="02020603050405020304" pitchFamily="18" charset="0"/>
                <a:cs typeface="Times New Roman" panose="02020603050405020304" pitchFamily="18" charset="0"/>
                <a:sym typeface="+mn-ea"/>
              </a:rPr>
              <a:t>0-2, </a:t>
            </a:r>
            <a:r>
              <a:rPr lang="ru-RU" sz="1200" dirty="0" err="1">
                <a:solidFill>
                  <a:srgbClr val="000000"/>
                </a:solidFill>
                <a:latin typeface="Times New Roman" panose="02020603050405020304" pitchFamily="18" charset="0"/>
                <a:cs typeface="Times New Roman" panose="02020603050405020304" pitchFamily="18" charset="0"/>
                <a:sym typeface="+mn-ea"/>
              </a:rPr>
              <a:t>күндіз </a:t>
            </a:r>
            <a:r>
              <a:rPr lang="ru-RU" sz="1200" dirty="0">
                <a:solidFill>
                  <a:srgbClr val="000000"/>
                </a:solidFill>
                <a:latin typeface="Times New Roman" panose="02020603050405020304" pitchFamily="18" charset="0"/>
                <a:cs typeface="Times New Roman" panose="02020603050405020304" pitchFamily="18" charset="0"/>
                <a:sym typeface="+mn-ea"/>
              </a:rPr>
              <a:t>11-13</a:t>
            </a:r>
            <a:r>
              <a:rPr lang="kk-KZ" sz="1200" dirty="0">
                <a:solidFill>
                  <a:srgbClr val="000000"/>
                </a:solidFill>
                <a:latin typeface="Times New Roman" panose="02020603050405020304" pitchFamily="18" charset="0"/>
                <a:cs typeface="Times New Roman" panose="02020603050405020304" pitchFamily="18" charset="0"/>
                <a:sym typeface="+mn-ea"/>
              </a:rPr>
              <a:t> </a:t>
            </a:r>
            <a:r>
              <a:rPr lang="ru-RU" sz="1200" dirty="0" err="1">
                <a:solidFill>
                  <a:srgbClr val="000000"/>
                </a:solidFill>
                <a:latin typeface="Times New Roman" panose="02020603050405020304" pitchFamily="18" charset="0"/>
                <a:cs typeface="Times New Roman" panose="02020603050405020304" pitchFamily="18" charset="0"/>
                <a:sym typeface="+mn-ea"/>
              </a:rPr>
              <a:t>жылы</a:t>
            </a:r>
            <a:r>
              <a:rPr lang="ru-RU" sz="1200" dirty="0">
                <a:solidFill>
                  <a:srgbClr val="000000"/>
                </a:solidFill>
                <a:latin typeface="Times New Roman" panose="02020603050405020304" pitchFamily="18" charset="0"/>
                <a:cs typeface="Times New Roman" panose="02020603050405020304" pitchFamily="18" charset="0"/>
                <a:sym typeface="+mn-ea"/>
              </a:rPr>
              <a:t>.</a:t>
            </a:r>
            <a:endParaRPr lang="kk-KZ" altLang="ru-RU" sz="1200" b="1" dirty="0">
              <a:solidFill>
                <a:srgbClr val="000000"/>
              </a:solidFill>
              <a:latin typeface="Times New Roman" panose="02020603050405020304" pitchFamily="18" charset="0"/>
              <a:cs typeface="Times New Roman" panose="02020603050405020304" pitchFamily="18" charset="0"/>
            </a:endParaRPr>
          </a:p>
          <a:p>
            <a:pPr indent="182563" algn="ctr"/>
            <a:endParaRPr lang="kk-KZ" altLang="ru-RU" sz="1200" b="1" dirty="0">
              <a:solidFill>
                <a:srgbClr val="000000"/>
              </a:solidFill>
              <a:latin typeface="Times New Roman" panose="02020603050405020304" pitchFamily="18" charset="0"/>
              <a:cs typeface="Times New Roman" panose="02020603050405020304" pitchFamily="18" charset="0"/>
            </a:endParaRPr>
          </a:p>
          <a:p>
            <a:pPr indent="182563" algn="ctr"/>
            <a:r>
              <a:rPr lang="kk-KZ" altLang="ru-RU" sz="1200" b="1" dirty="0">
                <a:solidFill>
                  <a:srgbClr val="000000"/>
                </a:solidFill>
                <a:latin typeface="Times New Roman" panose="02020603050405020304" pitchFamily="18" charset="0"/>
                <a:cs typeface="Times New Roman" panose="02020603050405020304" pitchFamily="18" charset="0"/>
              </a:rPr>
              <a:t>25 қазанға </a:t>
            </a:r>
          </a:p>
          <a:p>
            <a:pPr indent="182563" algn="ctr"/>
            <a:r>
              <a:rPr lang="kk-KZ" altLang="ru-RU" sz="1200" b="1" dirty="0">
                <a:solidFill>
                  <a:srgbClr val="000000"/>
                </a:solidFill>
                <a:latin typeface="Times New Roman" panose="02020603050405020304" pitchFamily="18" charset="0"/>
                <a:cs typeface="Times New Roman" panose="02020603050405020304" pitchFamily="18" charset="0"/>
              </a:rPr>
              <a:t>24 қазан </a:t>
            </a:r>
            <a:r>
              <a:rPr lang="ru-RU" altLang="ru-RU" sz="1200" b="1" dirty="0">
                <a:solidFill>
                  <a:srgbClr val="000000"/>
                </a:solidFill>
                <a:latin typeface="Times New Roman" panose="02020603050405020304" pitchFamily="18" charset="0"/>
                <a:cs typeface="Times New Roman" panose="02020603050405020304" pitchFamily="18" charset="0"/>
              </a:rPr>
              <a:t>20 </a:t>
            </a:r>
            <a:r>
              <a:rPr lang="ru-RU" altLang="ru-RU" sz="1200" b="1" dirty="0" err="1">
                <a:solidFill>
                  <a:srgbClr val="000000"/>
                </a:solidFill>
                <a:latin typeface="Times New Roman" panose="02020603050405020304" pitchFamily="18" charset="0"/>
                <a:cs typeface="Times New Roman" panose="02020603050405020304" pitchFamily="18" charset="0"/>
              </a:rPr>
              <a:t>сағаттан </a:t>
            </a:r>
            <a:r>
              <a:rPr lang="ru-RU" altLang="ru-RU" sz="1200" b="1" dirty="0">
                <a:solidFill>
                  <a:srgbClr val="000000"/>
                </a:solidFill>
                <a:latin typeface="Times New Roman" panose="02020603050405020304" pitchFamily="18" charset="0"/>
                <a:cs typeface="Times New Roman" panose="02020603050405020304" pitchFamily="18" charset="0"/>
              </a:rPr>
              <a:t>25 </a:t>
            </a:r>
            <a:r>
              <a:rPr lang="ru-RU" altLang="ru-RU" sz="1200" b="1" dirty="0" err="1">
                <a:solidFill>
                  <a:srgbClr val="000000"/>
                </a:solidFill>
                <a:latin typeface="Times New Roman" panose="02020603050405020304" pitchFamily="18" charset="0"/>
                <a:cs typeface="Times New Roman" panose="02020603050405020304" pitchFamily="18" charset="0"/>
              </a:rPr>
              <a:t>қазан </a:t>
            </a:r>
            <a:r>
              <a:rPr lang="ru-RU" altLang="ru-RU" sz="1200" b="1" dirty="0">
                <a:solidFill>
                  <a:srgbClr val="000000"/>
                </a:solidFill>
                <a:latin typeface="Times New Roman" panose="02020603050405020304" pitchFamily="18" charset="0"/>
                <a:cs typeface="Times New Roman" panose="02020603050405020304" pitchFamily="18" charset="0"/>
              </a:rPr>
              <a:t>08 </a:t>
            </a:r>
            <a:r>
              <a:rPr lang="ru-RU" altLang="ru-RU" sz="1200" b="1" dirty="0" err="1">
                <a:solidFill>
                  <a:srgbClr val="000000"/>
                </a:solidFill>
                <a:latin typeface="Times New Roman" panose="02020603050405020304" pitchFamily="18" charset="0"/>
                <a:cs typeface="Times New Roman" panose="02020603050405020304" pitchFamily="18" charset="0"/>
              </a:rPr>
              <a:t>сағатқа дейін</a:t>
            </a:r>
            <a:endParaRPr lang="ru-RU" altLang="ru-RU" sz="1200" b="1" dirty="0">
              <a:solidFill>
                <a:srgbClr val="000000"/>
              </a:solidFill>
              <a:latin typeface="Times New Roman" panose="02020603050405020304" pitchFamily="18" charset="0"/>
              <a:cs typeface="Times New Roman" panose="02020603050405020304" pitchFamily="18" charset="0"/>
            </a:endParaRPr>
          </a:p>
          <a:p>
            <a:pPr lvl="0" indent="182563" algn="just"/>
            <a:r>
              <a:rPr lang="kk-KZ" sz="1200" dirty="0">
                <a:solidFill>
                  <a:srgbClr val="000000"/>
                </a:solidFill>
                <a:latin typeface="Times New Roman" panose="02020603050405020304" pitchFamily="18" charset="0"/>
                <a:cs typeface="Times New Roman" panose="02020603050405020304" pitchFamily="18" charset="0"/>
                <a:sym typeface="+mn-ea"/>
              </a:rPr>
              <a:t>Көшпелі бұлтты, жауын-шашынсыз</a:t>
            </a:r>
            <a:r>
              <a:rPr lang="ru-RU" sz="1200" dirty="0">
                <a:solidFill>
                  <a:srgbClr val="000000"/>
                </a:solidFill>
                <a:latin typeface="Times New Roman" panose="02020603050405020304" pitchFamily="18" charset="0"/>
                <a:cs typeface="Times New Roman" panose="02020603050405020304" pitchFamily="18" charset="0"/>
                <a:sym typeface="+mn-ea"/>
              </a:rPr>
              <a:t>. Ж</a:t>
            </a:r>
            <a:r>
              <a:rPr lang="kk-KZ" sz="1200" dirty="0">
                <a:solidFill>
                  <a:srgbClr val="000000"/>
                </a:solidFill>
                <a:latin typeface="Times New Roman" panose="02020603050405020304" pitchFamily="18" charset="0"/>
                <a:cs typeface="Times New Roman" panose="02020603050405020304" pitchFamily="18" charset="0"/>
                <a:sym typeface="+mn-ea"/>
              </a:rPr>
              <a:t>ел солтүстік-шығыстан 9-14</a:t>
            </a:r>
            <a:r>
              <a:rPr lang="en-US" sz="1200" dirty="0">
                <a:solidFill>
                  <a:srgbClr val="000000"/>
                </a:solidFill>
                <a:latin typeface="Times New Roman" panose="02020603050405020304" pitchFamily="18" charset="0"/>
                <a:cs typeface="Times New Roman" panose="02020603050405020304" pitchFamily="18" charset="0"/>
                <a:sym typeface="+mn-ea"/>
              </a:rPr>
              <a:t> </a:t>
            </a:r>
            <a:r>
              <a:rPr lang="ru-RU" sz="1200" dirty="0">
                <a:solidFill>
                  <a:srgbClr val="000000"/>
                </a:solidFill>
                <a:latin typeface="Times New Roman" panose="02020603050405020304" pitchFamily="18" charset="0"/>
                <a:cs typeface="Times New Roman" panose="02020603050405020304" pitchFamily="18" charset="0"/>
                <a:sym typeface="+mn-ea"/>
              </a:rPr>
              <a:t>м/с. </a:t>
            </a:r>
            <a:r>
              <a:rPr lang="ru-RU" sz="1200" dirty="0" err="1">
                <a:solidFill>
                  <a:srgbClr val="000000"/>
                </a:solidFill>
                <a:latin typeface="Times New Roman" panose="02020603050405020304" pitchFamily="18" charset="0"/>
                <a:cs typeface="Times New Roman" panose="02020603050405020304" pitchFamily="18" charset="0"/>
                <a:sym typeface="+mn-ea"/>
              </a:rPr>
              <a:t>Ауаның температурасы</a:t>
            </a:r>
            <a:r>
              <a:rPr lang="ru-RU" sz="1200" dirty="0">
                <a:solidFill>
                  <a:srgbClr val="000000"/>
                </a:solidFill>
                <a:latin typeface="Times New Roman" panose="02020603050405020304" pitchFamily="18" charset="0"/>
                <a:cs typeface="Times New Roman" panose="02020603050405020304" pitchFamily="18" charset="0"/>
                <a:sym typeface="+mn-ea"/>
              </a:rPr>
              <a:t> </a:t>
            </a:r>
            <a:r>
              <a:rPr lang="ru-RU" sz="1200" dirty="0" err="1">
                <a:solidFill>
                  <a:srgbClr val="000000"/>
                </a:solidFill>
                <a:latin typeface="Times New Roman" panose="02020603050405020304" pitchFamily="18" charset="0"/>
                <a:cs typeface="Times New Roman" panose="02020603050405020304" pitchFamily="18" charset="0"/>
                <a:sym typeface="+mn-ea"/>
              </a:rPr>
              <a:t>түнде </a:t>
            </a:r>
            <a:r>
              <a:rPr lang="ru-RU" sz="1200" dirty="0">
                <a:solidFill>
                  <a:srgbClr val="000000"/>
                </a:solidFill>
                <a:latin typeface="Times New Roman" panose="02020603050405020304" pitchFamily="18" charset="0"/>
                <a:cs typeface="Times New Roman" panose="02020603050405020304" pitchFamily="18" charset="0"/>
                <a:sym typeface="+mn-ea"/>
              </a:rPr>
              <a:t>0-2 </a:t>
            </a:r>
            <a:r>
              <a:rPr lang="ru-RU" sz="1200" dirty="0" err="1">
                <a:solidFill>
                  <a:srgbClr val="000000"/>
                </a:solidFill>
                <a:latin typeface="Times New Roman" panose="02020603050405020304" pitchFamily="18" charset="0"/>
                <a:cs typeface="Times New Roman" panose="02020603050405020304" pitchFamily="18" charset="0"/>
                <a:sym typeface="+mn-ea"/>
              </a:rPr>
              <a:t>аяз</a:t>
            </a:r>
            <a:r>
              <a:rPr lang="ru-RU" sz="1200" dirty="0">
                <a:solidFill>
                  <a:srgbClr val="000000"/>
                </a:solidFill>
                <a:latin typeface="Times New Roman" panose="02020603050405020304" pitchFamily="18" charset="0"/>
                <a:cs typeface="Times New Roman" panose="02020603050405020304" pitchFamily="18" charset="0"/>
                <a:sym typeface="+mn-ea"/>
              </a:rPr>
              <a:t>.</a:t>
            </a:r>
            <a:endParaRPr lang="kk-KZ" altLang="ru-RU" sz="1200" b="1" dirty="0">
              <a:solidFill>
                <a:srgbClr val="000000"/>
              </a:solidFill>
              <a:latin typeface="Times New Roman" panose="02020603050405020304" pitchFamily="18" charset="0"/>
              <a:cs typeface="Times New Roman" panose="02020603050405020304" pitchFamily="18" charset="0"/>
            </a:endParaRPr>
          </a:p>
        </p:txBody>
      </p:sp>
      <p:sp>
        <p:nvSpPr>
          <p:cNvPr id="20" name="TextBox 13"/>
          <p:cNvSpPr txBox="1"/>
          <p:nvPr/>
        </p:nvSpPr>
        <p:spPr>
          <a:xfrm>
            <a:off x="5006343" y="3754253"/>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r>
              <a:rPr lang="ru-RU" sz="1200" dirty="0">
                <a:solidFill>
                  <a:schemeClr val="tx1"/>
                </a:solidFill>
                <a:latin typeface="Times New Roman" panose="02020603050405020304" pitchFamily="18" charset="0"/>
                <a:cs typeface="Times New Roman" panose="02020603050405020304" pitchFamily="18" charset="0"/>
              </a:rPr>
              <a:t>.</a:t>
            </a:r>
          </a:p>
        </p:txBody>
      </p:sp>
      <p:sp>
        <p:nvSpPr>
          <p:cNvPr id="21" name="TextBox 13"/>
          <p:cNvSpPr txBox="1"/>
          <p:nvPr/>
        </p:nvSpPr>
        <p:spPr>
          <a:xfrm>
            <a:off x="5006342" y="2683359"/>
            <a:ext cx="4680169" cy="1015663"/>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200" dirty="0">
                <a:solidFill>
                  <a:schemeClr val="tx1"/>
                </a:solidFill>
                <a:latin typeface="Times New Roman" pitchFamily="18" charset="0"/>
                <a:cs typeface="Times New Roman" pitchFamily="18" charset="0"/>
              </a:rPr>
              <a:t>    </a:t>
            </a:r>
            <a:r>
              <a:rPr lang="kk-KZ" sz="1200" dirty="0">
                <a:solidFill>
                  <a:schemeClr val="tx1"/>
                </a:solidFill>
                <a:latin typeface="Times New Roman" pitchFamily="18" charset="0"/>
                <a:cs typeface="Times New Roman" pitchFamily="18" charset="0"/>
              </a:rPr>
              <a:t>24 қазан</a:t>
            </a:r>
            <a:r>
              <a:rPr lang="ru-RU" sz="1200" dirty="0">
                <a:solidFill>
                  <a:schemeClr val="tx1"/>
                </a:solidFill>
                <a:latin typeface="Times New Roman" pitchFamily="18" charset="0"/>
                <a:cs typeface="Times New Roman" pitchFamily="18" charset="0"/>
              </a:rPr>
              <a:t>, 2022 </a:t>
            </a:r>
            <a:r>
              <a:rPr lang="ru-RU" sz="1200" dirty="0" err="1">
                <a:solidFill>
                  <a:schemeClr val="tx1"/>
                </a:solidFill>
                <a:latin typeface="Times New Roman" pitchFamily="18" charset="0"/>
                <a:cs typeface="Times New Roman" pitchFamily="18" charset="0"/>
              </a:rPr>
              <a:t>жылдың </a:t>
            </a:r>
            <a:r>
              <a:rPr lang="ru-RU" sz="1200" dirty="0">
                <a:solidFill>
                  <a:schemeClr val="tx1"/>
                </a:solidFill>
                <a:latin typeface="Times New Roman" pitchFamily="18" charset="0"/>
                <a:cs typeface="Times New Roman" pitchFamily="18" charset="0"/>
              </a:rPr>
              <a:t>25 </a:t>
            </a:r>
            <a:r>
              <a:rPr lang="ru-RU" sz="1200" dirty="0" err="1">
                <a:solidFill>
                  <a:schemeClr val="tx1"/>
                </a:solidFill>
                <a:latin typeface="Times New Roman" pitchFamily="18" charset="0"/>
                <a:cs typeface="Times New Roman" pitchFamily="18" charset="0"/>
              </a:rPr>
              <a:t>қазанға қараған </a:t>
            </a:r>
            <a:r>
              <a:rPr lang="ru-RU" sz="1200" dirty="0">
                <a:solidFill>
                  <a:schemeClr val="tx1"/>
                </a:solidFill>
                <a:latin typeface="Times New Roman" pitchFamily="18" charset="0"/>
                <a:cs typeface="Times New Roman" pitchFamily="18" charset="0"/>
              </a:rPr>
              <a:t>түні метеорологиялық жағдайлар қала атмосферасында ластаушы </a:t>
            </a:r>
            <a:r>
              <a:rPr lang="ru-RU" sz="1200" dirty="0" err="1">
                <a:solidFill>
                  <a:schemeClr val="tx1"/>
                </a:solidFill>
                <a:latin typeface="Times New Roman" pitchFamily="18" charset="0"/>
                <a:cs typeface="Times New Roman" pitchFamily="18" charset="0"/>
              </a:rPr>
              <a:t>заттардың ыдырауына</a:t>
            </a:r>
            <a:r>
              <a:rPr lang="ru-RU" sz="1200" dirty="0">
                <a:solidFill>
                  <a:schemeClr val="tx1"/>
                </a:solidFill>
                <a:latin typeface="Times New Roman" pitchFamily="18" charset="0"/>
                <a:cs typeface="Times New Roman" pitchFamily="18" charset="0"/>
              </a:rPr>
              <a:t> ықпал етеді.</a:t>
            </a:r>
          </a:p>
          <a:p>
            <a:pPr algn="just"/>
            <a:r>
              <a:rPr lang="ru-RU" sz="1200" dirty="0">
                <a:solidFill>
                  <a:schemeClr val="tx1"/>
                </a:solidFill>
                <a:latin typeface="Times New Roman" pitchFamily="18" charset="0"/>
                <a:cs typeface="Times New Roman" pitchFamily="18" charset="0"/>
              </a:rPr>
              <a:t>     Жалпы қала бойынша ауаның ластану деңгейі төмен болады деп күтілуде.</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КЕЗІНДЕ ХАЛЫҚҚА АРНАЛҒАН ҰСЫНЫСТАР</a:t>
            </a:r>
            <a:endParaRPr lang="ru-RU" sz="1400" b="1" dirty="0"/>
          </a:p>
        </p:txBody>
      </p:sp>
      <p:sp>
        <p:nvSpPr>
          <p:cNvPr id="22" name="Прямоугольник 26"/>
          <p:cNvSpPr/>
          <p:nvPr/>
        </p:nvSpPr>
        <p:spPr>
          <a:xfrm>
            <a:off x="128589" y="4659557"/>
            <a:ext cx="4794304" cy="1015663"/>
          </a:xfrm>
          <a:prstGeom prst="rect">
            <a:avLst/>
          </a:prstGeom>
          <a:noFill/>
          <a:ln w="9525">
            <a:noFill/>
          </a:ln>
        </p:spPr>
        <p:txBody>
          <a:bodyPr wrap="square">
            <a:spAutoFit/>
          </a:bodyPr>
          <a:lstStyle/>
          <a:p>
            <a:pPr algn="just"/>
            <a:r>
              <a:rPr lang="ru-RU" altLang="ru-RU" sz="1200" dirty="0">
                <a:solidFill>
                  <a:srgbClr val="000000"/>
                </a:solidFill>
                <a:latin typeface="Times New Roman" panose="02020603050405020304" pitchFamily="18" charset="0"/>
                <a:cs typeface="Times New Roman" panose="02020603050405020304" pitchFamily="18" charset="0"/>
              </a:rPr>
              <a:t>Қызылорда қаласында атмосфералық ауаның ластану деңгейін бақылау 3 бақылау бекетінде жүргізіледі:</a:t>
            </a:r>
          </a:p>
          <a:p>
            <a:pPr algn="just"/>
            <a:r>
              <a:rPr lang="kk-KZ" sz="1200" dirty="0">
                <a:latin typeface="Times New Roman" panose="02020603050405020304" pitchFamily="18" charset="0"/>
                <a:cs typeface="Times New Roman" panose="02020603050405020304" pitchFamily="18" charset="0"/>
              </a:rPr>
              <a:t>№ 1 бекет – Төреқұлов көшесі, 76;</a:t>
            </a:r>
          </a:p>
          <a:p>
            <a:pPr algn="just"/>
            <a:r>
              <a:rPr lang="kk-KZ" sz="1200" dirty="0">
                <a:latin typeface="Times New Roman" panose="02020603050405020304" pitchFamily="18" charset="0"/>
                <a:cs typeface="Times New Roman" panose="02020603050405020304" pitchFamily="18" charset="0"/>
              </a:rPr>
              <a:t>№ 2 бекет – </a:t>
            </a:r>
            <a:r>
              <a:rPr lang="ru-RU" sz="1200" dirty="0" err="1">
                <a:latin typeface="Times New Roman" panose="02020603050405020304" pitchFamily="18" charset="0"/>
                <a:cs typeface="Times New Roman" panose="02020603050405020304" pitchFamily="18" charset="0"/>
              </a:rPr>
              <a:t>Нариманов</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көшесі</a:t>
            </a:r>
            <a:r>
              <a:rPr lang="ru-RU" sz="1200" dirty="0">
                <a:latin typeface="Times New Roman" panose="02020603050405020304" pitchFamily="18" charset="0"/>
                <a:cs typeface="Times New Roman" panose="02020603050405020304" pitchFamily="18" charset="0"/>
              </a:rPr>
              <a:t>, 6 («Кустовая радиостанция»)</a:t>
            </a:r>
            <a:r>
              <a:rPr lang="kk-KZ" sz="1200" dirty="0">
                <a:latin typeface="Times New Roman" panose="02020603050405020304" pitchFamily="18" charset="0"/>
                <a:cs typeface="Times New Roman" panose="02020603050405020304" pitchFamily="18" charset="0"/>
              </a:rPr>
              <a:t>;</a:t>
            </a:r>
            <a:endParaRPr lang="ru-RU" sz="1200" dirty="0">
              <a:latin typeface="Times New Roman" panose="02020603050405020304" pitchFamily="18" charset="0"/>
              <a:cs typeface="Times New Roman" panose="02020603050405020304" pitchFamily="18" charset="0"/>
            </a:endParaRPr>
          </a:p>
          <a:p>
            <a:pPr algn="just"/>
            <a:r>
              <a:rPr lang="kk-KZ" sz="1200" dirty="0">
                <a:latin typeface="Times New Roman" panose="02020603050405020304" pitchFamily="18" charset="0"/>
                <a:cs typeface="Times New Roman" panose="02020603050405020304" pitchFamily="18" charset="0"/>
              </a:rPr>
              <a:t>№ 3 бекет – Қ</a:t>
            </a:r>
            <a:r>
              <a:rPr lang="ru-RU" sz="1200" dirty="0" err="1">
                <a:latin typeface="Times New Roman" panose="02020603050405020304" pitchFamily="18" charset="0"/>
                <a:cs typeface="Times New Roman" panose="02020603050405020304" pitchFamily="18" charset="0"/>
              </a:rPr>
              <a:t>ойсары</a:t>
            </a:r>
            <a:r>
              <a:rPr lang="ru-RU" sz="1200" dirty="0">
                <a:latin typeface="Times New Roman" panose="02020603050405020304" pitchFamily="18" charset="0"/>
                <a:cs typeface="Times New Roman" panose="02020603050405020304" pitchFamily="18" charset="0"/>
              </a:rPr>
              <a:t> батыр </a:t>
            </a:r>
            <a:r>
              <a:rPr lang="ru-RU" sz="1200" dirty="0" err="1">
                <a:latin typeface="Times New Roman" panose="02020603050405020304" pitchFamily="18" charset="0"/>
                <a:cs typeface="Times New Roman" panose="02020603050405020304" pitchFamily="18" charset="0"/>
              </a:rPr>
              <a:t>көшесі</a:t>
            </a:r>
            <a:r>
              <a:rPr lang="ru-RU" sz="1200">
                <a:latin typeface="Times New Roman" panose="02020603050405020304" pitchFamily="18" charset="0"/>
                <a:cs typeface="Times New Roman" panose="02020603050405020304" pitchFamily="18" charset="0"/>
              </a:rPr>
              <a:t>, н</a:t>
            </a:r>
            <a:r>
              <a:rPr lang="ru-RU" sz="1200" dirty="0">
                <a:latin typeface="Times New Roman" panose="02020603050405020304" pitchFamily="18" charset="0"/>
                <a:cs typeface="Times New Roman" panose="02020603050405020304" pitchFamily="18" charset="0"/>
              </a:rPr>
              <a:t>/з («Аэрологическая станция»).</a:t>
            </a:r>
          </a:p>
        </p:txBody>
      </p:sp>
      <p:sp>
        <p:nvSpPr>
          <p:cNvPr id="23" name="Прямоугольник 13"/>
          <p:cNvSpPr/>
          <p:nvPr/>
        </p:nvSpPr>
        <p:spPr>
          <a:xfrm>
            <a:off x="4953000" y="92435"/>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285531" y="4276932"/>
            <a:ext cx="4472585" cy="1780911"/>
            <a:chOff x="349950" y="3799939"/>
            <a:chExt cx="4472585" cy="1953290"/>
          </a:xfrm>
        </p:grpSpPr>
        <p:graphicFrame>
          <p:nvGraphicFramePr>
            <p:cNvPr id="26" name="Таблица 25"/>
            <p:cNvGraphicFramePr/>
            <p:nvPr>
              <p:extLst>
                <p:ext uri="{D42A27DB-BD31-4B8C-83A1-F6EECF244321}">
                  <p14:modId xmlns:p14="http://schemas.microsoft.com/office/powerpoint/2010/main" val="600406625"/>
                </p:ext>
              </p:extLst>
            </p:nvPr>
          </p:nvGraphicFramePr>
          <p:xfrm>
            <a:off x="531522" y="4883920"/>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sz="800" dirty="0" err="1">
                            <a:latin typeface="Times New Roman" panose="02020603050405020304" pitchFamily="18" charset="0"/>
                            <a:cs typeface="Times New Roman" panose="02020603050405020304" pitchFamily="18" charset="0"/>
                          </a:rPr>
                          <a:t>Баспасөз</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2"/>
                          </a:rPr>
                          <a:t>pressmeteo@gmail.com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sz="800" dirty="0" err="1">
                            <a:latin typeface="Times New Roman" panose="02020603050405020304" pitchFamily="18" charset="0"/>
                            <a:cs typeface="Times New Roman" panose="02020603050405020304" pitchFamily="18" charset="0"/>
                          </a:rPr>
                          <a:t>Халықаралық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ынтымақтастық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349950" y="4077010"/>
              <a:ext cx="2501006" cy="1046457"/>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solidFill>
                  <a:srgbClr val="000000"/>
                </a:solidFill>
                <a:latin typeface="Times New Roman" panose="02020603050405020304" pitchFamily="18" charset="0"/>
                <a:cs typeface="Times New Roman" panose="02020603050405020304" pitchFamily="18" charset="0"/>
              </a:endParaRPr>
            </a:p>
            <a:p>
              <a:pPr algn="ctr"/>
              <a:r>
                <a:rPr lang="ru-RU" altLang="ru-RU" sz="1000" i="1" dirty="0" err="1">
                  <a:latin typeface="Times New Roman" panose="02020603050405020304" pitchFamily="18" charset="0"/>
                  <a:cs typeface="Times New Roman" panose="02020603050405020304" pitchFamily="18" charset="0"/>
                </a:rPr>
                <a:t>Нұр-Сұлтан</a:t>
              </a:r>
              <a:r>
                <a:rPr lang="ru-RU" altLang="ru-RU" sz="1000" i="1" dirty="0">
                  <a:latin typeface="Times New Roman" panose="02020603050405020304" pitchFamily="18" charset="0"/>
                  <a:cs typeface="Times New Roman" panose="02020603050405020304" pitchFamily="18" charset="0"/>
                </a:rPr>
                <a:t>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a:t>
              </a:r>
              <a:r>
                <a:rPr lang="ru-RU" altLang="ru-RU" sz="1000" i="1" dirty="0" err="1">
                  <a:latin typeface="Times New Roman" panose="02020603050405020304" pitchFamily="18" charset="0"/>
                  <a:cs typeface="Times New Roman" panose="02020603050405020304" pitchFamily="18" charset="0"/>
                </a:rPr>
                <a:t>даңғылы</a:t>
              </a:r>
              <a:r>
                <a:rPr lang="ru-RU" altLang="ru-RU" sz="1000" i="1" dirty="0">
                  <a:latin typeface="Times New Roman" panose="02020603050405020304" pitchFamily="18" charset="0"/>
                  <a:cs typeface="Times New Roman" panose="02020603050405020304" pitchFamily="18" charset="0"/>
                </a:rPr>
                <a:t>, 11/1</a:t>
              </a:r>
            </a:p>
            <a:p>
              <a:pPr algn="ctr"/>
              <a:endParaRPr lang="ru-RU" altLang="ru-RU" sz="1000" i="1" dirty="0">
                <a:solidFill>
                  <a:srgbClr val="FF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a:solidFill>
                    <a:srgbClr val="000000"/>
                  </a:solidFill>
                  <a:latin typeface="Times New Roman" panose="02020603050405020304" pitchFamily="18" charset="0"/>
                  <a:cs typeface="Times New Roman" panose="02020603050405020304" pitchFamily="18" charset="0"/>
                </a:rPr>
                <a:t>Байланыстар:</a:t>
              </a:r>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78373" y="6486526"/>
            <a:ext cx="4846714" cy="246221"/>
          </a:xfrm>
          <a:prstGeom prst="rect">
            <a:avLst/>
          </a:prstGeom>
          <a:noFill/>
          <a:ln w="9525">
            <a:noFill/>
          </a:ln>
        </p:spPr>
        <p:txBody>
          <a:bodyPr wrap="square">
            <a:spAutoFit/>
          </a:bodyPr>
          <a:lstStyle/>
          <a:p>
            <a:pPr algn="ct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r>
              <a:rPr lang="ru-RU" altLang="en-US" sz="1000" b="1" i="1">
                <a:solidFill>
                  <a:srgbClr val="17375E"/>
                </a:solidFill>
                <a:latin typeface="Times New Roman" panose="02020603050405020304" pitchFamily="18" charset="0"/>
                <a:cs typeface="Times New Roman" panose="02020603050405020304" pitchFamily="18" charset="0"/>
              </a:rPr>
              <a:t>. </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
          <p:cNvSpPr/>
          <p:nvPr/>
        </p:nvSpPr>
        <p:spPr>
          <a:xfrm>
            <a:off x="5072552" y="6167662"/>
            <a:ext cx="4521389" cy="306705"/>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ru-RU" altLang="ru-RU" sz="1200" b="1" i="1" dirty="0" err="1">
                <a:solidFill>
                  <a:srgbClr val="000000"/>
                </a:solidFill>
                <a:latin typeface="Times New Roman" panose="02020603050405020304" pitchFamily="18" charset="0"/>
                <a:cs typeface="Times New Roman" panose="02020603050405020304" pitchFamily="18" charset="0"/>
              </a:rPr>
              <a:t>Кабдуалиева</a:t>
            </a:r>
            <a:r>
              <a:rPr lang="ru-RU" altLang="ru-RU" sz="1200" b="1" i="1" dirty="0">
                <a:solidFill>
                  <a:srgbClr val="000000"/>
                </a:solidFill>
                <a:latin typeface="Times New Roman" panose="02020603050405020304" pitchFamily="18" charset="0"/>
                <a:cs typeface="Times New Roman" panose="02020603050405020304" pitchFamily="18" charset="0"/>
              </a:rPr>
              <a:t> М. </a:t>
            </a:r>
            <a:r>
              <a:rPr lang="kk-KZ" altLang="ru-RU" sz="1200" b="1" i="1">
                <a:solidFill>
                  <a:srgbClr val="000000"/>
                </a:solidFill>
                <a:latin typeface="Times New Roman" panose="02020603050405020304" pitchFamily="18" charset="0"/>
                <a:cs typeface="Times New Roman" panose="02020603050405020304" pitchFamily="18" charset="0"/>
              </a:rPr>
              <a:t>С.</a:t>
            </a:r>
            <a:endParaRPr lang="ru-RU" sz="12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19" name="Таблица 18"/>
          <p:cNvGraphicFramePr/>
          <p:nvPr>
            <p:extLst>
              <p:ext uri="{D42A27DB-BD31-4B8C-83A1-F6EECF244321}">
                <p14:modId xmlns:p14="http://schemas.microsoft.com/office/powerpoint/2010/main" val="3139614945"/>
              </p:ext>
            </p:extLst>
          </p:nvPr>
        </p:nvGraphicFramePr>
        <p:xfrm>
          <a:off x="5401238" y="544913"/>
          <a:ext cx="4167505" cy="804672"/>
        </p:xfrm>
        <a:graphic>
          <a:graphicData uri="http://schemas.openxmlformats.org/drawingml/2006/table">
            <a:tbl>
              <a:tblPr/>
              <a:tblGrid>
                <a:gridCol w="1152302">
                  <a:extLst>
                    <a:ext uri="{9D8B030D-6E8A-4147-A177-3AD203B41FA5}">
                      <a16:colId xmlns:a16="http://schemas.microsoft.com/office/drawing/2014/main" val="20000"/>
                    </a:ext>
                  </a:extLst>
                </a:gridCol>
                <a:gridCol w="3015203">
                  <a:extLst>
                    <a:ext uri="{9D8B030D-6E8A-4147-A177-3AD203B41FA5}">
                      <a16:colId xmlns:a16="http://schemas.microsoft.com/office/drawing/2014/main" val="20001"/>
                    </a:ext>
                  </a:extLst>
                </a:gridCol>
              </a:tblGrid>
              <a:tr h="6736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err="1">
                          <a:solidFill>
                            <a:srgbClr val="000000"/>
                          </a:solidFill>
                          <a:latin typeface="Times New Roman" panose="02020603050405020304" pitchFamily="18" charset="0"/>
                        </a:rPr>
                        <a:t>Ластану</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дәрежесін</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65927">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0,21</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58445">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0,21 ≤ Р &lt; 0,28</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altLang="en-US" sz="1000" dirty="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68970">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0,28 ≤ Р &lt; 0,39</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78894">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0,39</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a:t>
                      </a:r>
                      <a:r>
                        <a:rPr lang="kk-KZ" sz="1000" baseline="0" dirty="0">
                          <a:latin typeface="Times New Roman" panose="02020603050405020304" pitchFamily="18" charset="0"/>
                          <a:cs typeface="Times New Roman" panose="02020603050405020304" pitchFamily="18" charset="0"/>
                        </a:rPr>
                        <a:t>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2" name="Прямоугольник 31"/>
          <p:cNvSpPr/>
          <p:nvPr/>
        </p:nvSpPr>
        <p:spPr>
          <a:xfrm>
            <a:off x="280552" y="792056"/>
            <a:ext cx="1625381"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
        <p:nvSpPr>
          <p:cNvPr id="30" name="Прямоугольник 29"/>
          <p:cNvSpPr/>
          <p:nvPr/>
        </p:nvSpPr>
        <p:spPr>
          <a:xfrm>
            <a:off x="131243" y="2402406"/>
            <a:ext cx="4750319" cy="1569660"/>
          </a:xfrm>
          <a:prstGeom prst="rect">
            <a:avLst/>
          </a:prstGeom>
        </p:spPr>
        <p:txBody>
          <a:bodyPr wrap="square">
            <a:spAutoFit/>
          </a:bodyPr>
          <a:lstStyle/>
          <a:p>
            <a:pPr>
              <a:spcAft>
                <a:spcPts val="0"/>
              </a:spcAft>
              <a:tabLst>
                <a:tab pos="180340" algn="l"/>
                <a:tab pos="630555" algn="l"/>
              </a:tabLst>
            </a:pPr>
            <a:r>
              <a:rPr lang="kk-KZ" sz="1200" dirty="0">
                <a:latin typeface="Times New Roman" panose="02020603050405020304" pitchFamily="18" charset="0"/>
                <a:ea typeface="Times New Roman" panose="02020603050405020304" pitchFamily="18" charset="0"/>
              </a:rPr>
              <a:t>Филиал директоры                                                Амиралиева Г. </a:t>
            </a:r>
          </a:p>
          <a:p>
            <a:pPr>
              <a:spcAft>
                <a:spcPts val="0"/>
              </a:spcAft>
              <a:tabLst>
                <a:tab pos="180340" algn="l"/>
                <a:tab pos="630555" algn="l"/>
              </a:tabLst>
            </a:pPr>
            <a:endParaRPr lang="ru-RU" sz="1200" dirty="0">
              <a:latin typeface="Times New Roman" panose="02020603050405020304" pitchFamily="18" charset="0"/>
              <a:ea typeface="Times New Roman" panose="02020603050405020304" pitchFamily="18" charset="0"/>
            </a:endParaRPr>
          </a:p>
          <a:p>
            <a:pPr>
              <a:spcAft>
                <a:spcPts val="0"/>
              </a:spcAft>
              <a:tabLst>
                <a:tab pos="180340" algn="l"/>
                <a:tab pos="630555" algn="l"/>
              </a:tabLst>
            </a:pPr>
            <a:endParaRPr lang="ru-RU" sz="1200" dirty="0">
              <a:latin typeface="Times New Roman" panose="02020603050405020304" pitchFamily="18" charset="0"/>
              <a:ea typeface="Times New Roman" panose="02020603050405020304" pitchFamily="18" charset="0"/>
            </a:endParaRPr>
          </a:p>
          <a:p>
            <a:pPr>
              <a:spcAft>
                <a:spcPts val="0"/>
              </a:spcAft>
              <a:tabLst>
                <a:tab pos="180340" algn="l"/>
                <a:tab pos="630555" algn="l"/>
              </a:tabLst>
            </a:pPr>
            <a:r>
              <a:rPr lang="ru-RU" sz="1200" dirty="0" err="1">
                <a:latin typeface="Times New Roman" panose="02020603050405020304" pitchFamily="18" charset="0"/>
                <a:ea typeface="Times New Roman" panose="02020603050405020304" pitchFamily="18" charset="0"/>
              </a:rPr>
              <a:t>Орындаған:</a:t>
            </a:r>
            <a:r>
              <a:rPr lang="ru-RU" sz="1200" dirty="0">
                <a:latin typeface="Times New Roman" panose="02020603050405020304" pitchFamily="18" charset="0"/>
                <a:ea typeface="Times New Roman" panose="02020603050405020304" pitchFamily="18" charset="0"/>
              </a:rPr>
              <a:t>                                               </a:t>
            </a:r>
            <a:r>
              <a:rPr lang="kk-KZ" sz="1200" dirty="0">
                <a:latin typeface="Times New Roman" panose="02020603050405020304" pitchFamily="18" charset="0"/>
                <a:ea typeface="Times New Roman" panose="02020603050405020304" pitchFamily="18" charset="0"/>
              </a:rPr>
              <a:t>инженер Бақытжан Н.</a:t>
            </a:r>
            <a:endParaRPr lang="kk-KZ" sz="1200" dirty="0">
              <a:effectLst/>
              <a:latin typeface="Times New Roman" panose="02020603050405020304" pitchFamily="18" charset="0"/>
              <a:ea typeface="Times New Roman" panose="02020603050405020304" pitchFamily="18" charset="0"/>
            </a:endParaRPr>
          </a:p>
          <a:p>
            <a:pPr>
              <a:spcAft>
                <a:spcPts val="0"/>
              </a:spcAft>
              <a:tabLst>
                <a:tab pos="180340" algn="l"/>
                <a:tab pos="630555" algn="l"/>
              </a:tabLst>
            </a:pPr>
            <a:endParaRPr lang="kk-KZ" sz="1200" dirty="0">
              <a:effectLst/>
              <a:latin typeface="Times New Roman" panose="02020603050405020304" pitchFamily="18" charset="0"/>
              <a:ea typeface="Times New Roman" panose="02020603050405020304" pitchFamily="18" charset="0"/>
            </a:endParaRPr>
          </a:p>
          <a:p>
            <a:pPr>
              <a:spcAft>
                <a:spcPts val="0"/>
              </a:spcAft>
              <a:tabLst>
                <a:tab pos="180340" algn="l"/>
                <a:tab pos="630555" algn="l"/>
              </a:tabLst>
            </a:pPr>
            <a:r>
              <a:rPr lang="kk-KZ" sz="1200" dirty="0">
                <a:latin typeface="Times New Roman" panose="02020603050405020304" pitchFamily="18" charset="0"/>
                <a:ea typeface="Times New Roman" panose="02020603050405020304" pitchFamily="18" charset="0"/>
              </a:rPr>
              <a:t>23.1</a:t>
            </a:r>
            <a:r>
              <a:rPr lang="ru-RU" sz="1200" dirty="0">
                <a:latin typeface="Times New Roman" panose="02020603050405020304" pitchFamily="18" charset="0"/>
                <a:ea typeface="Times New Roman" panose="02020603050405020304" pitchFamily="18" charset="0"/>
              </a:rPr>
              <a:t>0.2022 ж. </a:t>
            </a:r>
            <a:r>
              <a:rPr lang="kk-KZ" sz="1200">
                <a:latin typeface="Times New Roman" panose="02020603050405020304" pitchFamily="18" charset="0"/>
                <a:ea typeface="Times New Roman" panose="02020603050405020304" pitchFamily="18" charset="0"/>
              </a:rPr>
              <a:t>12:08</a:t>
            </a:r>
            <a:r>
              <a:rPr lang="ru-RU" sz="1200">
                <a:latin typeface="Times New Roman" panose="02020603050405020304" pitchFamily="18" charset="0"/>
                <a:ea typeface="Times New Roman" panose="02020603050405020304" pitchFamily="18" charset="0"/>
              </a:rPr>
              <a:t> </a:t>
            </a:r>
            <a:r>
              <a:rPr lang="ru-RU" sz="1200" dirty="0">
                <a:latin typeface="Times New Roman" panose="02020603050405020304" pitchFamily="18" charset="0"/>
                <a:ea typeface="Times New Roman" panose="02020603050405020304" pitchFamily="18" charset="0"/>
              </a:rPr>
              <a:t>(</a:t>
            </a:r>
            <a:r>
              <a:rPr lang="ru-RU" sz="1200" dirty="0" err="1">
                <a:latin typeface="Times New Roman" panose="02020603050405020304" pitchFamily="18" charset="0"/>
                <a:ea typeface="Times New Roman" panose="02020603050405020304" pitchFamily="18" charset="0"/>
              </a:rPr>
              <a:t>жергілікті</a:t>
            </a:r>
            <a:r>
              <a:rPr lang="ru-RU" sz="1200" dirty="0">
                <a:latin typeface="Times New Roman" panose="02020603050405020304" pitchFamily="18" charset="0"/>
                <a:ea typeface="Times New Roman" panose="02020603050405020304" pitchFamily="18" charset="0"/>
              </a:rPr>
              <a:t> </a:t>
            </a:r>
            <a:r>
              <a:rPr lang="ru-RU" sz="1200" dirty="0" err="1">
                <a:latin typeface="Times New Roman" panose="02020603050405020304" pitchFamily="18" charset="0"/>
                <a:ea typeface="Times New Roman" panose="02020603050405020304" pitchFamily="18" charset="0"/>
              </a:rPr>
              <a:t>уақыт</a:t>
            </a:r>
            <a:r>
              <a:rPr lang="ru-RU" sz="1200" dirty="0">
                <a:latin typeface="Times New Roman" panose="02020603050405020304" pitchFamily="18" charset="0"/>
                <a:ea typeface="Times New Roman" panose="02020603050405020304" pitchFamily="18" charset="0"/>
              </a:rPr>
              <a:t>)</a:t>
            </a:r>
          </a:p>
          <a:p>
            <a:pPr>
              <a:spcAft>
                <a:spcPts val="0"/>
              </a:spcAft>
              <a:tabLst>
                <a:tab pos="180340" algn="l"/>
                <a:tab pos="630555" algn="l"/>
              </a:tabLst>
            </a:pPr>
            <a:r>
              <a:rPr lang="kk-KZ" sz="1200" dirty="0">
                <a:latin typeface="Times New Roman" panose="02020603050405020304" pitchFamily="18" charset="0"/>
                <a:ea typeface="Times New Roman" panose="02020603050405020304" pitchFamily="18" charset="0"/>
              </a:rPr>
              <a:t>Тел: 8 7242 238573</a:t>
            </a:r>
            <a:endParaRPr lang="ru-RU" sz="1200" dirty="0">
              <a:latin typeface="Times New Roman" panose="02020603050405020304" pitchFamily="18" charset="0"/>
              <a:ea typeface="Times New Roman" panose="02020603050405020304" pitchFamily="18" charset="0"/>
            </a:endParaRPr>
          </a:p>
          <a:p>
            <a:pPr>
              <a:spcAft>
                <a:spcPts val="0"/>
              </a:spcAft>
              <a:tabLst>
                <a:tab pos="180340" algn="l"/>
                <a:tab pos="630555" algn="l"/>
              </a:tabLst>
            </a:pPr>
            <a:endParaRPr lang="ru-RU" sz="1200" dirty="0">
              <a:effectLst/>
              <a:latin typeface="Times New Roman" panose="02020603050405020304" pitchFamily="18" charset="0"/>
              <a:ea typeface="Times New Roman" panose="02020603050405020304" pitchFamily="18" charset="0"/>
            </a:endParaRPr>
          </a:p>
        </p:txBody>
      </p:sp>
      <p:sp>
        <p:nvSpPr>
          <p:cNvPr id="33" name="Прямоугольник 32"/>
          <p:cNvSpPr/>
          <p:nvPr/>
        </p:nvSpPr>
        <p:spPr>
          <a:xfrm>
            <a:off x="4952479" y="1291582"/>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4" name="Прямоугольник 33"/>
          <p:cNvSpPr/>
          <p:nvPr/>
        </p:nvSpPr>
        <p:spPr>
          <a:xfrm>
            <a:off x="4967233" y="2005866"/>
            <a:ext cx="4785428"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5" name="Таблица 34"/>
          <p:cNvGraphicFramePr/>
          <p:nvPr>
            <p:extLst>
              <p:ext uri="{D42A27DB-BD31-4B8C-83A1-F6EECF244321}">
                <p14:modId xmlns:p14="http://schemas.microsoft.com/office/powerpoint/2010/main" val="2248082743"/>
              </p:ext>
            </p:extLst>
          </p:nvPr>
        </p:nvGraphicFramePr>
        <p:xfrm>
          <a:off x="5030174" y="2332208"/>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6" name="TextBox 35"/>
          <p:cNvSpPr txBox="1"/>
          <p:nvPr/>
        </p:nvSpPr>
        <p:spPr>
          <a:xfrm>
            <a:off x="4967232" y="4410121"/>
            <a:ext cx="4794303"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14193</TotalTime>
  <Words>612</Words>
  <Application>Microsoft Office PowerPoint</Application>
  <PresentationFormat>Лист A4 (210x297 мм)</PresentationFormat>
  <Paragraphs>103</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 Kabdualieva</cp:lastModifiedBy>
  <cp:revision>2486</cp:revision>
  <cp:lastPrinted>2021-07-01T07:38:07Z</cp:lastPrinted>
  <dcterms:created xsi:type="dcterms:W3CDTF">2018-03-27T06:03:00Z</dcterms:created>
  <dcterms:modified xsi:type="dcterms:W3CDTF">2022-10-23T08:56:48Z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