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74" d="100"/>
          <a:sy n="74" d="100"/>
        </p:scale>
        <p:origin x="66" y="6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15509784"/>
              </p:ext>
            </p:extLst>
          </p:nvPr>
        </p:nvGraphicFramePr>
        <p:xfrm>
          <a:off x="307975" y="3186321"/>
          <a:ext cx="4465638" cy="1965960"/>
        </p:xfrm>
        <a:graphic>
          <a:graphicData uri="http://schemas.openxmlformats.org/drawingml/2006/table">
            <a:tbl>
              <a:tblPr/>
              <a:tblGrid>
                <a:gridCol w="4465638">
                  <a:extLst>
                    <a:ext uri="{9D8B030D-6E8A-4147-A177-3AD203B41FA5}">
                      <a16:colId xmlns:a16="http://schemas.microsoft.com/office/drawing/2014/main"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292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19 казан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0017" y="33659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19 казан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74</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5014225" y="131087"/>
            <a:ext cx="4701348" cy="1615827"/>
          </a:xfrm>
          <a:prstGeom prst="rect">
            <a:avLst/>
          </a:prstGeom>
        </p:spPr>
        <p:txBody>
          <a:bodyPr wrap="square" anchor="ctr">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20 </a:t>
            </a:r>
            <a:r>
              <a:rPr lang="ru-RU" altLang="ru-RU" sz="1100" b="1" dirty="0" err="1">
                <a:latin typeface="Times New Roman" panose="02020603050405020304" pitchFamily="18" charset="0"/>
                <a:cs typeface="Times New Roman" panose="02020603050405020304" pitchFamily="18" charset="0"/>
              </a:rPr>
              <a:t>қазанға</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ауа-райы болжамы</a:t>
            </a:r>
          </a:p>
          <a:p>
            <a:pPr algn="ctr"/>
            <a:r>
              <a:rPr lang="ru-RU" altLang="ru-RU" sz="1100" b="1" dirty="0">
                <a:latin typeface="Times New Roman" panose="02020603050405020304" pitchFamily="18" charset="0"/>
                <a:cs typeface="Times New Roman" panose="02020603050405020304" pitchFamily="18" charset="0"/>
              </a:rPr>
              <a:t>2022 ж. 19 қазанда с. 21-ден. 20 </a:t>
            </a:r>
            <a:r>
              <a:rPr lang="ru-RU" altLang="ru-RU" sz="1100" b="1" dirty="0" err="1">
                <a:latin typeface="Times New Roman" panose="02020603050405020304" pitchFamily="18" charset="0"/>
                <a:cs typeface="Times New Roman" panose="02020603050405020304" pitchFamily="18" charset="0"/>
              </a:rPr>
              <a:t>қазанға</a:t>
            </a:r>
            <a:r>
              <a:rPr lang="ru-RU" altLang="ru-RU" sz="1100" b="1" dirty="0">
                <a:latin typeface="Times New Roman" panose="02020603050405020304" pitchFamily="18" charset="0"/>
                <a:cs typeface="Times New Roman" panose="02020603050405020304" pitchFamily="18" charset="0"/>
              </a:rPr>
              <a:t> с. 21-ге дейін</a:t>
            </a:r>
          </a:p>
          <a:p>
            <a:pPr algn="just"/>
            <a:r>
              <a:rPr lang="kk-KZ" sz="1100" dirty="0">
                <a:latin typeface="Times New Roman" panose="02020603050405020304" pitchFamily="18" charset="0"/>
                <a:ea typeface="Times New Roman" panose="02020603050405020304" pitchFamily="18" charset="0"/>
                <a:cs typeface="Times New Roman" panose="02020603050405020304" pitchFamily="18" charset="0"/>
              </a:rPr>
              <a:t>         К</a:t>
            </a:r>
            <a:r>
              <a:rPr lang="kk-KZ" sz="1100" dirty="0">
                <a:latin typeface="Times New Roman" panose="02020603050405020304" pitchFamily="18" charset="0"/>
                <a:cs typeface="Times New Roman" panose="02020603050405020304" pitchFamily="18" charset="0"/>
              </a:rPr>
              <a:t>ей уақыттарда </a:t>
            </a:r>
            <a:r>
              <a:rPr lang="kk-KZ" sz="1100" kern="1400" dirty="0">
                <a:solidFill>
                  <a:srgbClr val="000000"/>
                </a:solidFill>
                <a:latin typeface="Times New Roman" panose="02020603050405020304" pitchFamily="18" charset="0"/>
                <a:cs typeface="Times New Roman" panose="02020603050405020304" pitchFamily="18" charset="0"/>
              </a:rPr>
              <a:t>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аңбыр. </a:t>
            </a:r>
            <a:r>
              <a:rPr lang="kk-KZ" sz="1100" kern="1400" dirty="0">
                <a:solidFill>
                  <a:srgbClr val="000000"/>
                </a:solidFill>
                <a:latin typeface="Times New Roman" panose="02020603050405020304" pitchFamily="18" charset="0"/>
                <a:ea typeface="Times New Roman" panose="02020603050405020304" pitchFamily="18" charset="0"/>
              </a:rPr>
              <a:t>Оңтүстік-батыстан жел соғады, күші 9-14, екпіні 15-20</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ea typeface="Times New Roman" panose="02020603050405020304" pitchFamily="18" charset="0"/>
              </a:rPr>
              <a:t>м/с</a:t>
            </a:r>
            <a:r>
              <a:rPr lang="kk-KZ" sz="1100" kern="1400" dirty="0">
                <a:solidFill>
                  <a:srgbClr val="000000"/>
                </a:solidFill>
                <a:latin typeface="Times New Roman" panose="02020603050405020304" pitchFamily="18" charset="0"/>
                <a:ea typeface="Times New Roman" panose="02020603050405020304" pitchFamily="18" charset="0"/>
              </a:rPr>
              <a:t>. Ауа температурасы түнде 2-4 аяз, күндіз 9-11 жылы.</a:t>
            </a:r>
            <a:endParaRPr lang="ru-RU" sz="11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21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қазанға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қазан</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нан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21 </a:t>
            </a:r>
            <a:r>
              <a:rPr lang="kk-KZ" sz="1100" b="1" dirty="0">
                <a:latin typeface="Times New Roman" panose="02020603050405020304" pitchFamily="18" charset="0"/>
                <a:cs typeface="Times New Roman" panose="02020603050405020304" pitchFamily="18" charset="0"/>
              </a:rPr>
              <a:t>қазанға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p>
          <a:p>
            <a:pPr algn="just"/>
            <a:r>
              <a:rPr lang="kk-KZ" sz="1100" kern="1400" dirty="0">
                <a:solidFill>
                  <a:srgbClr val="000000"/>
                </a:solidFill>
                <a:latin typeface="Times New Roman" panose="02020603050405020304" pitchFamily="18" charset="0"/>
                <a:cs typeface="Times New Roman" panose="02020603050405020304" pitchFamily="18" charset="0"/>
              </a:rPr>
              <a:t>         Аздаған ж</a:t>
            </a:r>
            <a:r>
              <a:rPr lang="kk-KZ" sz="1100" kern="1400" dirty="0">
                <a:solidFill>
                  <a:srgbClr val="000000"/>
                </a:solidFill>
                <a:latin typeface="Times New Roman" panose="02020603050405020304" pitchFamily="18" charset="0"/>
                <a:ea typeface="Times New Roman" panose="02020603050405020304" pitchFamily="18" charset="0"/>
              </a:rPr>
              <a:t>аңбыр</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Оңтүстік-батыстан </a:t>
            </a:r>
            <a:r>
              <a:rPr lang="ru-RU"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9-14 м/с. </a:t>
            </a:r>
            <a:r>
              <a:rPr lang="ru-RU" sz="1100" dirty="0">
                <a:solidFill>
                  <a:srgbClr val="000000"/>
                </a:solidFill>
                <a:latin typeface="Times New Roman" panose="02020603050405020304" pitchFamily="18" charset="0"/>
                <a:cs typeface="Times New Roman" panose="02020603050405020304" pitchFamily="18" charset="0"/>
              </a:rPr>
              <a:t>Ауа температурасы </a:t>
            </a:r>
            <a:r>
              <a:rPr lang="ru-RU" sz="1100" dirty="0" err="1">
                <a:solidFill>
                  <a:srgbClr val="000000"/>
                </a:solidFill>
                <a:latin typeface="Times New Roman" panose="02020603050405020304" pitchFamily="18" charset="0"/>
                <a:cs typeface="Times New Roman" panose="02020603050405020304" pitchFamily="18" charset="0"/>
              </a:rPr>
              <a:t>түнде</a:t>
            </a:r>
            <a:r>
              <a:rPr lang="ru-RU" sz="1100">
                <a:solidFill>
                  <a:srgbClr val="000000"/>
                </a:solidFill>
                <a:latin typeface="Times New Roman" panose="02020603050405020304" pitchFamily="18" charset="0"/>
                <a:cs typeface="Times New Roman" panose="02020603050405020304" pitchFamily="18" charset="0"/>
              </a:rPr>
              <a:t> 3-5 </a:t>
            </a:r>
            <a:r>
              <a:rPr lang="ru-RU" sz="1100" dirty="0" err="1">
                <a:solidFill>
                  <a:srgbClr val="000000"/>
                </a:solidFill>
                <a:latin typeface="Times New Roman" panose="02020603050405020304" pitchFamily="18" charset="0"/>
                <a:cs typeface="Times New Roman" panose="02020603050405020304" pitchFamily="18" charset="0"/>
              </a:rPr>
              <a:t>жылы</a:t>
            </a:r>
            <a:r>
              <a:rPr lang="ru-RU" sz="1100" dirty="0">
                <a:solidFill>
                  <a:srgbClr val="000000"/>
                </a:solidFill>
                <a:latin typeface="Times New Roman" panose="02020603050405020304" pitchFamily="18" charset="0"/>
                <a:cs typeface="Times New Roman" panose="02020603050405020304" pitchFamily="18" charset="0"/>
              </a:rPr>
              <a:t>. </a:t>
            </a:r>
          </a:p>
        </p:txBody>
      </p:sp>
      <p:sp>
        <p:nvSpPr>
          <p:cNvPr id="22" name="TextBox 13">
            <a:extLst>
              <a:ext uri="{FF2B5EF4-FFF2-40B4-BE49-F238E27FC236}">
                <a16:creationId xmlns:a16="http://schemas.microsoft.com/office/drawing/2014/main" id="{25FFC0C9-CE5E-4A2A-B300-5B91E7365327}"/>
              </a:ext>
            </a:extLst>
          </p:cNvPr>
          <p:cNvSpPr txBox="1"/>
          <p:nvPr/>
        </p:nvSpPr>
        <p:spPr>
          <a:xfrm>
            <a:off x="4976504" y="1844825"/>
            <a:ext cx="471556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2022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жылдың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20 </a:t>
            </a:r>
            <a:r>
              <a:rPr lang="kk-KZ" sz="1200" dirty="0">
                <a:solidFill>
                  <a:schemeClr val="tx1"/>
                </a:solidFill>
                <a:latin typeface="Times New Roman" panose="02020603050405020304" pitchFamily="18" charset="0"/>
                <a:cs typeface="Times New Roman" panose="02020603050405020304" pitchFamily="18" charset="0"/>
              </a:rPr>
              <a:t>қ</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азаннан</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21 </a:t>
            </a:r>
            <a:r>
              <a:rPr lang="kk-KZ" sz="1200" dirty="0">
                <a:solidFill>
                  <a:schemeClr val="tx1"/>
                </a:solidFill>
                <a:latin typeface="Times New Roman" panose="02020603050405020304" pitchFamily="18" charset="0"/>
                <a:cs typeface="Times New Roman" panose="02020603050405020304" pitchFamily="18" charset="0"/>
              </a:rPr>
              <a:t>қ</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азанына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қараған</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түні</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жағдайлар</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қала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атмосферасында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ластаушы</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заттардың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жағдайлар</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ыдыруына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етеді</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p>
          <a:p>
            <a:pPr lvl="0" algn="just"/>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Жалпы</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қала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бойынша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ауаның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ластану</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деңгейі</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төмендеуі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болады</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деп</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күтілуде</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pic>
        <p:nvPicPr>
          <p:cNvPr id="21" name="Рисунок 20">
            <a:extLst>
              <a:ext uri="{FF2B5EF4-FFF2-40B4-BE49-F238E27FC236}">
                <a16:creationId xmlns:a16="http://schemas.microsoft.com/office/drawing/2014/main" id="{CA408AB8-0CD4-4017-A25B-3FE2672E59E7}"/>
              </a:ext>
            </a:extLst>
          </p:cNvPr>
          <p:cNvPicPr>
            <a:picLocks noChangeAspect="1"/>
          </p:cNvPicPr>
          <p:nvPr/>
        </p:nvPicPr>
        <p:blipFill>
          <a:blip r:embed="rId4"/>
          <a:stretch>
            <a:fillRect/>
          </a:stretch>
        </p:blipFill>
        <p:spPr>
          <a:xfrm>
            <a:off x="4953000" y="2859862"/>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17614</TotalTime>
  <Words>572</Words>
  <Application>Microsoft Office PowerPoint</Application>
  <PresentationFormat>Лист A4 (210x297 мм)</PresentationFormat>
  <Paragraphs>102</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2892</cp:revision>
  <cp:lastPrinted>2022-05-31T05:49:59Z</cp:lastPrinted>
  <dcterms:created xsi:type="dcterms:W3CDTF">2018-03-27T06:03:00Z</dcterms:created>
  <dcterms:modified xsi:type="dcterms:W3CDTF">2022-10-19T09:37:18Z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